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1" r:id="rId3"/>
    <p:sldId id="260" r:id="rId4"/>
    <p:sldId id="262" r:id="rId5"/>
    <p:sldId id="263" r:id="rId6"/>
    <p:sldId id="264" r:id="rId7"/>
    <p:sldId id="265" r:id="rId8"/>
    <p:sldId id="266" r:id="rId9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269D4-0393-4502-9DAB-B420A3FEE3C2}" type="datetimeFigureOut">
              <a:rPr lang="th-TH" smtClean="0"/>
              <a:t>28/05/63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E3FF48-E670-40A7-9DE3-C9D036182AF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75856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8597-534E-4BEC-9BAB-71A9F07C9DF4}" type="datetimeFigureOut">
              <a:rPr lang="th-TH" smtClean="0"/>
              <a:t>28/05/63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424D-8FF6-46BD-9391-44FB4CF4510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75546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8597-534E-4BEC-9BAB-71A9F07C9DF4}" type="datetimeFigureOut">
              <a:rPr lang="th-TH" smtClean="0"/>
              <a:t>28/05/63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424D-8FF6-46BD-9391-44FB4CF4510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3007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8597-534E-4BEC-9BAB-71A9F07C9DF4}" type="datetimeFigureOut">
              <a:rPr lang="th-TH" smtClean="0"/>
              <a:t>28/05/63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424D-8FF6-46BD-9391-44FB4CF4510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86055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8597-534E-4BEC-9BAB-71A9F07C9DF4}" type="datetimeFigureOut">
              <a:rPr lang="th-TH" smtClean="0"/>
              <a:t>28/05/63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424D-8FF6-46BD-9391-44FB4CF4510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62564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8597-534E-4BEC-9BAB-71A9F07C9DF4}" type="datetimeFigureOut">
              <a:rPr lang="th-TH" smtClean="0"/>
              <a:t>28/05/63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424D-8FF6-46BD-9391-44FB4CF4510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95665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8597-534E-4BEC-9BAB-71A9F07C9DF4}" type="datetimeFigureOut">
              <a:rPr lang="th-TH" smtClean="0"/>
              <a:t>28/05/63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424D-8FF6-46BD-9391-44FB4CF4510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08687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8597-534E-4BEC-9BAB-71A9F07C9DF4}" type="datetimeFigureOut">
              <a:rPr lang="th-TH" smtClean="0"/>
              <a:t>28/05/63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424D-8FF6-46BD-9391-44FB4CF4510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21102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8597-534E-4BEC-9BAB-71A9F07C9DF4}" type="datetimeFigureOut">
              <a:rPr lang="th-TH" smtClean="0"/>
              <a:t>28/05/63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424D-8FF6-46BD-9391-44FB4CF4510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23135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8597-534E-4BEC-9BAB-71A9F07C9DF4}" type="datetimeFigureOut">
              <a:rPr lang="th-TH" smtClean="0"/>
              <a:t>28/05/63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424D-8FF6-46BD-9391-44FB4CF4510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87743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8597-534E-4BEC-9BAB-71A9F07C9DF4}" type="datetimeFigureOut">
              <a:rPr lang="th-TH" smtClean="0"/>
              <a:t>28/05/63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424D-8FF6-46BD-9391-44FB4CF4510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01446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8597-534E-4BEC-9BAB-71A9F07C9DF4}" type="datetimeFigureOut">
              <a:rPr lang="th-TH" smtClean="0"/>
              <a:t>28/05/63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424D-8FF6-46BD-9391-44FB4CF4510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2807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F8597-534E-4BEC-9BAB-71A9F07C9DF4}" type="datetimeFigureOut">
              <a:rPr lang="th-TH" smtClean="0"/>
              <a:t>28/05/63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D424D-8FF6-46BD-9391-44FB4CF4510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84236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gif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รูปภาพ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8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09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2349500" y="730884"/>
            <a:ext cx="7493000" cy="11953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2625"/>
              </a:lnSpc>
              <a:spcAft>
                <a:spcPts val="750"/>
              </a:spcAft>
            </a:pPr>
            <a:r>
              <a:rPr lang="th-TH" sz="3600" b="1" kern="1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nherit"/>
                <a:ea typeface="Times New Roman" panose="02020603050405020304" pitchFamily="18" charset="0"/>
                <a:cs typeface="Angsana New" panose="02020603050405020304" pitchFamily="18" charset="-34"/>
              </a:rPr>
              <a:t>เทศกาลวันเด็กผู้ชายของญี่ปุ่น </a:t>
            </a:r>
            <a:r>
              <a:rPr lang="ja-JP" b="1" kern="1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nherit"/>
                <a:ea typeface="MS Mincho"/>
                <a:cs typeface="Angsana New" panose="02020603050405020304" pitchFamily="18" charset="-34"/>
              </a:rPr>
              <a:t>こどもの日</a:t>
            </a:r>
            <a:r>
              <a:rPr lang="th-TH" b="1" kern="1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nherit"/>
                <a:ea typeface="Times New Roman" panose="02020603050405020304" pitchFamily="18" charset="0"/>
                <a:cs typeface="Angsana New" panose="02020603050405020304" pitchFamily="18" charset="-34"/>
              </a:rPr>
              <a:t> </a:t>
            </a:r>
            <a:endParaRPr lang="en-US" sz="1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MS Mincho"/>
              <a:cs typeface="Cordia New" panose="020B0304020202020204" pitchFamily="34" charset="-34"/>
            </a:endParaRPr>
          </a:p>
        </p:txBody>
      </p:sp>
      <p:pic>
        <p:nvPicPr>
          <p:cNvPr id="6" name="Picture 1" descr="Children_ Day_0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676" y="2431941"/>
            <a:ext cx="4172415" cy="3145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9" descr="à¸à¸¥à¸à¸²à¸£à¸à¹à¸à¸«à¸²à¸£à¸¹à¸à¸ à¸²à¸à¸ªà¸³à¸«à¸£à¸±à¸ à¸§à¸±à¸à¹à¸à¹à¸à¸à¸¹à¹à¸à¸²à¸¢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029" y="2263129"/>
            <a:ext cx="4534584" cy="31592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94818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2883874" y="1311227"/>
            <a:ext cx="6865037" cy="9114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2625"/>
              </a:lnSpc>
              <a:spcAft>
                <a:spcPts val="750"/>
              </a:spcAft>
            </a:pPr>
            <a:r>
              <a:rPr lang="th-TH" sz="3600" b="1" kern="1800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nherit"/>
                <a:ea typeface="Times New Roman" panose="02020603050405020304" pitchFamily="18" charset="0"/>
                <a:cs typeface="Angsana New" panose="02020603050405020304" pitchFamily="18" charset="-34"/>
              </a:rPr>
              <a:t>เทศกาลวันเด็กผู้ชายของญี่ปุ่น </a:t>
            </a:r>
            <a:r>
              <a:rPr lang="ja-JP" b="1" kern="1800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nherit"/>
                <a:ea typeface="MS Mincho"/>
                <a:cs typeface="Angsana New" panose="02020603050405020304" pitchFamily="18" charset="-34"/>
              </a:rPr>
              <a:t>こどもの日</a:t>
            </a:r>
            <a:r>
              <a:rPr lang="th-TH" b="1" kern="1800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nherit"/>
                <a:ea typeface="Times New Roman" panose="02020603050405020304" pitchFamily="18" charset="0"/>
                <a:cs typeface="Angsana New" panose="02020603050405020304" pitchFamily="18" charset="-34"/>
              </a:rPr>
              <a:t> </a:t>
            </a:r>
            <a:endParaRPr lang="en-US" sz="1400" b="1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MS Mincho"/>
              <a:cs typeface="Cordia New" panose="020B0304020202020204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316988" y="2602158"/>
            <a:ext cx="999392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h-TH" dirty="0" smtClean="0">
                <a:solidFill>
                  <a:prstClr val="black"/>
                </a:solidFill>
                <a:cs typeface="Angsana New" panose="02020603050405020304" pitchFamily="18" charset="-34"/>
              </a:rPr>
              <a:t>          วัน</a:t>
            </a:r>
            <a:r>
              <a:rPr lang="th-TH" dirty="0">
                <a:solidFill>
                  <a:prstClr val="black"/>
                </a:solidFill>
                <a:cs typeface="Angsana New" panose="02020603050405020304" pitchFamily="18" charset="-34"/>
              </a:rPr>
              <a:t>เด็กของญี่ปุ่นจะจัดขึ้นในวันที่ </a:t>
            </a:r>
            <a:r>
              <a:rPr lang="en-US" dirty="0">
                <a:solidFill>
                  <a:prstClr val="black"/>
                </a:solidFill>
                <a:cs typeface="+mj-cs"/>
              </a:rPr>
              <a:t>5 </a:t>
            </a:r>
            <a:r>
              <a:rPr lang="th-TH" dirty="0">
                <a:solidFill>
                  <a:prstClr val="black"/>
                </a:solidFill>
                <a:cs typeface="Angsana New" panose="02020603050405020304" pitchFamily="18" charset="-34"/>
              </a:rPr>
              <a:t>พฤษภาคมของทุกปีและถือว่าเป็นวันหยุดประจำชาติของญี่ปุ่นตั้งแต่ปี </a:t>
            </a:r>
            <a:r>
              <a:rPr lang="en-US" dirty="0">
                <a:solidFill>
                  <a:prstClr val="black"/>
                </a:solidFill>
                <a:cs typeface="+mj-cs"/>
              </a:rPr>
              <a:t>1948 </a:t>
            </a:r>
            <a:r>
              <a:rPr lang="th-TH" dirty="0">
                <a:solidFill>
                  <a:prstClr val="black"/>
                </a:solidFill>
                <a:cs typeface="Angsana New" panose="02020603050405020304" pitchFamily="18" charset="-34"/>
              </a:rPr>
              <a:t>เป็นต้นมา เทศกาลนี้จัดขึ้นเพื่อเฉลิมฉลองการเติบโตของเด็กๆโดยเฉพาะเด็กผู้ชายและยังเป็นวันที่เชิดชูคุณพ่อคุณแม่ ที่เลี้ยงดูลูกๆของตนจนเติบโต ในสมัยก่อนที่จะกำหนดให้วันนี้เป็นวันหยุดแห่งชาติ ชาวญี่ปุ่นเรียกวันนี้ว่า “</a:t>
            </a:r>
            <a:r>
              <a:rPr lang="en-US" dirty="0">
                <a:solidFill>
                  <a:prstClr val="black"/>
                </a:solidFill>
                <a:cs typeface="+mj-cs"/>
              </a:rPr>
              <a:t>Tango no </a:t>
            </a:r>
            <a:r>
              <a:rPr lang="en-US" dirty="0" err="1">
                <a:solidFill>
                  <a:prstClr val="black"/>
                </a:solidFill>
                <a:cs typeface="+mj-cs"/>
              </a:rPr>
              <a:t>Sekku</a:t>
            </a:r>
            <a:r>
              <a:rPr lang="en-US" dirty="0">
                <a:solidFill>
                  <a:prstClr val="black"/>
                </a:solidFill>
                <a:cs typeface="+mj-cs"/>
              </a:rPr>
              <a:t>” </a:t>
            </a:r>
            <a:r>
              <a:rPr lang="th-TH" dirty="0">
                <a:solidFill>
                  <a:prstClr val="black"/>
                </a:solidFill>
                <a:cs typeface="Angsana New" panose="02020603050405020304" pitchFamily="18" charset="-34"/>
              </a:rPr>
              <a:t>ซึ่งเป็นวันสำคัญของปีที่ฉลองกันมาอย่างยาวนานตั้งแต่สมัยนารา โดยในตอนนั้นเป็นวันสำหรับเด็กผู้ชายและเชิดชูผู้เป็นพ่อ</a:t>
            </a:r>
            <a:endParaRPr lang="en-US" dirty="0">
              <a:solidFill>
                <a:prstClr val="black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8129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574"/>
            <a:ext cx="12192000" cy="6738426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2054079" y="894041"/>
            <a:ext cx="7493000" cy="1195388"/>
          </a:xfrm>
          <a:prstGeom prst="rect">
            <a:avLst/>
          </a:prstGeom>
          <a:effectLst>
            <a:softEdge rad="1270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Bef>
                <a:spcPts val="1500"/>
              </a:spcBef>
              <a:spcAft>
                <a:spcPts val="375"/>
              </a:spcAft>
            </a:pPr>
            <a:r>
              <a:rPr lang="en-US" sz="3600" b="1" dirty="0" smtClean="0"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                  </a:t>
            </a:r>
            <a:r>
              <a:rPr lang="en-US" sz="3600" b="1" dirty="0" err="1" smtClean="0"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Koinobori</a:t>
            </a:r>
            <a:r>
              <a:rPr lang="en-US" sz="3600" b="1" dirty="0" smtClean="0"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 </a:t>
            </a:r>
            <a:r>
              <a:rPr lang="th-TH" sz="3600" b="1" dirty="0" smtClean="0">
                <a:solidFill>
                  <a:schemeClr val="tx1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หรือ การประดับธงปลา</a:t>
            </a:r>
            <a:r>
              <a:rPr lang="th-TH" sz="3600" b="1" dirty="0" err="1">
                <a:solidFill>
                  <a:schemeClr val="tx1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คาร์ฟ</a:t>
            </a:r>
            <a:endParaRPr lang="en-US" sz="36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MS Mincho"/>
              <a:cs typeface="+mj-cs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688123" y="2863895"/>
            <a:ext cx="95097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h-TH" dirty="0" smtClean="0">
                <a:solidFill>
                  <a:prstClr val="black"/>
                </a:solidFill>
                <a:cs typeface="Angsana New" panose="02020603050405020304" pitchFamily="18" charset="-34"/>
              </a:rPr>
              <a:t>       </a:t>
            </a:r>
            <a:r>
              <a:rPr lang="th-TH" b="1" dirty="0" smtClean="0">
                <a:solidFill>
                  <a:prstClr val="black"/>
                </a:solidFill>
                <a:cs typeface="Angsana New" panose="02020603050405020304" pitchFamily="18" charset="-34"/>
              </a:rPr>
              <a:t>ใน</a:t>
            </a:r>
            <a:r>
              <a:rPr lang="th-TH" b="1" dirty="0">
                <a:solidFill>
                  <a:prstClr val="black"/>
                </a:solidFill>
                <a:cs typeface="Angsana New" panose="02020603050405020304" pitchFamily="18" charset="-34"/>
              </a:rPr>
              <a:t>วันเด็กนี้ ชาวญี่ปุ่นนิยมประดับ </a:t>
            </a:r>
            <a:r>
              <a:rPr lang="en-US" b="1" dirty="0" err="1">
                <a:solidFill>
                  <a:prstClr val="black"/>
                </a:solidFill>
                <a:cs typeface="+mj-cs"/>
              </a:rPr>
              <a:t>Koinobori</a:t>
            </a:r>
            <a:r>
              <a:rPr lang="en-US" b="1" dirty="0">
                <a:solidFill>
                  <a:prstClr val="black"/>
                </a:solidFill>
                <a:cs typeface="+mj-cs"/>
              </a:rPr>
              <a:t> </a:t>
            </a:r>
            <a:r>
              <a:rPr lang="th-TH" b="1" dirty="0">
                <a:solidFill>
                  <a:prstClr val="black"/>
                </a:solidFill>
                <a:cs typeface="Angsana New" panose="02020603050405020304" pitchFamily="18" charset="-34"/>
              </a:rPr>
              <a:t>หรือธงปลา</a:t>
            </a:r>
            <a:r>
              <a:rPr lang="th-TH" b="1" dirty="0" err="1">
                <a:solidFill>
                  <a:prstClr val="black"/>
                </a:solidFill>
                <a:cs typeface="Angsana New" panose="02020603050405020304" pitchFamily="18" charset="-34"/>
              </a:rPr>
              <a:t>คาร์ฟ</a:t>
            </a:r>
            <a:r>
              <a:rPr lang="th-TH" b="1" dirty="0">
                <a:solidFill>
                  <a:prstClr val="black"/>
                </a:solidFill>
                <a:cs typeface="Angsana New" panose="02020603050405020304" pitchFamily="18" charset="-34"/>
              </a:rPr>
              <a:t>ไว้นอกบ้าน โดยปล่อยให้ปลา</a:t>
            </a:r>
            <a:r>
              <a:rPr lang="th-TH" b="1" dirty="0" err="1">
                <a:solidFill>
                  <a:prstClr val="black"/>
                </a:solidFill>
                <a:cs typeface="Angsana New" panose="02020603050405020304" pitchFamily="18" charset="-34"/>
              </a:rPr>
              <a:t>คาร์ฟ</a:t>
            </a:r>
            <a:r>
              <a:rPr lang="th-TH" b="1" dirty="0">
                <a:solidFill>
                  <a:prstClr val="black"/>
                </a:solidFill>
                <a:cs typeface="Angsana New" panose="02020603050405020304" pitchFamily="18" charset="-34"/>
              </a:rPr>
              <a:t>ปลิว</a:t>
            </a:r>
            <a:r>
              <a:rPr lang="th-TH" b="1" dirty="0" err="1">
                <a:solidFill>
                  <a:prstClr val="black"/>
                </a:solidFill>
                <a:cs typeface="Angsana New" panose="02020603050405020304" pitchFamily="18" charset="-34"/>
              </a:rPr>
              <a:t>พริ้ว</a:t>
            </a:r>
            <a:r>
              <a:rPr lang="th-TH" b="1" dirty="0">
                <a:solidFill>
                  <a:prstClr val="black"/>
                </a:solidFill>
                <a:cs typeface="Angsana New" panose="02020603050405020304" pitchFamily="18" charset="-34"/>
              </a:rPr>
              <a:t>ไปตามกระแสลมคล้ายกำลังว่ายน้ำอยู่ ด้วยมีความเชื่อว่าปลา</a:t>
            </a:r>
            <a:r>
              <a:rPr lang="th-TH" b="1" dirty="0" err="1">
                <a:solidFill>
                  <a:prstClr val="black"/>
                </a:solidFill>
                <a:cs typeface="Angsana New" panose="02020603050405020304" pitchFamily="18" charset="-34"/>
              </a:rPr>
              <a:t>คาร์ฟ</a:t>
            </a:r>
            <a:r>
              <a:rPr lang="th-TH" b="1" dirty="0">
                <a:solidFill>
                  <a:prstClr val="black"/>
                </a:solidFill>
                <a:cs typeface="Angsana New" panose="02020603050405020304" pitchFamily="18" charset="-34"/>
              </a:rPr>
              <a:t>จะนำโชคและความสุขมาให้แก่เด็กๆที่กำลังเติบโต เพราะปลา</a:t>
            </a:r>
            <a:r>
              <a:rPr lang="th-TH" b="1" dirty="0" err="1">
                <a:solidFill>
                  <a:prstClr val="black"/>
                </a:solidFill>
                <a:cs typeface="Angsana New" panose="02020603050405020304" pitchFamily="18" charset="-34"/>
              </a:rPr>
              <a:t>คาร์ฟ</a:t>
            </a:r>
            <a:r>
              <a:rPr lang="th-TH" b="1" dirty="0">
                <a:solidFill>
                  <a:prstClr val="black"/>
                </a:solidFill>
                <a:cs typeface="Angsana New" panose="02020603050405020304" pitchFamily="18" charset="-34"/>
              </a:rPr>
              <a:t>สามารถว่ายทวนน้ำและกระโดดขึ้นน้ำตกได้เป็นสัญลักษณ์ของพลังและความ</a:t>
            </a:r>
            <a:r>
              <a:rPr lang="th-TH" b="1" dirty="0" err="1">
                <a:solidFill>
                  <a:prstClr val="black"/>
                </a:solidFill>
                <a:cs typeface="Angsana New" panose="02020603050405020304" pitchFamily="18" charset="-34"/>
              </a:rPr>
              <a:t>กระตือรือล้น</a:t>
            </a:r>
            <a:endParaRPr lang="en-US" b="1" dirty="0">
              <a:solidFill>
                <a:prstClr val="black"/>
              </a:solidFill>
              <a:cs typeface="+mj-cs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634" y="4107766"/>
            <a:ext cx="2332294" cy="1783519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079" y="758246"/>
            <a:ext cx="1875515" cy="17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74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3289783" y="1279243"/>
            <a:ext cx="5612434" cy="750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Bef>
                <a:spcPts val="1500"/>
              </a:spcBef>
              <a:spcAft>
                <a:spcPts val="375"/>
              </a:spcAft>
            </a:pPr>
            <a:r>
              <a:rPr lang="th-TH" sz="4000" b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+mj-cs"/>
              </a:rPr>
              <a:t>ประดับด้วย </a:t>
            </a:r>
            <a:r>
              <a:rPr lang="en-US" sz="4000" b="1" dirty="0" err="1" smtClean="0">
                <a:solidFill>
                  <a:srgbClr val="FF0000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Kobuto</a:t>
            </a:r>
            <a:r>
              <a:rPr lang="en-US" sz="4000" b="1" dirty="0" smtClean="0">
                <a:solidFill>
                  <a:srgbClr val="FF0000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 </a:t>
            </a:r>
            <a:r>
              <a:rPr lang="th-TH" sz="4000" b="1" dirty="0">
                <a:solidFill>
                  <a:srgbClr val="FF00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หรือหมวกซามูไร</a:t>
            </a:r>
            <a:endParaRPr lang="en-US" sz="4000" dirty="0">
              <a:solidFill>
                <a:srgbClr val="FF0000"/>
              </a:solidFill>
              <a:effectLst/>
              <a:latin typeface="Calibri" panose="020F0502020204030204" pitchFamily="34" charset="0"/>
              <a:ea typeface="MS Mincho"/>
              <a:cs typeface="+mj-cs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669366" y="2547947"/>
            <a:ext cx="9134622" cy="1367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40"/>
              </a:lnSpc>
              <a:spcAft>
                <a:spcPts val="750"/>
              </a:spcAft>
            </a:pPr>
            <a:r>
              <a:rPr lang="th-TH" dirty="0" smtClean="0">
                <a:solidFill>
                  <a:srgbClr val="66666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       </a:t>
            </a:r>
            <a:r>
              <a:rPr lang="th-TH" dirty="0" smtClean="0">
                <a:solidFill>
                  <a:srgbClr val="66666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+mj-cs"/>
              </a:rPr>
              <a:t>นอกจาก </a:t>
            </a:r>
            <a:r>
              <a:rPr lang="en-US" dirty="0" err="1" smtClean="0">
                <a:solidFill>
                  <a:srgbClr val="666666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koinobori</a:t>
            </a:r>
            <a:r>
              <a:rPr lang="th-TH" dirty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แล้ว หมวกซามูไรหรือ </a:t>
            </a:r>
            <a:r>
              <a:rPr lang="en-US" dirty="0" err="1" smtClean="0">
                <a:solidFill>
                  <a:srgbClr val="666666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Kabuto</a:t>
            </a:r>
            <a:r>
              <a:rPr lang="en-US" dirty="0" smtClean="0">
                <a:solidFill>
                  <a:srgbClr val="666666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 </a:t>
            </a:r>
            <a:r>
              <a:rPr lang="th-TH" dirty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ก็เป็นอีกสิ่งหนึ่งที่ถูกประดับใน</a:t>
            </a:r>
            <a:r>
              <a:rPr lang="th-TH" dirty="0" smtClean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วัน</a:t>
            </a:r>
          </a:p>
          <a:p>
            <a:pPr>
              <a:lnSpc>
                <a:spcPts val="2040"/>
              </a:lnSpc>
              <a:spcAft>
                <a:spcPts val="750"/>
              </a:spcAft>
            </a:pPr>
            <a:r>
              <a:rPr lang="th-TH" dirty="0" smtClean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 เด็ก</a:t>
            </a:r>
            <a:r>
              <a:rPr lang="th-TH" dirty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นี้ ก่อนวันงานจะมีกิจกรรมให้เด็กๆประดิษฐ์และตกแต่งหมวกซามูไรของตนเอง </a:t>
            </a:r>
            <a:r>
              <a:rPr lang="en-US" dirty="0" err="1" smtClean="0">
                <a:solidFill>
                  <a:srgbClr val="666666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Kabuto</a:t>
            </a:r>
            <a:endParaRPr lang="en-US" dirty="0" smtClean="0">
              <a:solidFill>
                <a:srgbClr val="666666"/>
              </a:solidFill>
              <a:effectLst/>
              <a:latin typeface="Angsana New" panose="02020603050405020304" pitchFamily="18" charset="-34"/>
              <a:ea typeface="Times New Roman" panose="02020603050405020304" pitchFamily="18" charset="0"/>
              <a:cs typeface="+mj-cs"/>
            </a:endParaRPr>
          </a:p>
          <a:p>
            <a:pPr>
              <a:lnSpc>
                <a:spcPts val="2040"/>
              </a:lnSpc>
              <a:spcAft>
                <a:spcPts val="750"/>
              </a:spcAft>
            </a:pPr>
            <a:r>
              <a:rPr lang="en-US" dirty="0" smtClean="0">
                <a:solidFill>
                  <a:srgbClr val="666666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 </a:t>
            </a:r>
            <a:r>
              <a:rPr lang="th-TH" dirty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สื่อถึงการปกป้อง ชาวญี่ปุ่นเชื่อว่า </a:t>
            </a:r>
            <a:r>
              <a:rPr lang="en-US" dirty="0" err="1" smtClean="0">
                <a:solidFill>
                  <a:srgbClr val="666666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Kabuto</a:t>
            </a:r>
            <a:r>
              <a:rPr lang="en-US" dirty="0" smtClean="0">
                <a:solidFill>
                  <a:srgbClr val="666666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 </a:t>
            </a:r>
            <a:r>
              <a:rPr lang="th-TH" dirty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จะช่วยปกป้องเด็กๆจากภัยอันตรายและช่วยให้เติบโตอย่างปลอดภัย</a:t>
            </a:r>
            <a:endParaRPr lang="en-US" dirty="0">
              <a:effectLst/>
              <a:latin typeface="Calibri" panose="020F0502020204030204" pitchFamily="34" charset="0"/>
              <a:ea typeface="MS Mincho"/>
              <a:cs typeface="+mj-cs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374" y="3608312"/>
            <a:ext cx="1939705" cy="1939705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0239" y="3792427"/>
            <a:ext cx="1811978" cy="173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82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สี่เหลี่ยมผืนผ้า 5"/>
          <p:cNvSpPr/>
          <p:nvPr/>
        </p:nvSpPr>
        <p:spPr>
          <a:xfrm>
            <a:off x="3910066" y="1630934"/>
            <a:ext cx="4309193" cy="816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Bef>
                <a:spcPts val="1500"/>
              </a:spcBef>
              <a:spcAft>
                <a:spcPts val="375"/>
              </a:spcAft>
            </a:pPr>
            <a:r>
              <a:rPr lang="th-TH" sz="4400" b="1" dirty="0" smtClean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อาหารที่รับประทานในวันนี้</a:t>
            </a:r>
            <a:endParaRPr lang="en-US" sz="4400" dirty="0">
              <a:solidFill>
                <a:schemeClr val="accent4"/>
              </a:solidFill>
              <a:effectLst/>
              <a:latin typeface="Calibri" panose="020F0502020204030204" pitchFamily="34" charset="0"/>
              <a:ea typeface="MS Mincho"/>
              <a:cs typeface="Cordia New" panose="020B0304020202020204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486485" y="2840107"/>
            <a:ext cx="8951743" cy="10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40"/>
              </a:lnSpc>
              <a:spcAft>
                <a:spcPts val="750"/>
              </a:spcAft>
            </a:pPr>
            <a:r>
              <a:rPr lang="th-TH" dirty="0" smtClean="0">
                <a:solidFill>
                  <a:srgbClr val="66666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+mj-cs"/>
              </a:rPr>
              <a:t>อาหารพิเศษประจำวันเด็กคือ </a:t>
            </a:r>
            <a:r>
              <a:rPr lang="en-US" dirty="0" smtClean="0">
                <a:solidFill>
                  <a:srgbClr val="666666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Kashiwa </a:t>
            </a:r>
            <a:r>
              <a:rPr lang="en-US" dirty="0" err="1" smtClean="0">
                <a:solidFill>
                  <a:srgbClr val="666666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mochi</a:t>
            </a:r>
            <a:r>
              <a:rPr lang="en-US" dirty="0" smtClean="0">
                <a:solidFill>
                  <a:srgbClr val="666666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 </a:t>
            </a:r>
            <a:r>
              <a:rPr lang="th-TH" dirty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ซึ่งเป็นเค้กข้าว ไส้ถั่วแดงห่อด้วยใบต้น</a:t>
            </a:r>
            <a:r>
              <a:rPr lang="th-TH" dirty="0" err="1" smtClean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โอ๊ค</a:t>
            </a:r>
            <a:endParaRPr lang="th-TH" dirty="0" smtClean="0">
              <a:solidFill>
                <a:srgbClr val="666666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+mj-cs"/>
            </a:endParaRPr>
          </a:p>
          <a:p>
            <a:pPr>
              <a:lnSpc>
                <a:spcPts val="2040"/>
              </a:lnSpc>
              <a:spcAft>
                <a:spcPts val="750"/>
              </a:spcAft>
            </a:pPr>
            <a:r>
              <a:rPr lang="th-TH" dirty="0" smtClean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 </a:t>
            </a:r>
            <a:r>
              <a:rPr lang="th-TH" dirty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ถึงแม้ว่าเราจะไม่สามารถรับประทานใบ</a:t>
            </a:r>
            <a:r>
              <a:rPr lang="th-TH" dirty="0" err="1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โอ๊ค</a:t>
            </a:r>
            <a:r>
              <a:rPr lang="th-TH" dirty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ได้ แต่ใบไม้ชนิดนี้ก็เป็นสัญลักษณ์ที่แสดง</a:t>
            </a:r>
            <a:r>
              <a:rPr lang="th-TH" dirty="0" smtClean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ถึง</a:t>
            </a:r>
          </a:p>
          <a:p>
            <a:pPr>
              <a:lnSpc>
                <a:spcPts val="2040"/>
              </a:lnSpc>
              <a:spcAft>
                <a:spcPts val="750"/>
              </a:spcAft>
            </a:pPr>
            <a:r>
              <a:rPr lang="th-TH" dirty="0" err="1" smtClean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บรรพ</a:t>
            </a:r>
            <a:r>
              <a:rPr lang="th-TH" dirty="0" err="1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บุรุษ</a:t>
            </a:r>
            <a:r>
              <a:rPr lang="th-TH" dirty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 เพราะใบ</a:t>
            </a:r>
            <a:r>
              <a:rPr lang="th-TH" dirty="0" err="1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โอ๊ค</a:t>
            </a:r>
            <a:r>
              <a:rPr lang="th-TH" dirty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แก่จะไม่ร่วงจากต้นจนกว่าใบใหม่จะผลิโตจนหมด</a:t>
            </a:r>
            <a:endParaRPr lang="en-US" dirty="0">
              <a:effectLst/>
              <a:latin typeface="Calibri" panose="020F0502020204030204" pitchFamily="34" charset="0"/>
              <a:ea typeface="MS Mincho"/>
              <a:cs typeface="+mj-cs"/>
            </a:endParaRPr>
          </a:p>
        </p:txBody>
      </p:sp>
      <p:pic>
        <p:nvPicPr>
          <p:cNvPr id="8" name="Picture 5" descr="Children_ Day_0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684" y="4189107"/>
            <a:ext cx="2236763" cy="1500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718" y="4189107"/>
            <a:ext cx="2059670" cy="139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21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23298" cy="6690717"/>
          </a:xfrm>
          <a:prstGeom prst="rect">
            <a:avLst/>
          </a:prstGeom>
        </p:spPr>
      </p:pic>
      <p:sp>
        <p:nvSpPr>
          <p:cNvPr id="5" name="สี่เหลี่ยมผืนผ้า 4"/>
          <p:cNvSpPr/>
          <p:nvPr/>
        </p:nvSpPr>
        <p:spPr>
          <a:xfrm>
            <a:off x="3720001" y="899414"/>
            <a:ext cx="4748750" cy="816827"/>
          </a:xfrm>
          <a:prstGeom prst="rect">
            <a:avLst/>
          </a:prstGeom>
          <a:effectLst>
            <a:softEdge rad="3175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500"/>
              </a:spcBef>
              <a:spcAft>
                <a:spcPts val="375"/>
              </a:spcAft>
            </a:pPr>
            <a:r>
              <a:rPr lang="th-TH" sz="4400" b="1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       กิจกรรมที่ทำกันในวันนี้</a:t>
            </a:r>
            <a:endParaRPr lang="en-US" sz="4400" dirty="0">
              <a:solidFill>
                <a:schemeClr val="tx1"/>
              </a:solidFill>
              <a:effectLst/>
              <a:latin typeface="Calibri" panose="020F0502020204030204" pitchFamily="34" charset="0"/>
              <a:ea typeface="MS Mincho"/>
              <a:cs typeface="Cordia New" panose="020B0304020202020204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317672" y="2179555"/>
            <a:ext cx="10316309" cy="3221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40"/>
              </a:lnSpc>
              <a:spcAft>
                <a:spcPts val="750"/>
              </a:spcAft>
            </a:pPr>
            <a:r>
              <a:rPr lang="th-TH" dirty="0" smtClean="0">
                <a:solidFill>
                  <a:srgbClr val="66666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+mj-cs"/>
              </a:rPr>
              <a:t>        </a:t>
            </a:r>
            <a:r>
              <a:rPr lang="th-TH" sz="3000" dirty="0" smtClean="0">
                <a:solidFill>
                  <a:srgbClr val="66666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+mj-cs"/>
              </a:rPr>
              <a:t>จากที่กล่าวไปแล้วนั้นว่าวันนี้เป็นวันหยุดประจำชาติ กิจกรรมทั่วไปก็คือเด็กๆจะเล่นอยู่ที่บ้านกับ</a:t>
            </a:r>
          </a:p>
          <a:p>
            <a:pPr>
              <a:lnSpc>
                <a:spcPts val="2040"/>
              </a:lnSpc>
              <a:spcAft>
                <a:spcPts val="750"/>
              </a:spcAft>
            </a:pPr>
            <a:endParaRPr lang="th-TH" sz="2000" dirty="0" smtClean="0">
              <a:solidFill>
                <a:srgbClr val="666666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+mj-cs"/>
            </a:endParaRPr>
          </a:p>
          <a:p>
            <a:pPr>
              <a:lnSpc>
                <a:spcPts val="2040"/>
              </a:lnSpc>
              <a:spcAft>
                <a:spcPts val="750"/>
              </a:spcAft>
            </a:pPr>
            <a:r>
              <a:rPr lang="th-TH" sz="3000" dirty="0" smtClean="0">
                <a:solidFill>
                  <a:srgbClr val="66666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+mj-cs"/>
              </a:rPr>
              <a:t>ครอบครัว ทำ </a:t>
            </a:r>
            <a:r>
              <a:rPr lang="en-US" sz="3000" dirty="0" err="1" smtClean="0">
                <a:solidFill>
                  <a:srgbClr val="666666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Koinobori</a:t>
            </a:r>
            <a:r>
              <a:rPr lang="en-US" sz="3000" dirty="0" smtClean="0">
                <a:solidFill>
                  <a:srgbClr val="666666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 </a:t>
            </a:r>
            <a:r>
              <a:rPr lang="th-TH" sz="3000" dirty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หรือ </a:t>
            </a:r>
            <a:r>
              <a:rPr lang="en-US" sz="3000" dirty="0" err="1" smtClean="0">
                <a:solidFill>
                  <a:srgbClr val="666666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Kabuto</a:t>
            </a:r>
            <a:r>
              <a:rPr lang="en-US" sz="3000" dirty="0" smtClean="0">
                <a:solidFill>
                  <a:srgbClr val="666666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 </a:t>
            </a:r>
            <a:r>
              <a:rPr lang="th-TH" sz="3000" dirty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ด้วยตนเองจากกระดาษ และอาบน้ำด้วย</a:t>
            </a:r>
            <a:r>
              <a:rPr lang="th-TH" sz="3000" dirty="0" err="1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ดอกโช</a:t>
            </a:r>
            <a:r>
              <a:rPr lang="th-TH" sz="3000" dirty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บุ เป็น</a:t>
            </a:r>
            <a:r>
              <a:rPr lang="th-TH" sz="3000" dirty="0" smtClean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ต้น</a:t>
            </a:r>
          </a:p>
          <a:p>
            <a:pPr>
              <a:lnSpc>
                <a:spcPts val="2040"/>
              </a:lnSpc>
              <a:spcAft>
                <a:spcPts val="750"/>
              </a:spcAft>
            </a:pPr>
            <a:endParaRPr lang="en-US" sz="3000" dirty="0" smtClean="0">
              <a:effectLst/>
              <a:latin typeface="Calibri" panose="020F0502020204030204" pitchFamily="34" charset="0"/>
              <a:ea typeface="MS Mincho"/>
              <a:cs typeface="+mj-cs"/>
            </a:endParaRPr>
          </a:p>
          <a:p>
            <a:pPr>
              <a:lnSpc>
                <a:spcPts val="2040"/>
              </a:lnSpc>
              <a:spcAft>
                <a:spcPts val="750"/>
              </a:spcAft>
            </a:pPr>
            <a:r>
              <a:rPr lang="th-TH" sz="3000" dirty="0" smtClean="0">
                <a:solidFill>
                  <a:srgbClr val="66666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+mj-cs"/>
              </a:rPr>
              <a:t>ถึงแม้ว่าวันนี้จะเป็นวันสำหรับเด็กๆ แต่คุณก็ยังสามารถร่วมสนุกกับกิจกรรมและอาหารได้เพราะนี่ก็</a:t>
            </a:r>
          </a:p>
          <a:p>
            <a:pPr>
              <a:lnSpc>
                <a:spcPts val="2040"/>
              </a:lnSpc>
              <a:spcAft>
                <a:spcPts val="750"/>
              </a:spcAft>
            </a:pPr>
            <a:endParaRPr lang="th-TH" sz="3000" dirty="0" smtClean="0">
              <a:solidFill>
                <a:srgbClr val="666666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+mj-cs"/>
            </a:endParaRPr>
          </a:p>
          <a:p>
            <a:pPr>
              <a:lnSpc>
                <a:spcPts val="2040"/>
              </a:lnSpc>
              <a:spcAft>
                <a:spcPts val="750"/>
              </a:spcAft>
            </a:pPr>
            <a:r>
              <a:rPr lang="th-TH" sz="3000" dirty="0" smtClean="0">
                <a:solidFill>
                  <a:srgbClr val="66666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+mj-cs"/>
              </a:rPr>
              <a:t>ถือว่าเป็นส่วนหนึ่งของวัฒนธรรมญี่ปุ่นเช่นกัน หรือคุณอาจจะลองทำ </a:t>
            </a:r>
            <a:r>
              <a:rPr lang="en-US" sz="3000" dirty="0" err="1" smtClean="0">
                <a:solidFill>
                  <a:srgbClr val="666666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koinobori</a:t>
            </a:r>
            <a:r>
              <a:rPr lang="en-US" sz="3000" dirty="0" smtClean="0">
                <a:solidFill>
                  <a:srgbClr val="666666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 </a:t>
            </a:r>
            <a:r>
              <a:rPr lang="th-TH" sz="3000" dirty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และ </a:t>
            </a:r>
            <a:r>
              <a:rPr lang="en-US" sz="3000" dirty="0" err="1" smtClean="0">
                <a:solidFill>
                  <a:srgbClr val="666666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kabuto</a:t>
            </a:r>
            <a:r>
              <a:rPr lang="en-US" sz="3000" dirty="0" smtClean="0">
                <a:solidFill>
                  <a:srgbClr val="666666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 </a:t>
            </a:r>
            <a:r>
              <a:rPr lang="th-TH" sz="3000" dirty="0" smtClean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ด้วย</a:t>
            </a:r>
          </a:p>
          <a:p>
            <a:pPr>
              <a:lnSpc>
                <a:spcPts val="2040"/>
              </a:lnSpc>
              <a:spcAft>
                <a:spcPts val="750"/>
              </a:spcAft>
            </a:pPr>
            <a:endParaRPr lang="th-TH" sz="3000" dirty="0" smtClean="0">
              <a:solidFill>
                <a:srgbClr val="666666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+mj-cs"/>
            </a:endParaRPr>
          </a:p>
          <a:p>
            <a:pPr>
              <a:lnSpc>
                <a:spcPts val="2040"/>
              </a:lnSpc>
              <a:spcAft>
                <a:spcPts val="750"/>
              </a:spcAft>
            </a:pPr>
            <a:r>
              <a:rPr lang="th-TH" sz="3000" dirty="0" smtClean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ตนเอง</a:t>
            </a:r>
            <a:r>
              <a:rPr lang="th-TH" sz="3000" dirty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ก็ได้นะคะ หรืออาจจะลองรับประทาน </a:t>
            </a:r>
            <a:r>
              <a:rPr lang="en-US" sz="3000" dirty="0" smtClean="0">
                <a:solidFill>
                  <a:srgbClr val="666666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Kashiwa mocha </a:t>
            </a:r>
            <a:r>
              <a:rPr lang="th-TH" sz="3000" dirty="0">
                <a:solidFill>
                  <a:srgbClr val="666666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+mj-cs"/>
              </a:rPr>
              <a:t>ก็น่าสนุกไม่แพ้กัน</a:t>
            </a:r>
            <a:endParaRPr lang="en-US" sz="3000" dirty="0">
              <a:effectLst/>
              <a:latin typeface="Calibri" panose="020F0502020204030204" pitchFamily="34" charset="0"/>
              <a:ea typeface="MS Mincho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0621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37" y="1525493"/>
            <a:ext cx="5115875" cy="2685834"/>
          </a:xfrm>
          <a:prstGeom prst="rect">
            <a:avLst/>
          </a:prstGeom>
        </p:spPr>
      </p:pic>
      <p:pic>
        <p:nvPicPr>
          <p:cNvPr id="3074" name="Picture 2" descr="幼稚園児のイラスト・絵カード:折り紙のかぶとのイラスト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540" y="1531888"/>
            <a:ext cx="2157681" cy="215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864" y="4382526"/>
            <a:ext cx="3163659" cy="2135871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3529" flipH="1">
            <a:off x="8632562" y="3969596"/>
            <a:ext cx="1718236" cy="2100067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0075">
            <a:off x="9602941" y="1135900"/>
            <a:ext cx="1847850" cy="2676525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3851">
            <a:off x="5505670" y="3507979"/>
            <a:ext cx="2489774" cy="3023297"/>
          </a:xfrm>
          <a:prstGeom prst="rect">
            <a:avLst/>
          </a:prstGeo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234" y="0"/>
            <a:ext cx="7922430" cy="139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202124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439</Words>
  <Application>Microsoft Office PowerPoint</Application>
  <PresentationFormat>แบบจอกว้าง</PresentationFormat>
  <Paragraphs>23</Paragraphs>
  <Slides>8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8</vt:i4>
      </vt:variant>
    </vt:vector>
  </HeadingPairs>
  <TitlesOfParts>
    <vt:vector size="17" baseType="lpstr">
      <vt:lpstr>inherit</vt:lpstr>
      <vt:lpstr>MS Mincho</vt:lpstr>
      <vt:lpstr>Angsana New</vt:lpstr>
      <vt:lpstr>Arial</vt:lpstr>
      <vt:lpstr>Calibri</vt:lpstr>
      <vt:lpstr>Calibri Light</vt:lpstr>
      <vt:lpstr>Cordia New</vt:lpstr>
      <vt:lpstr>Times New Roman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</dc:creator>
  <cp:lastModifiedBy>WINDOWS</cp:lastModifiedBy>
  <cp:revision>10</cp:revision>
  <dcterms:created xsi:type="dcterms:W3CDTF">2020-05-28T03:46:01Z</dcterms:created>
  <dcterms:modified xsi:type="dcterms:W3CDTF">2020-05-28T05:19:35Z</dcterms:modified>
</cp:coreProperties>
</file>