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comments/comment1.xml" ContentType="application/vnd.openxmlformats-officedocument.presentationml.comments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comments/comment2.xml" ContentType="application/vnd.openxmlformats-officedocument.presentationml.comments+xml"/>
  <Override PartName="/ppt/slides/slide21.xml" ContentType="application/vnd.openxmlformats-officedocument.presentationml.slide+xml"/>
  <Override PartName="/ppt/comments/comment3.xml" ContentType="application/vnd.openxmlformats-officedocument.presentationml.comments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4"/>
    <p:sldId id="272" r:id="rId25"/>
    <p:sldId id="273" r:id="rId26"/>
    <p:sldId id="274" r:id="rId27"/>
    <p:sldId id="275" r:id="rId28"/>
    <p:sldId id="276" r:id="rId30"/>
    <p:sldId id="277" r:id="rId3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1pPr>
    <a:lvl2pPr marL="0" marR="0" indent="457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2pPr>
    <a:lvl3pPr marL="0" marR="0" indent="914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3pPr>
    <a:lvl4pPr marL="0" marR="0" indent="1371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4pPr>
    <a:lvl5pPr marL="0" marR="0" indent="18288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5pPr>
    <a:lvl6pPr marL="0" marR="0" indent="22860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6pPr>
    <a:lvl7pPr marL="0" marR="0" indent="2743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7pPr>
    <a:lvl8pPr marL="0" marR="0" indent="3200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8pPr>
    <a:lvl9pPr marL="0" marR="0" indent="3657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mAuthor id="0" name="ศิริวรรณ โอริส" initials="ศโ" lastIdx="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217956"/>
              <a:satOff val="14368"/>
              <a:lumOff val="17764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E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571091"/>
              <a:satOff val="15926"/>
              <a:lumOff val="22314"/>
            </a:schemeClr>
          </a:solidFill>
        </a:fill>
      </a:tcStyle>
    </a:firstCol>
    <a:lastRow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45B43B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45B43B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9036"/>
              <a:lumOff val="17111"/>
            </a:scheme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BD17"/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FBD17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8A2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F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32C5B9"/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2">
                  <a:hueOff val="240640"/>
                  <a:satOff val="2542"/>
                  <a:lumOff val="-1319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240640"/>
              <a:satOff val="2542"/>
              <a:lumOff val="-13198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F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comments" Target="comments/comment1.xml"/><Relationship Id="rId24" Type="http://schemas.openxmlformats.org/officeDocument/2006/relationships/slide" Target="slides/slide16.xml"/><Relationship Id="rId25" Type="http://schemas.openxmlformats.org/officeDocument/2006/relationships/slide" Target="slides/slide17.xml"/><Relationship Id="rId26" Type="http://schemas.openxmlformats.org/officeDocument/2006/relationships/slide" Target="slides/slide18.xml"/><Relationship Id="rId27" Type="http://schemas.openxmlformats.org/officeDocument/2006/relationships/slide" Target="slides/slide19.xml"/><Relationship Id="rId28" Type="http://schemas.openxmlformats.org/officeDocument/2006/relationships/slide" Target="slides/slide20.xml"/><Relationship Id="rId29" Type="http://schemas.openxmlformats.org/officeDocument/2006/relationships/comments" Target="comments/comment2.xml"/><Relationship Id="rId30" Type="http://schemas.openxmlformats.org/officeDocument/2006/relationships/slide" Target="slides/slide21.xml"/><Relationship Id="rId31" Type="http://schemas.openxmlformats.org/officeDocument/2006/relationships/comments" Target="comments/comment3.xml"/><Relationship Id="rId32" Type="http://schemas.openxmlformats.org/officeDocument/2006/relationships/slide" Target="slides/slide22.xml"/></Relationships>
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m authorId="0" dt="2566-01-03T03:06:54.977" idx="1">
    <p:pos x="2474" y="4257"/>
    <p:text/>
    <p:extLst>
      <p:ext uri="{C676402C-5697-4E1C-873F-D02D1690AC5C}">
        <p15:threadingInfo xmlns:p15="http://schemas.microsoft.com/office/powerpoint/2012/main" timeZoneBias="-420"/>
      </p:ext>
    </p:extLst>
  </p:cm>
  <p:cm authorId="0" dt="2566-01-03T03:06:44.800" idx="2">
    <p:pos x="10350" y="4257"/>
    <p:text/>
    <p:extLst>
      <p:ext uri="{C676402C-5697-4E1C-873F-D02D1690AC5C}">
        <p15:threadingInfo xmlns:p15="http://schemas.microsoft.com/office/powerpoint/2012/main" timeZoneBias="-42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m authorId="0" dt="2566-01-03T03:26:38.238" idx="3">
    <p:pos x="2500" y="4662"/>
    <p:text/>
    <p:extLst>
      <p:ext uri="{C676402C-5697-4E1C-873F-D02D1690AC5C}">
        <p15:threadingInfo xmlns:p15="http://schemas.microsoft.com/office/powerpoint/2012/main" timeZoneBias="-420"/>
      </p:ext>
    </p:extLst>
  </p:cm>
  <p:cm authorId="0" dt="2566-01-03T03:26:33.615" idx="4">
    <p:pos x="10055" y="4662"/>
    <p:text/>
    <p:extLst>
      <p:ext uri="{C676402C-5697-4E1C-873F-D02D1690AC5C}">
        <p15:threadingInfo xmlns:p15="http://schemas.microsoft.com/office/powerpoint/2012/main" timeZoneBias="-42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m authorId="0" dt="2566-01-03T03:29:29.416" idx="5">
    <p:pos x="2326" y="3794"/>
    <p:text/>
    <p:extLst>
      <p:ext uri="{C676402C-5697-4E1C-873F-D02D1690AC5C}">
        <p15:threadingInfo xmlns:p15="http://schemas.microsoft.com/office/powerpoint/2012/main" timeZoneBias="-420"/>
      </p:ext>
    </p:extLst>
  </p:cm>
  <p:cm authorId="0" dt="2566-01-03T03:29:35.660" idx="6">
    <p:pos x="8869" y="3794"/>
    <p:text/>
    <p:extLst>
      <p:ext uri="{C676402C-5697-4E1C-873F-D02D1690AC5C}">
        <p15:threadingInfo xmlns:p15="http://schemas.microsoft.com/office/powerpoint/2012/main" timeZoneBias="-420"/>
      </p:ext>
    </p:extLst>
  </p:cm>
</p:cmLst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ผู้เขียนและวันที่"/>
          <p:cNvSpPr txBox="1"/>
          <p:nvPr>
            <p:ph type="body" sz="quarter" idx="21" hasCustomPrompt="1"/>
          </p:nvPr>
        </p:nvSpPr>
        <p:spPr>
          <a:xfrm>
            <a:off x="1219200" y="11986162"/>
            <a:ext cx="21945599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pPr/>
            <a:r>
              <a:t>ผู้เขียนและวันที่</a:t>
            </a:r>
          </a:p>
        </p:txBody>
      </p:sp>
      <p:sp>
        <p:nvSpPr>
          <p:cNvPr id="12" name="ชื่องานนำเสนอ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/>
            </a:lvl1pPr>
          </a:lstStyle>
          <a:p>
            <a:pPr/>
            <a:r>
              <a:t>ชื่องานนำเสนอ</a:t>
            </a:r>
          </a:p>
        </p:txBody>
      </p:sp>
      <p:sp>
        <p:nvSpPr>
          <p:cNvPr id="13" name="ข้อความระดับหนึ่ง…"/>
          <p:cNvSpPr txBox="1"/>
          <p:nvPr>
            <p:ph type="body" sz="quarter" idx="1" hasCustomPrompt="1"/>
          </p:nvPr>
        </p:nvSpPr>
        <p:spPr>
          <a:xfrm>
            <a:off x="1219200" y="7567579"/>
            <a:ext cx="21945600" cy="225059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5pPr>
          </a:lstStyle>
          <a:p>
            <a:pPr/>
            <a:r>
              <a:t>คำบรรยายงานนำเสนอ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เลขสไลด์"/>
          <p:cNvSpPr txBox="1"/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ชื่อเรื่องและรูป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ชายหาดและทะเลตอนดวงอาทิตย์ตก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ชื่องานนำเสนอ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>
                <a:solidFill>
                  <a:srgbClr val="FFFFFF"/>
                </a:solidFill>
              </a:defRPr>
            </a:lvl1pPr>
          </a:lstStyle>
          <a:p>
            <a:pPr/>
            <a:r>
              <a:t>ชื่องานนำเสนอ</a:t>
            </a:r>
          </a:p>
        </p:txBody>
      </p:sp>
      <p:sp>
        <p:nvSpPr>
          <p:cNvPr id="23" name="ข้อความระดับหนึ่ง…"/>
          <p:cNvSpPr txBox="1"/>
          <p:nvPr>
            <p:ph type="body" sz="quarter" idx="1" hasCustomPrompt="1"/>
          </p:nvPr>
        </p:nvSpPr>
        <p:spPr>
          <a:xfrm>
            <a:off x="1219200" y="7569200"/>
            <a:ext cx="21945600" cy="22521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5pPr>
          </a:lstStyle>
          <a:p>
            <a:pPr/>
            <a:r>
              <a:t>คำบรรยายงานนำเสนอ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ผู้เขียนและวันที่"/>
          <p:cNvSpPr txBox="1"/>
          <p:nvPr>
            <p:ph type="body" sz="quarter" idx="22" hasCustomPrompt="1"/>
          </p:nvPr>
        </p:nvSpPr>
        <p:spPr>
          <a:xfrm>
            <a:off x="1219200" y="11988800"/>
            <a:ext cx="21945602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solidFill>
                  <a:srgbClr val="FFFFFF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pPr/>
            <a:r>
              <a:t>ผู้เขียนและวันที่</a:t>
            </a:r>
          </a:p>
        </p:txBody>
      </p:sp>
      <p:sp>
        <p:nvSpPr>
          <p:cNvPr id="25" name="เลขสไลด์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ชื่อเรื่องและรูปภาพอื่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ชื่อสไลด์"/>
          <p:cNvSpPr txBox="1"/>
          <p:nvPr>
            <p:ph type="title" hasCustomPrompt="1"/>
          </p:nvPr>
        </p:nvSpPr>
        <p:spPr>
          <a:xfrm>
            <a:off x="1215495" y="4585102"/>
            <a:ext cx="9757338" cy="2540001"/>
          </a:xfrm>
          <a:prstGeom prst="rect">
            <a:avLst/>
          </a:prstGeom>
        </p:spPr>
        <p:txBody>
          <a:bodyPr anchor="b"/>
          <a:lstStyle/>
          <a:p>
            <a:pPr/>
            <a:r>
              <a:t>ชื่อสไลด์</a:t>
            </a:r>
          </a:p>
        </p:txBody>
      </p:sp>
      <p:sp>
        <p:nvSpPr>
          <p:cNvPr id="33" name="ทะเลตัดกับท้องฟ้าตอนดวงอาทิตย์ตก"/>
          <p:cNvSpPr/>
          <p:nvPr>
            <p:ph type="pic" idx="21"/>
          </p:nvPr>
        </p:nvSpPr>
        <p:spPr>
          <a:xfrm>
            <a:off x="9283700" y="1270000"/>
            <a:ext cx="167513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4" name="ข้อความระดับหนึ่ง…"/>
          <p:cNvSpPr txBox="1"/>
          <p:nvPr>
            <p:ph type="body" sz="quarter" idx="1" hasCustomPrompt="1"/>
          </p:nvPr>
        </p:nvSpPr>
        <p:spPr>
          <a:xfrm>
            <a:off x="1219200" y="7016750"/>
            <a:ext cx="9753600" cy="5416550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5pPr>
          </a:lstStyle>
          <a:p>
            <a:pPr/>
            <a:r>
              <a:t>คำบรรยายสไลด์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เลขสไลด์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ชื่อเรื่องและสัญลักษณ์หัวข้อย่อ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ชื่อสไลด์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ชื่อสไลด์</a:t>
            </a:r>
          </a:p>
        </p:txBody>
      </p:sp>
      <p:sp>
        <p:nvSpPr>
          <p:cNvPr id="43" name="ข้อความระดับหนึ่ง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ข้อความสัญลักษณ์สไลด์หัวข้อย่อย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4" name="คำบรรยายสไลด์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17244">
              <a:lnSpc>
                <a:spcPct val="100000"/>
              </a:lnSpc>
              <a:spcBef>
                <a:spcPts val="0"/>
              </a:spcBef>
              <a:buSzTx/>
              <a:buNone/>
              <a:defRPr spc="-43" sz="4356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pPr/>
            <a:r>
              <a:t>คำบรรยายสไลด์</a:t>
            </a:r>
          </a:p>
        </p:txBody>
      </p:sp>
      <p:sp>
        <p:nvSpPr>
          <p:cNvPr id="45" name="เลขสไลด์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สัญลักษณ์หัวข้อย่อ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ข้อความระดับหนึ่ง…"/>
          <p:cNvSpPr txBox="1"/>
          <p:nvPr>
            <p:ph type="body" idx="1" hasCustomPrompt="1"/>
          </p:nvPr>
        </p:nvSpPr>
        <p:spPr>
          <a:xfrm>
            <a:off x="1219200" y="4013200"/>
            <a:ext cx="21945600" cy="8487148"/>
          </a:xfrm>
          <a:prstGeom prst="rect">
            <a:avLst/>
          </a:prstGeom>
        </p:spPr>
        <p:txBody>
          <a:bodyPr numCol="2" spcCol="2558384"/>
          <a:lstStyle/>
          <a:p>
            <a:pPr/>
            <a:r>
              <a:t>ข้อความสัญลักษณ์สไลด์หัวข้อย่อย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เลขสไลด์"/>
          <p:cNvSpPr txBox="1"/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ชื่อเรื่อง สัญลักษณ์หัวข้อย่อยและรูป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ชื่อสไลด์"/>
          <p:cNvSpPr txBox="1"/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pPr/>
            <a:r>
              <a:t>ชื่อสไลด์</a:t>
            </a:r>
          </a:p>
        </p:txBody>
      </p:sp>
      <p:sp>
        <p:nvSpPr>
          <p:cNvPr id="61" name="ทะเลตัดกับท้องฟ้าตอนดวงอาทิตย์ตก"/>
          <p:cNvSpPr/>
          <p:nvPr>
            <p:ph type="pic" idx="21"/>
          </p:nvPr>
        </p:nvSpPr>
        <p:spPr>
          <a:xfrm>
            <a:off x="12192644" y="718588"/>
            <a:ext cx="10972801" cy="1232962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2" name="คำบรรยายสไลด์"/>
          <p:cNvSpPr txBox="1"/>
          <p:nvPr>
            <p:ph type="body" sz="quarter" idx="22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817244">
              <a:lnSpc>
                <a:spcPct val="100000"/>
              </a:lnSpc>
              <a:spcBef>
                <a:spcPts val="0"/>
              </a:spcBef>
              <a:buSzTx/>
              <a:buNone/>
              <a:defRPr spc="-43" sz="4356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pPr/>
            <a:r>
              <a:t>คำบรรยายสไลด์</a:t>
            </a:r>
          </a:p>
        </p:txBody>
      </p:sp>
      <p:sp>
        <p:nvSpPr>
          <p:cNvPr id="63" name="ข้อความระดับหนึ่ง…"/>
          <p:cNvSpPr txBox="1"/>
          <p:nvPr>
            <p:ph type="body" sz="half" idx="1" hasCustomPrompt="1"/>
          </p:nvPr>
        </p:nvSpPr>
        <p:spPr>
          <a:xfrm>
            <a:off x="1219200" y="4023221"/>
            <a:ext cx="9757569" cy="8384679"/>
          </a:xfrm>
          <a:prstGeom prst="rect">
            <a:avLst/>
          </a:prstGeom>
        </p:spPr>
        <p:txBody>
          <a:bodyPr/>
          <a:lstStyle/>
          <a:p>
            <a:pPr/>
            <a:r>
              <a:t>ข้อความสัญลักษณ์สไลด์หัวข้อย่อย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เลขสไลด์"/>
          <p:cNvSpPr txBox="1"/>
          <p:nvPr>
            <p:ph type="sldNum" sz="quarter" idx="2"/>
          </p:nvPr>
        </p:nvSpPr>
        <p:spPr>
          <a:xfrm>
            <a:off x="11993880" y="12684760"/>
            <a:ext cx="408941" cy="4445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ชื่อส่วน"/>
          <p:cNvSpPr txBox="1"/>
          <p:nvPr>
            <p:ph type="title" hasCustomPrompt="1"/>
          </p:nvPr>
        </p:nvSpPr>
        <p:spPr>
          <a:xfrm>
            <a:off x="1219200" y="3242270"/>
            <a:ext cx="21945600" cy="6604001"/>
          </a:xfrm>
          <a:prstGeom prst="rect">
            <a:avLst/>
          </a:prstGeom>
        </p:spPr>
        <p:txBody>
          <a:bodyPr anchor="ctr"/>
          <a:lstStyle>
            <a:lvl1pPr>
              <a:defRPr spc="0" sz="12800"/>
            </a:lvl1pPr>
          </a:lstStyle>
          <a:p>
            <a:pPr/>
            <a:r>
              <a:t>ชื่อส่วน</a:t>
            </a:r>
          </a:p>
        </p:txBody>
      </p:sp>
      <p:sp>
        <p:nvSpPr>
          <p:cNvPr id="72" name="เลขสไลด์"/>
          <p:cNvSpPr txBox="1"/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ชื่อเรื่องเท่านั้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ชื่อสไลด์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ชื่อสไลด์</a:t>
            </a:r>
          </a:p>
        </p:txBody>
      </p:sp>
      <p:sp>
        <p:nvSpPr>
          <p:cNvPr id="80" name="คำบรรยายสไลด์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17244">
              <a:lnSpc>
                <a:spcPct val="100000"/>
              </a:lnSpc>
              <a:spcBef>
                <a:spcPts val="0"/>
              </a:spcBef>
              <a:buSzTx/>
              <a:buNone/>
              <a:defRPr spc="-43" sz="4356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pPr/>
            <a:r>
              <a:t>คำบรรยายสไลด์</a:t>
            </a:r>
          </a:p>
        </p:txBody>
      </p:sp>
      <p:sp>
        <p:nvSpPr>
          <p:cNvPr id="81" name="เลขสไลด์"/>
          <p:cNvSpPr txBox="1"/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กำหนดกา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ชื่อกำหนดการ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ชื่อกำหนดการ</a:t>
            </a:r>
          </a:p>
        </p:txBody>
      </p:sp>
      <p:sp>
        <p:nvSpPr>
          <p:cNvPr id="89" name="ข้อความระดับหนึ่ง…"/>
          <p:cNvSpPr txBox="1"/>
          <p:nvPr>
            <p:ph type="body" idx="1" hasCustomPrompt="1"/>
          </p:nvPr>
        </p:nvSpPr>
        <p:spPr>
          <a:xfrm>
            <a:off x="1219200" y="4013200"/>
            <a:ext cx="21945600" cy="838554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1pPr>
            <a:lvl2pPr marL="0" indent="4572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2pPr>
            <a:lvl3pPr marL="0" indent="9144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3pPr>
            <a:lvl4pPr marL="0" indent="13716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4pPr>
            <a:lvl5pPr marL="0" indent="18288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5pPr>
          </a:lstStyle>
          <a:p>
            <a:pPr/>
            <a:r>
              <a:t>หัวข้อกำหนดการ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0" name="คำบรรยายกำหนดการ"/>
          <p:cNvSpPr txBox="1"/>
          <p:nvPr>
            <p:ph type="body" sz="quarter" idx="21" hasCustomPrompt="1"/>
          </p:nvPr>
        </p:nvSpPr>
        <p:spPr>
          <a:xfrm>
            <a:off x="1219200" y="2387115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17244">
              <a:lnSpc>
                <a:spcPct val="100000"/>
              </a:lnSpc>
              <a:spcBef>
                <a:spcPts val="0"/>
              </a:spcBef>
              <a:buSzTx/>
              <a:buNone/>
              <a:defRPr spc="-43" sz="4356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pPr/>
            <a:r>
              <a:t>คำบรรยายกำหนดการ</a:t>
            </a:r>
          </a:p>
        </p:txBody>
      </p:sp>
      <p:sp>
        <p:nvSpPr>
          <p:cNvPr id="91" name="เลขสไลด์"/>
          <p:cNvSpPr txBox="1"/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รายงา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ข้อความระดับหนึ่ง…"/>
          <p:cNvSpPr txBox="1"/>
          <p:nvPr>
            <p:ph type="body" idx="1" hasCustomPrompt="1"/>
          </p:nvPr>
        </p:nvSpPr>
        <p:spPr>
          <a:xfrm>
            <a:off x="1219200" y="3251200"/>
            <a:ext cx="21945600" cy="66040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5pPr>
          </a:lstStyle>
          <a:p>
            <a:pPr/>
            <a:r>
              <a:t>รายงาน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เลขสไลด์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ข้อเท็จจริ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ข้อมูลข้อเท็จจริง"/>
          <p:cNvSpPr txBox="1"/>
          <p:nvPr>
            <p:ph type="body" sz="quarter" idx="21" hasCustomPrompt="1"/>
          </p:nvPr>
        </p:nvSpPr>
        <p:spPr>
          <a:xfrm>
            <a:off x="1219200" y="8462239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17244">
              <a:lnSpc>
                <a:spcPct val="100000"/>
              </a:lnSpc>
              <a:spcBef>
                <a:spcPts val="0"/>
              </a:spcBef>
              <a:buSzTx/>
              <a:buNone/>
              <a:defRPr spc="-43" sz="4356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pPr/>
            <a:r>
              <a:t>ข้อมูลข้อเท็จจริง</a:t>
            </a:r>
          </a:p>
        </p:txBody>
      </p:sp>
      <p:sp>
        <p:nvSpPr>
          <p:cNvPr id="107" name="ข้อความระดับหนึ่ง…"/>
          <p:cNvSpPr txBox="1"/>
          <p:nvPr>
            <p:ph type="body" sz="half" idx="1" hasCustomPrompt="1"/>
          </p:nvPr>
        </p:nvSpPr>
        <p:spPr>
          <a:xfrm>
            <a:off x="1219200" y="4214484"/>
            <a:ext cx="21945600" cy="4269708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8" name="เลขสไลด์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ข้อความอ้างอิ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แหล่งที่มา"/>
          <p:cNvSpPr txBox="1"/>
          <p:nvPr>
            <p:ph type="body" sz="quarter" idx="21" hasCustomPrompt="1"/>
          </p:nvPr>
        </p:nvSpPr>
        <p:spPr>
          <a:xfrm>
            <a:off x="1219200" y="11100053"/>
            <a:ext cx="21945602" cy="832613"/>
          </a:xfrm>
          <a:prstGeom prst="rect">
            <a:avLst/>
          </a:prstGeom>
        </p:spPr>
        <p:txBody>
          <a:bodyPr anchor="ctr"/>
          <a:lstStyle>
            <a:lvl1pPr marL="0" indent="0" algn="ctr" defTabSz="817244">
              <a:lnSpc>
                <a:spcPct val="100000"/>
              </a:lnSpc>
              <a:spcBef>
                <a:spcPts val="0"/>
              </a:spcBef>
              <a:buSzTx/>
              <a:buNone/>
              <a:defRPr spc="-43" sz="4356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pPr/>
            <a:r>
              <a:t>แหล่งที่มา</a:t>
            </a:r>
          </a:p>
        </p:txBody>
      </p:sp>
      <p:sp>
        <p:nvSpPr>
          <p:cNvPr id="116" name="ข้อความระดับหนึ่ง…"/>
          <p:cNvSpPr txBox="1"/>
          <p:nvPr>
            <p:ph type="body" sz="half" idx="1" hasCustomPrompt="1"/>
          </p:nvPr>
        </p:nvSpPr>
        <p:spPr>
          <a:xfrm>
            <a:off x="1219200" y="4178300"/>
            <a:ext cx="21945600" cy="4416425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“การอ้างอิงที่โดดเด่น”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เลขสไลด์"/>
          <p:cNvSpPr txBox="1"/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รูปภาพ - 3 รูปขึ้นไ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ทะเลตัดกับท้องฟ้าตอนดวงอาทิตย์ตก 2"/>
          <p:cNvSpPr/>
          <p:nvPr>
            <p:ph type="pic" sz="quarter" idx="21"/>
          </p:nvPr>
        </p:nvSpPr>
        <p:spPr>
          <a:xfrm>
            <a:off x="15744825" y="5581752"/>
            <a:ext cx="7365408" cy="8280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ทะเลตัดกับท้องฟ้าตอนดวงอาทิตย์ตก 1"/>
          <p:cNvSpPr/>
          <p:nvPr>
            <p:ph type="pic" sz="quarter" idx="22"/>
          </p:nvPr>
        </p:nvSpPr>
        <p:spPr>
          <a:xfrm>
            <a:off x="15363825" y="1270000"/>
            <a:ext cx="8115300" cy="54090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ชายหาดและทะเลตอนดวงอาทิตย์ตก"/>
          <p:cNvSpPr/>
          <p:nvPr>
            <p:ph type="pic" idx="23"/>
          </p:nvPr>
        </p:nvSpPr>
        <p:spPr>
          <a:xfrm>
            <a:off x="-635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เลขสไลด์"/>
          <p:cNvSpPr txBox="1"/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รูป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ชายหาดและทะเลตอนดวงอาทิตย์ตก"/>
          <p:cNvSpPr/>
          <p:nvPr>
            <p:ph type="pic" idx="21"/>
          </p:nvPr>
        </p:nvSpPr>
        <p:spPr>
          <a:xfrm>
            <a:off x="1270000" y="-423334"/>
            <a:ext cx="21844000" cy="145626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เลขสไลด์"/>
          <p:cNvSpPr txBox="1"/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เลขสไลด์"/>
          <p:cNvSpPr txBox="1"/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สไลด์"/>
          <p:cNvSpPr txBox="1"/>
          <p:nvPr>
            <p:ph type="title" hasCustomPrompt="1"/>
          </p:nvPr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ชื่อสไลด์</a:t>
            </a:r>
          </a:p>
        </p:txBody>
      </p:sp>
      <p:sp>
        <p:nvSpPr>
          <p:cNvPr id="3" name="ข้อความระดับหนึ่ง…"/>
          <p:cNvSpPr txBox="1"/>
          <p:nvPr>
            <p:ph type="body" idx="1" hasCustomPrompt="1"/>
          </p:nvPr>
        </p:nvSpPr>
        <p:spPr>
          <a:xfrm>
            <a:off x="1219200" y="4013200"/>
            <a:ext cx="21948577" cy="848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ข้อความสัญลักษณ์สไลด์หัวข้อย่อย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เลขสไลด์"/>
          <p:cNvSpPr txBox="1"/>
          <p:nvPr>
            <p:ph type="sldNum" sz="quarter" idx="2"/>
          </p:nvPr>
        </p:nvSpPr>
        <p:spPr>
          <a:xfrm>
            <a:off x="11987530" y="12684760"/>
            <a:ext cx="408941" cy="4445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lnSpc>
                <a:spcPct val="100000"/>
              </a:lnSpc>
              <a:defRPr sz="2000">
                <a:solidFill>
                  <a:srgbClr val="5E5E5E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1pPr>
      <a:lvl2pPr marL="0" marR="0" indent="457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2pPr>
      <a:lvl3pPr marL="0" marR="0" indent="914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3pPr>
      <a:lvl4pPr marL="0" marR="0" indent="1371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4pPr>
      <a:lvl5pPr marL="0" marR="0" indent="18288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5pPr>
      <a:lvl6pPr marL="0" marR="0" indent="22860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6pPr>
      <a:lvl7pPr marL="0" marR="0" indent="2743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7pPr>
      <a:lvl8pPr marL="0" marR="0" indent="3200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8pPr>
      <a:lvl9pPr marL="0" marR="0" indent="3657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9pPr>
    </p:titleStyle>
    <p:bodyStyle>
      <a:lvl1pPr marL="5461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1pPr>
      <a:lvl2pPr marL="10922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2pPr>
      <a:lvl3pPr marL="16383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3pPr>
      <a:lvl4pPr marL="21844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4pPr>
      <a:lvl5pPr marL="27305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5pPr>
      <a:lvl6pPr marL="32766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6pPr>
      <a:lvl7pPr marL="38227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7pPr>
      <a:lvl8pPr marL="43688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8pPr>
      <a:lvl9pPr marL="49149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2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3" Type="http://schemas.openxmlformats.org/officeDocument/2006/relationships/image" Target="../media/image5.jpeg"/><Relationship Id="rId4" Type="http://schemas.openxmlformats.org/officeDocument/2006/relationships/image" Target="../media/image6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eg"/><Relationship Id="rId3" Type="http://schemas.openxmlformats.org/officeDocument/2006/relationships/image" Target="../media/image1.gif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e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eg"/><Relationship Id="rId3" Type="http://schemas.openxmlformats.org/officeDocument/2006/relationships/image" Target="../media/image11.jpe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omments" Target="../comments/comment1.xml"/><Relationship Id="rId3" Type="http://schemas.openxmlformats.org/officeDocument/2006/relationships/image" Target="../media/image12.jpe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jpe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gif"/><Relationship Id="rId3" Type="http://schemas.openxmlformats.org/officeDocument/2006/relationships/image" Target="../media/image14.jpe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jpe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e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omments" Target="../comments/comment2.xml"/><Relationship Id="rId3" Type="http://schemas.openxmlformats.org/officeDocument/2006/relationships/image" Target="../media/image17.jpe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omments" Target="../comments/comment3.xml"/><Relationship Id="rId3" Type="http://schemas.openxmlformats.org/officeDocument/2006/relationships/image" Target="../media/image18.jpe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お正月…"/>
          <p:cNvSpPr txBox="1"/>
          <p:nvPr>
            <p:ph type="ctrTitle"/>
          </p:nvPr>
        </p:nvSpPr>
        <p:spPr>
          <a:xfrm>
            <a:off x="1521712" y="1841668"/>
            <a:ext cx="21945601" cy="6082274"/>
          </a:xfrm>
          <a:prstGeom prst="rect">
            <a:avLst/>
          </a:prstGeom>
        </p:spPr>
        <p:txBody>
          <a:bodyPr/>
          <a:lstStyle/>
          <a:p>
            <a:pPr defTabSz="1706879">
              <a:defRPr spc="-89" sz="8960"/>
            </a:pPr>
            <a:r>
              <a:t>お正月</a:t>
            </a:r>
          </a:p>
          <a:p>
            <a:pPr defTabSz="1706879">
              <a:defRPr spc="-89" sz="8960"/>
            </a:pPr>
            <a:r>
              <a:t>(o shou ga tsu)</a:t>
            </a:r>
          </a:p>
          <a:p>
            <a:pPr defTabSz="1706879">
              <a:defRPr spc="-89" sz="8960"/>
            </a:pPr>
          </a:p>
          <a:p>
            <a:pPr defTabSz="1706879">
              <a:defRPr spc="-89" sz="8960"/>
            </a:pPr>
            <a:r>
              <a:t>วันปีใหม่/เทศกาลปีใหม่</a:t>
            </a:r>
          </a:p>
        </p:txBody>
      </p:sp>
      <p:pic>
        <p:nvPicPr>
          <p:cNvPr id="152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06233" y="9605929"/>
            <a:ext cx="3882525" cy="414845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3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038155" y="9442774"/>
            <a:ext cx="4187919" cy="4474763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" name="pasted-image.png" descr="pasted-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528293" y="5675527"/>
            <a:ext cx="3356891" cy="31171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" name="pasted-image.png" descr="pasted-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813444" y="7894545"/>
            <a:ext cx="6757112" cy="6757112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pasted-image.png" descr="pasted-imag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7338371" y="863952"/>
            <a:ext cx="5732819" cy="47773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" name="pasted-image.png" descr="pasted-image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03034" y="179380"/>
            <a:ext cx="3888922" cy="29166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58" name="pasted-image.png" descr="pasted-image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125753" y="444078"/>
            <a:ext cx="2385436" cy="178907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ปีใหม่ไทยกับญี่ปุ่นแตกต่างกันอย่างไร ?"/>
          <p:cNvSpPr txBox="1"/>
          <p:nvPr>
            <p:ph type="ctrTitle"/>
          </p:nvPr>
        </p:nvSpPr>
        <p:spPr>
          <a:xfrm>
            <a:off x="1852585" y="1236644"/>
            <a:ext cx="21661995" cy="3643269"/>
          </a:xfrm>
          <a:prstGeom prst="rect">
            <a:avLst/>
          </a:prstGeom>
        </p:spPr>
        <p:txBody>
          <a:bodyPr/>
          <a:lstStyle>
            <a:lvl1pPr defTabSz="2243327">
              <a:defRPr spc="-109" sz="10948"/>
            </a:lvl1pPr>
          </a:lstStyle>
          <a:p>
            <a:pPr/>
            <a:r>
              <a:t>ปีใหม่ไทยกับญี่ปุ่นแตกต่างกันอย่างไร ?</a:t>
            </a:r>
          </a:p>
        </p:txBody>
      </p:sp>
      <p:pic>
        <p:nvPicPr>
          <p:cNvPr id="161" name="ภาพ" descr="ภาพ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154451" y="5746647"/>
            <a:ext cx="10957196" cy="520971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ปีใหม่คนญี่ปุ่นทำอะไรบ้าง?"/>
          <p:cNvSpPr txBox="1"/>
          <p:nvPr>
            <p:ph type="ctrTitle"/>
          </p:nvPr>
        </p:nvSpPr>
        <p:spPr>
          <a:xfrm>
            <a:off x="1748596" y="3051717"/>
            <a:ext cx="21661995" cy="3019338"/>
          </a:xfrm>
          <a:prstGeom prst="rect">
            <a:avLst/>
          </a:prstGeom>
        </p:spPr>
        <p:txBody>
          <a:bodyPr/>
          <a:lstStyle/>
          <a:p>
            <a:pPr/>
            <a:r>
              <a:t>ปีใหม่คนญี่ปุ่นทำอะไรบ้าง?</a:t>
            </a:r>
          </a:p>
        </p:txBody>
      </p:sp>
      <p:pic>
        <p:nvPicPr>
          <p:cNvPr id="164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104744" y="7077211"/>
            <a:ext cx="6205586" cy="5910082"/>
          </a:xfrm>
          <a:prstGeom prst="rect">
            <a:avLst/>
          </a:prstGeom>
          <a:ln w="12700">
            <a:miter lim="400000"/>
          </a:ln>
        </p:spPr>
      </p:pic>
      <p:pic>
        <p:nvPicPr>
          <p:cNvPr id="165" name="pasted-image.jpeg" descr="pasted-image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717319" y="7228982"/>
            <a:ext cx="6003585" cy="600358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การตกแต่งบ้านรับปีใหม่"/>
          <p:cNvSpPr txBox="1"/>
          <p:nvPr>
            <p:ph type="ctrTitle"/>
          </p:nvPr>
        </p:nvSpPr>
        <p:spPr>
          <a:xfrm>
            <a:off x="1710782" y="196758"/>
            <a:ext cx="18107477" cy="3019338"/>
          </a:xfrm>
          <a:prstGeom prst="rect">
            <a:avLst/>
          </a:prstGeom>
        </p:spPr>
        <p:txBody>
          <a:bodyPr/>
          <a:lstStyle>
            <a:lvl1pPr algn="l" defTabSz="457200">
              <a:lnSpc>
                <a:spcPct val="100000"/>
              </a:lnSpc>
              <a:spcBef>
                <a:spcPts val="1000"/>
              </a:spcBef>
              <a:defRPr b="1" spc="0" sz="90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การตกแต่งบ้านรับปีใหม่</a:t>
            </a:r>
          </a:p>
        </p:txBody>
      </p:sp>
      <p:sp>
        <p:nvSpPr>
          <p:cNvPr id="168" name="การตกแต่งบ้านรับปีใหม่ในญี่ปุ่นปกติแล้วจะทำให้เสร็จสิ้นภายในสิ้นปี ซึ่งของมงคลสำหรับบ้านพักอาศัยทั่วไปก็ เช่น  ประตูสน หรือ คาโดมัทสึ (Kadomatsu) ที่นำมาประดับประตูรั้วบ้าน ลักษณะเป็นไม้ไผ่ปลายแหลมแซมด้วยใบสน ใบเฟิร์น ฟางข้าวและสิ่งมงคลต่างๆ โดยมักจะประ"/>
          <p:cNvSpPr txBox="1"/>
          <p:nvPr>
            <p:ph type="subTitle" idx="1"/>
          </p:nvPr>
        </p:nvSpPr>
        <p:spPr>
          <a:xfrm>
            <a:off x="1030129" y="5109667"/>
            <a:ext cx="21945601" cy="7771442"/>
          </a:xfrm>
          <a:prstGeom prst="rect">
            <a:avLst/>
          </a:prstGeom>
        </p:spPr>
        <p:txBody>
          <a:bodyPr/>
          <a:lstStyle/>
          <a:p>
            <a:pPr algn="l" defTabSz="187452">
              <a:defRPr spc="0" sz="3690">
                <a:latin typeface="Helvetica"/>
                <a:ea typeface="Helvetica"/>
                <a:cs typeface="Helvetica"/>
                <a:sym typeface="Helvetica"/>
              </a:defRPr>
            </a:pPr>
            <a:r>
              <a:t>การตกแต่งบ้านรับปีใหม่ในญี่ปุ่นปกติแล้วจะทำให้เสร็จสิ้นภายในสิ้นปี ซึ่งของมงคลสำหรับบ้านพักอาศัยทั่วไปก็ เช่น</a:t>
            </a:r>
            <a:br/>
            <a:br/>
            <a:r>
              <a:t>ประตูสน หรือ คาโดมัทสึ (Kadomatsu) ที่นำมาประดับประตูรั้วบ้าน ลักษณะเป็นไม้ไผ่ปลายแหลมแซมด้วยใบสน ใบเฟิร์น ฟางข้าวและสิ่งมงคลต่างๆ โดยมักจะประดับเป็นคู่ทางซ้ายและขวาของประตูรั้ว ตามความเชื่อว่าเพื่อให้เป็นที่สังเกตของเทพเจ้าให้เข้ามาในบ้านได้ถูกต้อง สนสีเขียวเป็นสัญลักษณ์ของต้นไม้เทพเจ้า ส่วนไผ่สีเขียวจมีลำต้นตรงและล้มยากหมายถึงชีวิตที่ยืนยาว</a:t>
            </a:r>
            <a:br/>
            <a:br/>
            <a:r>
              <a:t>การจัดบ้านมุมหนึ่งในพื้นที่เล็กๆเป็นสถานที่ศักดิ์สิทธิ์ที่เรียกว่าโทโคโนมะ (Tokonoma) และเครื่องสักการะที่นำมาวางนั้นก็จะมี คากามิโคจิ (Kagamimochi) เป็นโมจิกลมๆ สองลูกซึ่งหมายถึงตัวแทนพระอาทิตย์กับพระจันทร์ วางซ้อนกันอยู่ หลังจากผ่านช่วงเทศกาลปีใหม่ไป ประมาณวันที่ 11 มกราคม ก็สามารถนำโมจิทั้งสองลูกไปรับประทานเพื่อเสริมความเป็นสิริมงคลให้กับคนในครอบครัว</a:t>
            </a:r>
          </a:p>
        </p:txBody>
      </p:sp>
      <p:pic>
        <p:nvPicPr>
          <p:cNvPr id="169" name="5bee2d9c1c5fa_5bee28dbbe915_1317162318.jpg.jpeg" descr="5bee2d9c1c5fa_5bee28dbbe915_1317162318.jpg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316634" y="704688"/>
            <a:ext cx="5511748" cy="37571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5bee2d9c1c5fa_5bee28dbbe915_1317162318.jpg.jpeg" descr="5bee2d9c1c5fa_5bee28dbbe915_1317162318.jpg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447171" y="1930058"/>
            <a:ext cx="14458505" cy="985588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726051" y="1961474"/>
            <a:ext cx="6931897" cy="7406684"/>
          </a:xfrm>
          <a:prstGeom prst="rect">
            <a:avLst/>
          </a:prstGeom>
          <a:ln w="12700">
            <a:miter lim="400000"/>
          </a:ln>
        </p:spPr>
      </p:pic>
      <p:sp>
        <p:nvSpPr>
          <p:cNvPr id="174" name="かどまつ kadomatsu"/>
          <p:cNvSpPr txBox="1"/>
          <p:nvPr>
            <p:ph type="ctrTitle"/>
          </p:nvPr>
        </p:nvSpPr>
        <p:spPr>
          <a:xfrm>
            <a:off x="3563670" y="9196497"/>
            <a:ext cx="18107477" cy="3019338"/>
          </a:xfrm>
          <a:prstGeom prst="rect">
            <a:avLst/>
          </a:prstGeom>
        </p:spPr>
        <p:txBody>
          <a:bodyPr/>
          <a:lstStyle>
            <a:lvl1pPr algn="l" defTabSz="457200">
              <a:lnSpc>
                <a:spcPct val="100000"/>
              </a:lnSpc>
              <a:spcBef>
                <a:spcPts val="1000"/>
              </a:spcBef>
              <a:defRPr spc="0" sz="90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　　　かどまつ kadomatsu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かがみもち kagamimochi"/>
          <p:cNvSpPr txBox="1"/>
          <p:nvPr>
            <p:ph type="ctrTitle"/>
          </p:nvPr>
        </p:nvSpPr>
        <p:spPr>
          <a:xfrm>
            <a:off x="3563670" y="9196497"/>
            <a:ext cx="18107477" cy="3019338"/>
          </a:xfrm>
          <a:prstGeom prst="rect">
            <a:avLst/>
          </a:prstGeom>
        </p:spPr>
        <p:txBody>
          <a:bodyPr/>
          <a:lstStyle>
            <a:lvl1pPr algn="l" defTabSz="457200">
              <a:lnSpc>
                <a:spcPct val="100000"/>
              </a:lnSpc>
              <a:spcBef>
                <a:spcPts val="1000"/>
              </a:spcBef>
              <a:defRPr spc="0" sz="90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　　かがみもち kagamimochi</a:t>
            </a:r>
          </a:p>
        </p:txBody>
      </p:sp>
      <p:pic>
        <p:nvPicPr>
          <p:cNvPr id="177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500708" y="910959"/>
            <a:ext cx="9382584" cy="871239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ชิเมคาซาริ เป็นเชือกศักดิ์สิทธิ์ที่ทำด้วยฟางข้าวมีกระดาษสีขาวห้อยอยู่กับส้ม กุ้งมังกรและใบเฟิร์น ส่วนใหญ่จะแขวนไว้หน้าประตูบ้าน เพื่อป้องกันสิ่งชั่วร้าย เพียงแค่เงยหน้าขึ้นก็เห็นค่ะ"/>
          <p:cNvSpPr txBox="1"/>
          <p:nvPr>
            <p:ph type="ctrTitle"/>
          </p:nvPr>
        </p:nvSpPr>
        <p:spPr>
          <a:xfrm>
            <a:off x="1559526" y="9763707"/>
            <a:ext cx="20732480" cy="2666236"/>
          </a:xfrm>
          <a:prstGeom prst="rect">
            <a:avLst/>
          </a:prstGeom>
        </p:spPr>
        <p:txBody>
          <a:bodyPr/>
          <a:lstStyle>
            <a:lvl1pPr algn="l" defTabSz="251460">
              <a:lnSpc>
                <a:spcPct val="100000"/>
              </a:lnSpc>
              <a:spcBef>
                <a:spcPts val="500"/>
              </a:spcBef>
              <a:defRPr spc="0" sz="495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　ชิเมคาซาริ เป็นเชือกศักดิ์สิทธิ์ที่ทำด้วยฟางข้าวมีกระดาษสีขาวห้อยอยู่กับส้ม กุ้งมังกรและใบเฟิร์น ส่วนใหญ่จะแขวนไว้หน้าประตูบ้าน เพื่อป้องกันสิ่งชั่วร้าย เพียงแค่เงยหน้าขึ้นก็เห็นค่ะ</a:t>
            </a:r>
          </a:p>
        </p:txBody>
      </p:sp>
      <p:pic>
        <p:nvPicPr>
          <p:cNvPr id="180" name="pasted-image.jpeg" descr="pasted-image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984120" y="3162313"/>
            <a:ext cx="4247093" cy="5923576"/>
          </a:xfrm>
          <a:prstGeom prst="rect">
            <a:avLst/>
          </a:prstGeom>
          <a:ln w="12700">
            <a:miter lim="400000"/>
          </a:ln>
        </p:spPr>
      </p:pic>
      <p:pic>
        <p:nvPicPr>
          <p:cNvPr id="181" name="pasted-image.jpeg" descr="pasted-image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800381" y="3548333"/>
            <a:ext cx="4159893" cy="5546524"/>
          </a:xfrm>
          <a:prstGeom prst="rect">
            <a:avLst/>
          </a:prstGeom>
          <a:ln w="12700">
            <a:miter lim="400000"/>
          </a:ln>
        </p:spPr>
      </p:pic>
      <p:pic>
        <p:nvPicPr>
          <p:cNvPr id="182" name="pasted-image.jpeg" descr="pasted-image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427796" y="4120506"/>
            <a:ext cx="5969769" cy="3972609"/>
          </a:xfrm>
          <a:prstGeom prst="rect">
            <a:avLst/>
          </a:prstGeom>
          <a:ln w="12700">
            <a:miter lim="400000"/>
          </a:ln>
        </p:spPr>
      </p:pic>
      <p:sp>
        <p:nvSpPr>
          <p:cNvPr id="183" name="しめかざり (shimekazari)"/>
          <p:cNvSpPr txBox="1"/>
          <p:nvPr/>
        </p:nvSpPr>
        <p:spPr>
          <a:xfrm>
            <a:off x="1411137" y="-380354"/>
            <a:ext cx="13569795" cy="28302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>
            <a:lvl1pPr algn="l" defTabSz="457200">
              <a:lnSpc>
                <a:spcPct val="100000"/>
              </a:lnSpc>
              <a:spcBef>
                <a:spcPts val="1000"/>
              </a:spcBef>
              <a:defRPr b="1" sz="90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しめかざり (shimekazari)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ส่งท้ายปีเก่าด้วยโซบะข้ามปี としこしそば (Toshikoshi Soba)"/>
          <p:cNvSpPr txBox="1"/>
          <p:nvPr>
            <p:ph type="ctrTitle"/>
          </p:nvPr>
        </p:nvSpPr>
        <p:spPr>
          <a:xfrm>
            <a:off x="1096304" y="518177"/>
            <a:ext cx="22191392" cy="2036173"/>
          </a:xfrm>
          <a:prstGeom prst="rect">
            <a:avLst/>
          </a:prstGeom>
        </p:spPr>
        <p:txBody>
          <a:bodyPr/>
          <a:lstStyle>
            <a:lvl1pPr algn="l" defTabSz="333756">
              <a:lnSpc>
                <a:spcPct val="100000"/>
              </a:lnSpc>
              <a:spcBef>
                <a:spcPts val="700"/>
              </a:spcBef>
              <a:defRPr b="1" spc="0" sz="657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ส่งท้ายปีเก่าด้วยโซบะข้ามปี としこしそば (Toshikoshi Soba)</a:t>
            </a:r>
          </a:p>
        </p:txBody>
      </p:sp>
      <p:sp>
        <p:nvSpPr>
          <p:cNvPr id="186" name="วันที่ 31 ธันวาคม หรือวันสิ้นปีชาวญี่ปุ่นจะเรียกวันนี้ว่าโอมิโซกะ (Omisoka) ประเพณีที่ยังคงปฏิบัติสืบต่อกันมาอย่างหนึ่งก็คือการรับประทานโซบะ (soba) ที่เรียกกันว่าโซบะข้ามปี หรือ &quot;โทชิโคชิ โซบะ&quot; (Toshikoshi Soba) เพื่อส่งท้ายปีที่กำลังจะผ่านพ้นไป  มีความเ"/>
          <p:cNvSpPr txBox="1"/>
          <p:nvPr>
            <p:ph type="subTitle" sz="half" idx="1"/>
          </p:nvPr>
        </p:nvSpPr>
        <p:spPr>
          <a:xfrm>
            <a:off x="1219200" y="3769021"/>
            <a:ext cx="21945600" cy="4784133"/>
          </a:xfrm>
          <a:prstGeom prst="rect">
            <a:avLst/>
          </a:prstGeom>
        </p:spPr>
        <p:txBody>
          <a:bodyPr/>
          <a:lstStyle/>
          <a:p>
            <a:pPr algn="l" defTabSz="260604">
              <a:defRPr spc="0" sz="4560">
                <a:latin typeface="Helvetica"/>
                <a:ea typeface="Helvetica"/>
                <a:cs typeface="Helvetica"/>
                <a:sym typeface="Helvetica"/>
              </a:defRPr>
            </a:pPr>
            <a:r>
              <a:t>วันที่ 31 ธันวาคม หรือวันสิ้นปีชาวญี่ปุ่นจะเรียกวันนี้ว่าโอมิโซกะ (Omisoka) ประเพณีที่ยังคงปฏิบัติสืบต่อกันมาอย่างหนึ่งก็คือการรับประทานโซบะ (soba) ที่เรียกกันว่าโซบะข้ามปี หรือ "โทชิโคชิ โซบะ" (Toshikoshi Soba) เพื่อส่งท้ายปีที่กำลังจะผ่านพ้นไป</a:t>
            </a:r>
            <a:br/>
            <a:br/>
            <a:r>
              <a:t>มีความเชื่อว่า ความยาวของเส้นโซบะเปรียบได้กับการมีสุขภาพแข็งแรงและอายุยืนยาว อีกทั้งลักษณะที่ตัดขาดได้ง่ายก็หมายถึงการตัดเอาเรื่องร้ายๆ ที่ผ่านมาในปีเก่าออกไป </a:t>
            </a:r>
          </a:p>
        </p:txBody>
      </p:sp>
      <p:pic>
        <p:nvPicPr>
          <p:cNvPr id="187" name="pasted-image.jpeg" descr="pasted-image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580904" y="9314056"/>
            <a:ext cx="5222191" cy="348146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pasted-image.jpeg" descr="pasted-image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54194" y="1448737"/>
            <a:ext cx="15475612" cy="103170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ประเพณีตำโมจิ もちつき (Mochitsuki)"/>
          <p:cNvSpPr txBox="1"/>
          <p:nvPr>
            <p:ph type="ctrTitle"/>
          </p:nvPr>
        </p:nvSpPr>
        <p:spPr>
          <a:xfrm>
            <a:off x="2315806" y="1396906"/>
            <a:ext cx="15006727" cy="2830267"/>
          </a:xfrm>
          <a:prstGeom prst="rect">
            <a:avLst/>
          </a:prstGeom>
        </p:spPr>
        <p:txBody>
          <a:bodyPr/>
          <a:lstStyle>
            <a:lvl1pPr algn="l" defTabSz="361188">
              <a:lnSpc>
                <a:spcPct val="100000"/>
              </a:lnSpc>
              <a:spcBef>
                <a:spcPts val="700"/>
              </a:spcBef>
              <a:defRPr b="1" spc="0" sz="711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ประเพณีตำโมจิ もちつき (Mochitsuki)</a:t>
            </a:r>
          </a:p>
        </p:txBody>
      </p:sp>
      <p:sp>
        <p:nvSpPr>
          <p:cNvPr id="192" name="โมจิ (Mochi) ถือเป็นอาหารมงคลในหลายโอกาสของชาวญี่ปุ่น และนิยมนำไปเป็นเครื่องสักการะเทพเจ้าตามความเชื่อแต่โบราณด้วย (เทียบได้กับน้ำแดงตามศาลพระภูมิของคนไทย)   ช่วงปีใหม่ชาวญี่ปุ่นจะมีการทำโมจิด้วยวิธีแบบดั้งเดิมที่เรียกว่า โมจิทสึกิ (Mochitsuki) โดยจะเริ่"/>
          <p:cNvSpPr txBox="1"/>
          <p:nvPr>
            <p:ph type="subTitle" idx="1"/>
          </p:nvPr>
        </p:nvSpPr>
        <p:spPr>
          <a:xfrm>
            <a:off x="1219200" y="6206273"/>
            <a:ext cx="21945600" cy="6145439"/>
          </a:xfrm>
          <a:prstGeom prst="rect">
            <a:avLst/>
          </a:prstGeom>
        </p:spPr>
        <p:txBody>
          <a:bodyPr/>
          <a:lstStyle/>
          <a:p>
            <a:pPr algn="l" defTabSz="333756">
              <a:defRPr spc="0" sz="4380">
                <a:latin typeface="Helvetica"/>
                <a:ea typeface="Helvetica"/>
                <a:cs typeface="Helvetica"/>
                <a:sym typeface="Helvetica"/>
              </a:defRPr>
            </a:pPr>
            <a:r>
              <a:t>โมจิ (Mochi) ถือเป็นอาหารมงคลในหลายโอกาสของชาวญี่ปุ่น และนิยมนำไปเป็นเครื่องสักการะเทพเจ้าตามความเชื่อแต่โบราณด้วย (เทียบได้กับน้ำแดงตามศาลพระภูมิของคนไทย) </a:t>
            </a:r>
            <a:br/>
            <a:br/>
            <a:r>
              <a:t>ช่วงปีใหม่ชาวญี่ปุ่นจะมีการทำโมจิด้วยวิธีแบบดั้งเดิมที่เรียกว่า โมจิทสึกิ (Mochitsuki) โดยจะเริ่มจากการใส่ข้าวเหนียวลงในอุซุ (Usu) หรือครกไม้ขนาดใหญ่ แล้วก็ต้องมีใครคนหนึ่งใช้สากไม้ที่เรียกว่าคิเนะ (Kine) ตำลงไปเป็นจังหวะ และมีผู้ช่วยอีกคนมาทำหน้าที่ช่วยพลิกโมจิไปด้วยจนกันได้ออกมาเป็นก้อนแป้งโมจิที่นุ่มเหนียวพร้อมจะนำไปทำขนมและอาหารต่อไป ซึ่งในเทศกาลปีใหม่ชาวญี่ปุ่นก็มักจะนำโมจิมาใส่ในน้ำซุบร้อนๆ สำหรับรับประทานที่เรียกกันว่า โอโซนิ (Ozoni)</a:t>
            </a:r>
          </a:p>
        </p:txBody>
      </p:sp>
      <p:pic>
        <p:nvPicPr>
          <p:cNvPr id="193" name="pasted-image.jpeg" descr="pasted-image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990719" y="546105"/>
            <a:ext cx="6640139" cy="49856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pasted-image.jpeg" descr="pasted-image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27216" y="2078860"/>
            <a:ext cx="8864045" cy="5684328"/>
          </a:xfrm>
          <a:prstGeom prst="rect">
            <a:avLst/>
          </a:prstGeom>
          <a:ln w="12700">
            <a:miter lim="400000"/>
          </a:ln>
        </p:spPr>
      </p:pic>
      <p:pic>
        <p:nvPicPr>
          <p:cNvPr id="196" name="pasted-movie.gif" descr="pasted-movie.gi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319755" y="2072694"/>
            <a:ext cx="9112201" cy="6074800"/>
          </a:xfrm>
          <a:prstGeom prst="rect">
            <a:avLst/>
          </a:prstGeom>
          <a:ln w="12700">
            <a:miter lim="400000"/>
          </a:ln>
        </p:spPr>
      </p:pic>
      <p:sp>
        <p:nvSpPr>
          <p:cNvPr id="197" name="おぞに     o zo ni"/>
          <p:cNvSpPr txBox="1"/>
          <p:nvPr>
            <p:ph type="ctrTitle"/>
          </p:nvPr>
        </p:nvSpPr>
        <p:spPr>
          <a:xfrm>
            <a:off x="6172838" y="8591473"/>
            <a:ext cx="18107477" cy="3019338"/>
          </a:xfrm>
          <a:prstGeom prst="rect">
            <a:avLst/>
          </a:prstGeom>
        </p:spPr>
        <p:txBody>
          <a:bodyPr/>
          <a:lstStyle>
            <a:lvl1pPr algn="l" defTabSz="457200">
              <a:lnSpc>
                <a:spcPct val="100000"/>
              </a:lnSpc>
              <a:spcBef>
                <a:spcPts val="1000"/>
              </a:spcBef>
              <a:defRPr spc="0" sz="90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　　おぞに     o zo ni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おせちりょうり(Osechi ryori)…"/>
          <p:cNvSpPr txBox="1"/>
          <p:nvPr>
            <p:ph type="ctrTitle"/>
          </p:nvPr>
        </p:nvSpPr>
        <p:spPr>
          <a:xfrm>
            <a:off x="1379909" y="1747133"/>
            <a:ext cx="10752648" cy="2886989"/>
          </a:xfrm>
          <a:prstGeom prst="rect">
            <a:avLst/>
          </a:prstGeom>
        </p:spPr>
        <p:txBody>
          <a:bodyPr/>
          <a:lstStyle/>
          <a:p>
            <a:pPr algn="l" defTabSz="352043">
              <a:lnSpc>
                <a:spcPct val="100000"/>
              </a:lnSpc>
              <a:spcBef>
                <a:spcPts val="700"/>
              </a:spcBef>
              <a:defRPr b="1" spc="0" sz="6160">
                <a:latin typeface="Helvetica"/>
                <a:ea typeface="Helvetica"/>
                <a:cs typeface="Helvetica"/>
                <a:sym typeface="Helvetica"/>
              </a:defRPr>
            </a:pPr>
            <a:r>
              <a:t>おせちりょうり(Osechi ryori)</a:t>
            </a:r>
          </a:p>
          <a:p>
            <a:pPr algn="l" defTabSz="352043">
              <a:lnSpc>
                <a:spcPct val="100000"/>
              </a:lnSpc>
              <a:spcBef>
                <a:spcPts val="700"/>
              </a:spcBef>
              <a:defRPr b="1" spc="0" sz="6160">
                <a:latin typeface="Helvetica"/>
                <a:ea typeface="Helvetica"/>
                <a:cs typeface="Helvetica"/>
                <a:sym typeface="Helvetica"/>
              </a:defRPr>
            </a:pPr>
            <a:r>
              <a:t> อาหารมงคลแห่งเทศกาลปีใหม่</a:t>
            </a:r>
          </a:p>
        </p:txBody>
      </p:sp>
      <p:sp>
        <p:nvSpPr>
          <p:cNvPr id="200" name="วันที่ 1 มกราคมในญี่ปุ่นจะมีการทำอาหารมงคลมื้อแรกของปี ที่ทำขึ้นเพื่อรับประทานกันภายในครอบครัวตามความเชื่อตั้งแต่โบราณว่าเป็นเป็นการต่ออายุให้ยืนยาว อาหารมงคลวันปีใหม่หรือ โอเซชิ Osechi Ryori เป็นเมนูที่ประกอบด้วยอาหารหลายชนิด"/>
          <p:cNvSpPr txBox="1"/>
          <p:nvPr>
            <p:ph type="subTitle" sz="half" idx="1"/>
          </p:nvPr>
        </p:nvSpPr>
        <p:spPr>
          <a:xfrm>
            <a:off x="1408270" y="8096975"/>
            <a:ext cx="21945601" cy="3800969"/>
          </a:xfrm>
          <a:prstGeom prst="rect">
            <a:avLst/>
          </a:prstGeom>
        </p:spPr>
        <p:txBody>
          <a:bodyPr/>
          <a:lstStyle>
            <a:lvl1pPr algn="l" defTabSz="301752">
              <a:defRPr spc="0" sz="528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วันที่ 1 มกราคมในญี่ปุ่นจะมีการทำอาหารมงคลมื้อแรกของปี ที่ทำขึ้นเพื่อรับประทานกันภายในครอบครัวตามความเชื่อตั้งแต่โบราณว่าเป็นเป็นการต่ออายุให้ยืนยาว อาหารมงคลวันปีใหม่หรือ โอเซชิ Osechi Ryori เป็นเมนูที่ประกอบด้วยอาหารหลายชนิด</a:t>
            </a:r>
          </a:p>
        </p:txBody>
      </p:sp>
      <p:pic>
        <p:nvPicPr>
          <p:cNvPr id="201" name="pasted-image.jpeg" descr="pasted-image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088999" y="776811"/>
            <a:ext cx="9354101" cy="62360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pasted-image.jpeg" descr="pasted-image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71674" y="2478408"/>
            <a:ext cx="9559221" cy="6372815"/>
          </a:xfrm>
          <a:prstGeom prst="rect">
            <a:avLst/>
          </a:prstGeom>
          <a:ln w="12700">
            <a:miter lim="400000"/>
          </a:ln>
        </p:spPr>
      </p:pic>
      <p:pic>
        <p:nvPicPr>
          <p:cNvPr id="204" name="pasted-image.jpeg" descr="pasted-image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833991" y="2509627"/>
            <a:ext cx="10032826" cy="6688552"/>
          </a:xfrm>
          <a:prstGeom prst="rect">
            <a:avLst/>
          </a:prstGeom>
          <a:ln w="12700">
            <a:miter lim="400000"/>
          </a:ln>
        </p:spPr>
      </p:pic>
      <p:sp>
        <p:nvSpPr>
          <p:cNvPr id="205" name="おせちりょうり osechi ryouri"/>
          <p:cNvSpPr txBox="1"/>
          <p:nvPr>
            <p:ph type="ctrTitle"/>
          </p:nvPr>
        </p:nvSpPr>
        <p:spPr>
          <a:xfrm>
            <a:off x="2807389" y="9461196"/>
            <a:ext cx="18107477" cy="3019338"/>
          </a:xfrm>
          <a:prstGeom prst="rect">
            <a:avLst/>
          </a:prstGeom>
        </p:spPr>
        <p:txBody>
          <a:bodyPr/>
          <a:lstStyle>
            <a:lvl1pPr algn="l" defTabSz="457200">
              <a:lnSpc>
                <a:spcPct val="100000"/>
              </a:lnSpc>
              <a:spcBef>
                <a:spcPts val="1000"/>
              </a:spcBef>
              <a:defRPr spc="0" sz="90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　　おせちりょうり osechi ryouri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ดื่มเหล้าสาเกใส่สมุนไพร"/>
          <p:cNvSpPr txBox="1"/>
          <p:nvPr>
            <p:ph type="ctrTitle"/>
          </p:nvPr>
        </p:nvSpPr>
        <p:spPr>
          <a:xfrm>
            <a:off x="1370456" y="-49033"/>
            <a:ext cx="13380722" cy="4267201"/>
          </a:xfrm>
          <a:prstGeom prst="rect">
            <a:avLst/>
          </a:prstGeom>
        </p:spPr>
        <p:txBody>
          <a:bodyPr/>
          <a:lstStyle>
            <a:lvl1pPr algn="l" defTabSz="457200">
              <a:lnSpc>
                <a:spcPct val="100000"/>
              </a:lnSpc>
              <a:spcBef>
                <a:spcPts val="1700"/>
              </a:spcBef>
              <a:defRPr b="1" spc="0" sz="9000">
                <a:solidFill>
                  <a:srgbClr val="111111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ดื่มเหล้าสาเกใส่สมุนไพร</a:t>
            </a:r>
          </a:p>
        </p:txBody>
      </p:sp>
      <p:sp>
        <p:nvSpPr>
          <p:cNvPr id="208" name="เหล้าสาเกใส่สมุนไพร หรือในภาษาญี่ปุ่นเรียกว่า โอโทโสะ（おとそ）เป็นสาเกใส่สมุนไพรที่จะดื่มกันในวันปีใหม่ค่ะ สมัยก่อนจะเสิร์ฟในกาและชุดเครื่องเขิน ดื่มสำหรับช่วยย่อยอาหารที่เราทานเข้าไปเยอะแยะมากมายในช่วงงานเลี้ยงค่ะ ปัจจุบันสมุนไพรตัวนี้จะทำเป็นถุงสำเร็จรูปขา"/>
          <p:cNvSpPr txBox="1"/>
          <p:nvPr>
            <p:ph type="subTitle" sz="half" idx="1"/>
          </p:nvPr>
        </p:nvSpPr>
        <p:spPr>
          <a:xfrm>
            <a:off x="1219200" y="6962554"/>
            <a:ext cx="21945600" cy="4746320"/>
          </a:xfrm>
          <a:prstGeom prst="rect">
            <a:avLst/>
          </a:prstGeom>
        </p:spPr>
        <p:txBody>
          <a:bodyPr/>
          <a:lstStyle>
            <a:lvl1pPr algn="l" defTabSz="288036">
              <a:spcBef>
                <a:spcPts val="1600"/>
              </a:spcBef>
              <a:defRPr spc="0" sz="5040">
                <a:solidFill>
                  <a:srgbClr val="222222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เหล้าสาเกใส่สมุนไพร หรือในภาษาญี่ปุ่นเรียกว่า โอโทโสะ（おとそ）เป็นสาเกใส่สมุนไพรที่จะดื่มกันในวันปีใหม่ค่ะ สมัยก่อนจะเสิร์ฟในกาและชุดเครื่องเขิน ดื่มสำหรับช่วยย่อยอาหารที่เราทานเข้าไปเยอะแยะมากมายในช่วงงานเลี้ยงค่ะ ปัจจุบันสมุนไพรตัวนี้จะทำเป็นถุงสำเร็จรูปขายตามท้องตลาด นำมาแช่ลงในสาเก ว่ากันว่าช่วยบำรุงสุขภาพอีกด้วย</a:t>
            </a:r>
          </a:p>
        </p:txBody>
      </p:sp>
      <p:pic>
        <p:nvPicPr>
          <p:cNvPr id="209" name="pasted-image.jpeg" descr="pasted-image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245041" y="633148"/>
            <a:ext cx="6656909" cy="499268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ทานข้าวต้ม 7 สมุนไพร"/>
          <p:cNvSpPr txBox="1"/>
          <p:nvPr>
            <p:ph type="ctrTitle"/>
          </p:nvPr>
        </p:nvSpPr>
        <p:spPr>
          <a:xfrm>
            <a:off x="2088922" y="1841668"/>
            <a:ext cx="11338766" cy="2716826"/>
          </a:xfrm>
          <a:prstGeom prst="rect">
            <a:avLst/>
          </a:prstGeom>
        </p:spPr>
        <p:txBody>
          <a:bodyPr/>
          <a:lstStyle>
            <a:lvl1pPr algn="l" defTabSz="457200">
              <a:lnSpc>
                <a:spcPct val="100000"/>
              </a:lnSpc>
              <a:spcBef>
                <a:spcPts val="1700"/>
              </a:spcBef>
              <a:defRPr b="1" spc="0" sz="9000">
                <a:solidFill>
                  <a:srgbClr val="111111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ทานข้าวต้ม 7 สมุนไพร</a:t>
            </a:r>
          </a:p>
        </p:txBody>
      </p:sp>
      <p:sp>
        <p:nvSpPr>
          <p:cNvPr id="212" name="ข้าวต้ม 7 สมุนไพร หรือในภาษาญี่ปุ่นเรียกว่า ฮารุโนะ นานะคุสะคายุ（春の七草かゆ）อาหารมงคลที่แทบจะไม่เคยได้ยินชื่อเลย เพราะไม่ใช่อาหารที่ทานกันนอกบ้านอย่างโซบะหรือซุปมิโซะที่ทานกันเป็นประจำ ข้าวต้ม 7 สมุนไพรนี้ประกอบด้วยสมุนไพรทั้ง 7 ของฤดูใบไม้ผลิซึ่งจะทานในวัน"/>
          <p:cNvSpPr txBox="1"/>
          <p:nvPr>
            <p:ph type="subTitle" sz="half" idx="1"/>
          </p:nvPr>
        </p:nvSpPr>
        <p:spPr>
          <a:xfrm>
            <a:off x="1408270" y="6678054"/>
            <a:ext cx="21945601" cy="5483693"/>
          </a:xfrm>
          <a:prstGeom prst="rect">
            <a:avLst/>
          </a:prstGeom>
        </p:spPr>
        <p:txBody>
          <a:bodyPr/>
          <a:lstStyle/>
          <a:p>
            <a:pPr algn="l" defTabSz="315468">
              <a:spcBef>
                <a:spcPts val="1700"/>
              </a:spcBef>
              <a:defRPr spc="0" sz="4830">
                <a:solidFill>
                  <a:srgbClr val="222222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ข้าวต้ม 7 สมุนไพร หรือในภาษาญี่ปุ่นเรียกว่า ฮารุโนะ นานะคุสะคายุ（春の七草かゆ）อาหารมงคลที่แทบจะไม่เคยได้ยินชื่อเลย เพราะไม่ใช่อาหารที่ทานกันนอกบ้านอย่างโซบะหรือซุปมิโซะที่ทานกันเป็นประจำ ข้าวต้ม 7 สมุนไพรนี้ประกอบด้วยสมุนไพรทั้ง 7 ของฤดูใบไม้ผลิซึ่งจะทานใน</a:t>
            </a:r>
            <a:r>
              <a:rPr u="sng">
                <a:uFill>
                  <a:solidFill>
                    <a:srgbClr val="222222"/>
                  </a:solidFill>
                </a:uFill>
              </a:rPr>
              <a:t>วันที่ 7 มกราคมของทุกปี</a:t>
            </a:r>
            <a:r>
              <a:rPr>
                <a:uFill>
                  <a:solidFill>
                    <a:srgbClr val="222222"/>
                  </a:solidFill>
                </a:uFill>
              </a:rPr>
              <a:t> ถือว่าเป็นอาหารบำรุงสุขภาพอย่างหนึ่งและเป็นการพักร่างกายจากงานเลี้ยงปีใหม่อันยาวนานนั่นเอง ปัจจุบันมีใส่กล่องสำเร็จรูปขายในซุปเปอร์มาร์เก็ตทั่วไป</a:t>
            </a:r>
          </a:p>
        </p:txBody>
      </p:sp>
      <p:pic>
        <p:nvPicPr>
          <p:cNvPr id="213" name="pasted-image.jpeg" descr="pasted-image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835185" y="751654"/>
            <a:ext cx="6583707" cy="439133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はるのななくさかゆ"/>
          <p:cNvSpPr txBox="1"/>
          <p:nvPr>
            <p:ph type="subTitle" sz="quarter" idx="1"/>
          </p:nvPr>
        </p:nvSpPr>
        <p:spPr>
          <a:xfrm>
            <a:off x="916687" y="9912049"/>
            <a:ext cx="21945601" cy="2250593"/>
          </a:xfrm>
          <a:prstGeom prst="rect">
            <a:avLst/>
          </a:prstGeom>
        </p:spPr>
        <p:txBody>
          <a:bodyPr/>
          <a:lstStyle/>
          <a:p>
            <a:pPr/>
            <a:r>
              <a:t>はるのななくさかゆ</a:t>
            </a:r>
          </a:p>
        </p:txBody>
      </p:sp>
      <p:pic>
        <p:nvPicPr>
          <p:cNvPr id="216" name="pasted-movie.gif" descr="pasted-movie.g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86452" y="2517181"/>
            <a:ext cx="7933799" cy="5580106"/>
          </a:xfrm>
          <a:prstGeom prst="rect">
            <a:avLst/>
          </a:prstGeom>
          <a:ln w="12700">
            <a:miter lim="400000"/>
          </a:ln>
        </p:spPr>
      </p:pic>
      <p:pic>
        <p:nvPicPr>
          <p:cNvPr id="217" name="pasted-image.jpeg" descr="pasted-image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761762" y="2615055"/>
            <a:ext cx="9940353" cy="538435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ให้เงินขวัญถุง おとしだま"/>
          <p:cNvSpPr txBox="1"/>
          <p:nvPr>
            <p:ph type="ctrTitle"/>
          </p:nvPr>
        </p:nvSpPr>
        <p:spPr>
          <a:xfrm>
            <a:off x="897780" y="2106366"/>
            <a:ext cx="19109549" cy="2433221"/>
          </a:xfrm>
          <a:prstGeom prst="rect">
            <a:avLst/>
          </a:prstGeom>
        </p:spPr>
        <p:txBody>
          <a:bodyPr/>
          <a:lstStyle>
            <a:lvl1pPr algn="l" defTabSz="457200">
              <a:lnSpc>
                <a:spcPct val="100000"/>
              </a:lnSpc>
              <a:spcBef>
                <a:spcPts val="1700"/>
              </a:spcBef>
              <a:defRPr b="1" spc="0" sz="9000">
                <a:solidFill>
                  <a:srgbClr val="111111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ให้เงินขวัญถุง おとしだま</a:t>
            </a:r>
          </a:p>
        </p:txBody>
      </p:sp>
      <p:sp>
        <p:nvSpPr>
          <p:cNvPr id="220" name="ผู้ใหญ่จะให้เงินขวัญถุงแก่เด็กๆในวันขึ้นปีใหม่เรียกว่า โอโตชิดามะ（お年玉） เริ่มจากสมัยก่อนได้มีการแลกของขวัญกันในวันปีใหม่ต่อมากลายเป็นผู้ใหญ่ให้ของขวัญกับเด็กๆ ค่ะ โดยจำนวนเงินจะแตกต่างกันไปตามอายุและฐานะของครอบครัว โดยเฉลี่ยสำหรับเด็กประถมและมัธยมอยู่ที่ป"/>
          <p:cNvSpPr txBox="1"/>
          <p:nvPr>
            <p:ph type="subTitle" sz="half" idx="1"/>
          </p:nvPr>
        </p:nvSpPr>
        <p:spPr>
          <a:xfrm>
            <a:off x="803245" y="7077886"/>
            <a:ext cx="21945601" cy="5143367"/>
          </a:xfrm>
          <a:prstGeom prst="rect">
            <a:avLst/>
          </a:prstGeom>
        </p:spPr>
        <p:txBody>
          <a:bodyPr/>
          <a:lstStyle>
            <a:lvl1pPr algn="l" defTabSz="411479">
              <a:spcBef>
                <a:spcPts val="2300"/>
              </a:spcBef>
              <a:defRPr spc="0" sz="5400">
                <a:solidFill>
                  <a:srgbClr val="222222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ผู้ใหญ่จะให้เงินขวัญถุงแก่เด็กๆในวันขึ้นปีใหม่เรียกว่า โอโตชิดามะ（お年玉） เริ่มจากสมัยก่อนได้มีการแลกของขวัญกันในวันปีใหม่ต่อมากลายเป็นผู้ใหญ่ให้ของขวัญกับเด็กๆ ค่ะ โดยจำนวนเงินจะแตกต่างกันไปตามอายุและฐานะของครอบครัว โดยเฉลี่ยสำหรับเด็กประถมและมัธยมอยู่ที่ประมาณ 30,000 เยน การให้ส่วนใหญ่จะอยู่ในหมู่เครือญาติและผู้ใหญ่ที่สนิทกัน</a:t>
            </a:r>
          </a:p>
        </p:txBody>
      </p:sp>
      <p:pic>
        <p:nvPicPr>
          <p:cNvPr id="221" name="pasted-image.jpeg" descr="pasted-image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77876" y="727196"/>
            <a:ext cx="7483801" cy="55894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ไหว้พระขอพรที่ศาลเจ้าหรือวัด"/>
          <p:cNvSpPr txBox="1"/>
          <p:nvPr>
            <p:ph type="ctrTitle"/>
          </p:nvPr>
        </p:nvSpPr>
        <p:spPr>
          <a:xfrm>
            <a:off x="1672968" y="934131"/>
            <a:ext cx="12605535" cy="3586549"/>
          </a:xfrm>
          <a:prstGeom prst="rect">
            <a:avLst/>
          </a:prstGeom>
        </p:spPr>
        <p:txBody>
          <a:bodyPr/>
          <a:lstStyle>
            <a:lvl1pPr algn="l" defTabSz="457200">
              <a:lnSpc>
                <a:spcPct val="100000"/>
              </a:lnSpc>
              <a:spcBef>
                <a:spcPts val="1700"/>
              </a:spcBef>
              <a:defRPr b="1" spc="0" sz="8000">
                <a:solidFill>
                  <a:srgbClr val="111111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ไหว้พระขอพรที่ศาลเจ้าหรือวัด</a:t>
            </a:r>
          </a:p>
        </p:txBody>
      </p:sp>
      <p:sp>
        <p:nvSpPr>
          <p:cNvPr id="224" name="ปีใหม่ไทยยังมีการสวดมนต์ข้ามปี ประเทศญี่ปุ่นก็มีการขอพรเทพเจ้าหรือขอพรพระในช่วงส่งท้ายปีเก่าต้อนรับปีใหม่เช่นกันค่ะ ในภาษาญี่ปุ่นเรียกว่า ฮัสสึโมเดะ (初詣) โดยหลังจากที่พระวัดตีระฆังส่งท้ายปีเก่าแล้ว ผู้คนจำนวนมาจะมาขอพรที่ศาลเจ้าหรือวัดด้วยการโยนเหรียญลงไ"/>
          <p:cNvSpPr txBox="1"/>
          <p:nvPr>
            <p:ph type="subTitle" sz="half" idx="1"/>
          </p:nvPr>
        </p:nvSpPr>
        <p:spPr>
          <a:xfrm>
            <a:off x="878873" y="6849112"/>
            <a:ext cx="22437184" cy="5162274"/>
          </a:xfrm>
          <a:prstGeom prst="rect">
            <a:avLst/>
          </a:prstGeom>
        </p:spPr>
        <p:txBody>
          <a:bodyPr/>
          <a:lstStyle>
            <a:lvl1pPr algn="l" defTabSz="333756">
              <a:spcBef>
                <a:spcPts val="1800"/>
              </a:spcBef>
              <a:defRPr spc="0" sz="4380">
                <a:solidFill>
                  <a:srgbClr val="222222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ปีใหม่ไทยยังมีการสวดมนต์ข้ามปี ประเทศญี่ปุ่นก็มีการขอพรเทพเจ้าหรือขอพรพระในช่วงส่งท้ายปีเก่าต้อนรับปีใหม่เช่นกันค่ะ ในภาษาญี่ปุ่นเรียกว่า ฮัสสึโมเดะ (初詣) โดยหลังจากที่พระวัดตีระฆังส่งท้ายปีเก่าแล้ว ผู้คนจำนวนมาจะมาขอพรที่ศาลเจ้าหรือวัดด้วยการโยนเหรียญลงไปในกล่องหน้าพระประทานหรือที่สักการะเทพเจ้า และหลังจากไหว้พระแล้วก็อย่าลืมซื้อเครื่องรางศักดิ์สิทธิ์หรือเรียกกันว่า โอมาโมริ (お守り) ต่อด้วยการเสี่ยงเซียมซีแรกของปีค่ะ หากดีก็เก็บกลับบ้านใบไหนไม่ดีก็มัดทิ้งเอาไว้ที่ศาลเจ้าหรือวัด เชื่อว่าเพื่อไม่เป็นการนำโชคร้ายกลับบ้านด้วยนั่นเอง</a:t>
            </a:r>
          </a:p>
        </p:txBody>
      </p:sp>
      <p:pic>
        <p:nvPicPr>
          <p:cNvPr id="225" name="pasted-image.jpeg" descr="pasted-image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423456" y="887518"/>
            <a:ext cx="8751942" cy="493398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ส่งไปรษณีย์บัตรปีใหม่"/>
          <p:cNvSpPr txBox="1"/>
          <p:nvPr>
            <p:ph type="ctrTitle"/>
          </p:nvPr>
        </p:nvSpPr>
        <p:spPr>
          <a:xfrm>
            <a:off x="1294828" y="631619"/>
            <a:ext cx="11622370" cy="4267201"/>
          </a:xfrm>
          <a:prstGeom prst="rect">
            <a:avLst/>
          </a:prstGeom>
        </p:spPr>
        <p:txBody>
          <a:bodyPr/>
          <a:lstStyle>
            <a:lvl1pPr algn="l" defTabSz="457200">
              <a:lnSpc>
                <a:spcPct val="100000"/>
              </a:lnSpc>
              <a:spcBef>
                <a:spcPts val="1700"/>
              </a:spcBef>
              <a:defRPr b="1" spc="0" sz="9000">
                <a:solidFill>
                  <a:srgbClr val="111111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ส่งไปรษณีย์บัตรปีใหม่</a:t>
            </a:r>
          </a:p>
        </p:txBody>
      </p:sp>
      <p:sp>
        <p:nvSpPr>
          <p:cNvPr id="228" name="การส่งไปรษณีย์บัตรปีใหม่ หรือในภาษาญี่ปุ่นเรียกว่า ねんがじょう (年賀状) เป็นไปรษณีย์บัตรสำหรับปีใหม่โดยเฉพาะ ใช้สำหรับการแนะนำตัวหรือเสริมสร้างความสัมพันธ์อันดีต่อกัน ในไปรษณีย์บัตรมักจะมีคำอวยพรสั้นๆ เพื่อเป็นการแสดงความห่วงใยระหว่างผู้ส่งที่มีให้ผู้รับนั่นเอง "/>
          <p:cNvSpPr txBox="1"/>
          <p:nvPr>
            <p:ph type="subTitle" sz="half" idx="1"/>
          </p:nvPr>
        </p:nvSpPr>
        <p:spPr>
          <a:xfrm>
            <a:off x="1030129" y="7605393"/>
            <a:ext cx="21945601" cy="4731192"/>
          </a:xfrm>
          <a:prstGeom prst="rect">
            <a:avLst/>
          </a:prstGeom>
        </p:spPr>
        <p:txBody>
          <a:bodyPr/>
          <a:lstStyle>
            <a:lvl1pPr algn="l" defTabSz="256031">
              <a:spcBef>
                <a:spcPts val="1400"/>
              </a:spcBef>
              <a:defRPr spc="0" sz="4480">
                <a:solidFill>
                  <a:srgbClr val="222222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การส่งไปรษณีย์บัตรปีใหม่ หรือในภาษาญี่ปุ่นเรียกว่า ねんがじょう (年賀状) เป็นไปรษณีย์บัตรสำหรับปีใหม่โดยเฉพาะ ใช้สำหรับการแนะนำตัวหรือเสริมสร้างความสัมพันธ์อันดีต่อกัน ในไปรษณีย์บัตรมักจะมีคำอวยพรสั้นๆ เพื่อเป็นการแสดงความห่วงใยระหว่างผู้ส่งที่มีให้ผู้รับนั่นเอง ปัจจุบันชาวญี่ปุ่นยังคงนิยมส่งไปรษณีย์บัตรปีใหม่กันอยู่มาก จึงมีลวดลายต่างๆ ออกมามากมาย อาทิ ลายการตูนดิสนี่ย์ หรือลายมงคลอื่นๆ เป็นต้น สามารถหาซื้อได้ตามร้านสะดวกซื้อทั่วไปค่ะ</a:t>
            </a:r>
          </a:p>
        </p:txBody>
      </p:sp>
      <p:pic>
        <p:nvPicPr>
          <p:cNvPr id="229" name="pasted-image.jpeg" descr="pasted-image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765316" y="638868"/>
            <a:ext cx="7417097" cy="556282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ช้อปถุงโชคดี (Lucky Bag)"/>
          <p:cNvSpPr txBox="1"/>
          <p:nvPr>
            <p:ph type="ctrTitle"/>
          </p:nvPr>
        </p:nvSpPr>
        <p:spPr>
          <a:xfrm>
            <a:off x="954501" y="-351546"/>
            <a:ext cx="14137004" cy="4267201"/>
          </a:xfrm>
          <a:prstGeom prst="rect">
            <a:avLst/>
          </a:prstGeom>
        </p:spPr>
        <p:txBody>
          <a:bodyPr/>
          <a:lstStyle>
            <a:lvl1pPr algn="l" defTabSz="457200">
              <a:lnSpc>
                <a:spcPct val="100000"/>
              </a:lnSpc>
              <a:spcBef>
                <a:spcPts val="1700"/>
              </a:spcBef>
              <a:defRPr b="1" spc="0" sz="9000">
                <a:solidFill>
                  <a:srgbClr val="111111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ช้อปถุงโชคดี (Lucky Bag)</a:t>
            </a:r>
          </a:p>
        </p:txBody>
      </p:sp>
      <p:sp>
        <p:nvSpPr>
          <p:cNvPr id="232" name="ถุงโชคดี (Lucky Bag) หรือในภาษาญี่ปุ่นเรียกว่า ふくぶくろ (福袋) เป็นเทศกาลสมัยใหม่ที่จัดขึ้นเพื่อส่งเสริมการตลาดและเพื่อจัดการสินค้าของร้านค้า โดยถุงโชคดีที่ว่านี้จะนำสินค้าที่มีมูลค่าสูง (ระดับหนึ่ง) นำมาใส่รวมกันในถุงที่มิดชิดโดยจะบอกเพียงว่าภายในเป็นสินค้าช"/>
          <p:cNvSpPr txBox="1"/>
          <p:nvPr>
            <p:ph type="subTitle" idx="1"/>
          </p:nvPr>
        </p:nvSpPr>
        <p:spPr>
          <a:xfrm>
            <a:off x="1219200" y="6227071"/>
            <a:ext cx="21945600" cy="6277787"/>
          </a:xfrm>
          <a:prstGeom prst="rect">
            <a:avLst/>
          </a:prstGeom>
        </p:spPr>
        <p:txBody>
          <a:bodyPr/>
          <a:lstStyle>
            <a:lvl1pPr algn="l" defTabSz="324611">
              <a:spcBef>
                <a:spcPts val="1800"/>
              </a:spcBef>
              <a:defRPr spc="0" sz="4260">
                <a:solidFill>
                  <a:srgbClr val="222222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ถุงโชคดี (Lucky Bag) หรือในภาษาญี่ปุ่นเรียกว่า ふくぶくろ (福袋) เป็นเทศกาลสมัยใหม่ที่จัดขึ้นเพื่อส่งเสริมการตลาดและเพื่อจัดการสินค้าของร้านค้า โดยถุงโชคดีที่ว่านี้จะนำสินค้าที่มีมูลค่าสูง (ระดับหนึ่ง) นำมาใส่รวมกันในถุงที่มิดชิดโดยจะบอกเพียงว่าภายในเป็นสินค้าชนิดใด และติดราคาเท่ากันทุกถุง ฉะนั้นคุณอาจจะได้ทั้งสินค้าที่มีราคารวมแพงกว่าเงินที่จ่ายจริงหรือเท่ากับเงินที่จ่ายจริงก็ได้ เป็นเทศกาลที่จัดขึ้นเพื่อความสนุกสนานในช่วงปีใหม่ที่ผู้คนจะออกมาจับจ่ายใช้สอยสินค้ากันอย่างคึกคัก ส่วนใหญ่จะจัดช่วงวันที่ 1 – 3 มกราคม แต่บางร้านก็จัดตั้งแต่ช่วงสิ้นปี หรือคนที่ไม่อยากพลาดสินค้าแบรนด์ที่ตัวเองสนใจก็สามารถสั่ง Lucky Bag ออนไลน์แล้วสั่งให้ส่งไปที่บ้านก็ยังได้</a:t>
            </a:r>
          </a:p>
        </p:txBody>
      </p:sp>
      <p:pic>
        <p:nvPicPr>
          <p:cNvPr id="233" name="pasted-image.jpeg" descr="pasted-image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139547" y="776626"/>
            <a:ext cx="7037374" cy="469524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สวัสดีปีใหม่"/>
          <p:cNvSpPr txBox="1"/>
          <p:nvPr>
            <p:ph type="ctrTitle"/>
          </p:nvPr>
        </p:nvSpPr>
        <p:spPr>
          <a:xfrm>
            <a:off x="11863849" y="10665876"/>
            <a:ext cx="13248374" cy="2527755"/>
          </a:xfrm>
          <a:prstGeom prst="rect">
            <a:avLst/>
          </a:prstGeom>
        </p:spPr>
        <p:txBody>
          <a:bodyPr/>
          <a:lstStyle>
            <a:lvl1pPr>
              <a:defRPr spc="-90" sz="9000"/>
            </a:lvl1pPr>
          </a:lstStyle>
          <a:p>
            <a:pPr/>
            <a:r>
              <a:t>　　สวัสดีปีใหม่</a:t>
            </a:r>
          </a:p>
        </p:txBody>
      </p:sp>
      <p:pic>
        <p:nvPicPr>
          <p:cNvPr id="236" name="ภาพยนตร์ที่วาง.png" descr="ภาพยนตร์ที่วาง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002626" y="1918935"/>
            <a:ext cx="13014334" cy="1042183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Avenir Next Regular"/>
            <a:ea typeface="Avenir Next Regular"/>
            <a:cs typeface="Avenir Next Regular"/>
            <a:sym typeface="Avenir N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Avenir Next Regular"/>
            <a:ea typeface="Avenir Next Regular"/>
            <a:cs typeface="Avenir Next Regular"/>
            <a:sym typeface="Avenir N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