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4" r:id="rId2"/>
    <p:sldId id="291" r:id="rId3"/>
    <p:sldId id="292" r:id="rId4"/>
    <p:sldId id="294" r:id="rId5"/>
    <p:sldId id="293" r:id="rId6"/>
    <p:sldId id="325" r:id="rId7"/>
    <p:sldId id="295" r:id="rId8"/>
    <p:sldId id="312" r:id="rId9"/>
    <p:sldId id="313" r:id="rId10"/>
    <p:sldId id="314" r:id="rId11"/>
    <p:sldId id="315" r:id="rId12"/>
    <p:sldId id="311" r:id="rId13"/>
    <p:sldId id="326" r:id="rId14"/>
    <p:sldId id="317" r:id="rId15"/>
    <p:sldId id="319" r:id="rId16"/>
    <p:sldId id="327" r:id="rId17"/>
    <p:sldId id="321" r:id="rId18"/>
    <p:sldId id="322" r:id="rId19"/>
    <p:sldId id="323" r:id="rId20"/>
    <p:sldId id="318" r:id="rId2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6"/>
    <a:srgbClr val="FDB1F2"/>
    <a:srgbClr val="F2CEFC"/>
    <a:srgbClr val="FFF2CC"/>
    <a:srgbClr val="F47D7E"/>
    <a:srgbClr val="A30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84D3-43A4-41C6-8714-2E681EE3BBF7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657C1-A8AD-4C19-9A59-CAA957051F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454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23E7-6B34-42B4-9223-D4E6B5ED5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51D10-789C-4E8C-B344-FC0F15CAB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32E7F-4987-47DE-9D3B-A707EA5B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4EC8D-5F5E-4EC1-9F87-234CE827A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47F65-1DB2-45FD-AC34-03692115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349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73C8-83BF-4CFE-A188-A5AFE1C9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6E2D4-44EB-4197-89B6-57A2E1A30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EE72C-E6C8-446F-8D40-694E0EC1F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DF11-954B-406D-A1E1-01D383D2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7A698-EFCF-4419-9E21-456DFB98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EBC3-57BA-49BC-A162-7EBEDEF9E4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5A172-639C-418C-9DBB-283CFAD34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BDD31-FE2F-48A1-B958-EDA1BD6E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5E6B-5FDD-43EA-A8FA-ABFDFFF0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D4C20-AB8A-4CB0-B6D5-7CE05076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052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75FD-DEFB-46BB-A063-BB41CFB8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8EF71-7BF6-48E2-8B61-466D4DEC8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A2C26-49F6-44AD-80B1-B3797E5A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F30C0-CB7B-46D2-B86A-57A16B64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5AF35-F9D7-4BA1-80F1-3CDF6267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925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CDFAD-CD35-4EAB-B5E3-FA9FB56E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ADD5A-4451-49C1-9AD1-4B812499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D98CD-BB1A-4C7F-A673-68E515B2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3112-6AB7-4D9A-BB8F-55382A79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1F2D-9033-403B-AC4E-42025CF74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208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C567-290C-4270-A00F-28067CEE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DEA6C-C666-4A50-A476-F5A3149D4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3ECC5-48B7-4B23-8669-FED915105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4D058-3D1F-43E4-9264-BD63D639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C9271-2EF9-46F9-8096-6743E5DD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85EA0-073C-447D-965B-11C93C16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179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8B635-D6A8-4CDD-9390-064E7B23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A5D65-2654-489B-BF92-7281A8BD0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D1365-3FD0-431F-908B-22F9B895A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A1F38-F32A-49C9-B026-0F1BE6453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A1F50-2951-49AE-8DC1-4E71BA812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FB6636-A083-4C40-A60F-95FBB97D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BD30B-42CE-4263-935E-D18EA8C3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ECE8CD-9DE2-44E1-A55C-5EEC3097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463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C8EC5-7FAC-4520-93EF-D28C5F7B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FDB14-1391-4B03-8835-51ACD37C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01BE4-0543-4979-9D65-FACA467A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DA5B1-676D-4F22-B11A-1AB1A7AC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468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94ADE4-DC6D-4709-9CA5-24C63C3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90829-BAE7-43CC-9348-D3D4DD41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B66DD-9F3F-49D3-B9FE-10074E95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0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0D7C0-BC26-4A3A-B32D-A080F10B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946CE-AAB2-49CA-BAE0-0A78477E6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1F83C-A5F5-4131-8509-AD52E9985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0E341-81FF-4894-83D9-D8B23E3B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072AD-0270-4C8D-930C-114C2907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0549F-CF41-4341-99A7-E9C2F78C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334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2BB6-B77B-449B-B335-499689AF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1A0CF-86D9-4D25-A2FF-E3C09BA5A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1C167-3351-4E36-93AB-FEDB99CFA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25AD7-F1A0-40BC-B19C-E58FAD3C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502B-1803-462B-8AFB-AE2D80BF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0804F-0D26-42A3-84E9-1EA5DF78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46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C2C64-003F-4832-83F9-041D1853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0DF65-E14D-4A1F-B803-7423E649B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DBC71-17A8-4B79-B117-01619AB90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1E0D7-AC5D-42C0-9DB4-2DE1D18EB0B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EA022-A573-4654-A10B-A4C3B199F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127DA-A78A-4AA2-83F9-2F7E19392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D2F5E-A966-4583-B50D-BE1591A944A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43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>
          <a:xfrm>
            <a:off x="1288026" y="849622"/>
            <a:ext cx="7133200" cy="1712305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1956620" y="1363955"/>
            <a:ext cx="5697690" cy="11695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วัสดุเหลือใช้ที่บ้านนักเรียนมีอะไรบ้าง</a:t>
            </a:r>
          </a:p>
          <a:p>
            <a:pPr defTabSz="609630">
              <a:spcBef>
                <a:spcPct val="0"/>
              </a:spcBef>
            </a:pPr>
            <a:endParaRPr lang="th-TH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88" y="0"/>
            <a:ext cx="2685503" cy="2685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59FD4BF-5533-4A4E-90EE-58D8979B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559" y="3238100"/>
            <a:ext cx="1007813" cy="253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00" y="4335822"/>
            <a:ext cx="2694995" cy="2161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5" y="2245921"/>
            <a:ext cx="3827494" cy="3085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933" l="0" r="100000">
                        <a14:foregroundMark x1="66920" y1="87726" x2="66920" y2="87726"/>
                        <a14:foregroundMark x1="50677" y1="77331" x2="55499" y2="87726"/>
                        <a14:foregroundMark x1="55499" y1="88665" x2="62098" y2="98122"/>
                        <a14:foregroundMark x1="62098" y1="98122" x2="99788" y2="89537"/>
                        <a14:foregroundMark x1="64932" y1="76861" x2="99788" y2="75050"/>
                        <a14:foregroundMark x1="54949" y1="78203" x2="61802" y2="97250"/>
                        <a14:foregroundMark x1="7530" y1="25687" x2="42936" y2="25687"/>
                        <a14:foregroundMark x1="7234" y1="24816" x2="43528" y2="3555"/>
                        <a14:foregroundMark x1="24958" y1="37961" x2="26692" y2="48826"/>
                        <a14:foregroundMark x1="26396" y1="48357" x2="60364" y2="95909"/>
                        <a14:foregroundMark x1="54357" y1="2616" x2="99788" y2="20724"/>
                        <a14:foregroundMark x1="44374" y1="3085" x2="55795" y2="2213"/>
                        <a14:backgroundMark x1="2961" y1="37961" x2="7234" y2="24816"/>
                        <a14:backgroundMark x1="9264" y1="21663" x2="47800" y2="402"/>
                        <a14:backgroundMark x1="81768" y1="8048" x2="81768" y2="8048"/>
                        <a14:backgroundMark x1="56387" y1="1274" x2="99788" y2="20255"/>
                        <a14:backgroundMark x1="68359" y1="98122" x2="99492" y2="8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08"/>
          <a:stretch/>
        </p:blipFill>
        <p:spPr>
          <a:xfrm>
            <a:off x="5876495" y="3047839"/>
            <a:ext cx="3033116" cy="1852115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1D186FC-5B66-5148-A944-78EF28383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79DAF7-16F8-4A35-88D5-A14B7B11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59" y="2421056"/>
            <a:ext cx="4147206" cy="3478300"/>
          </a:xfrm>
          <a:prstGeom prst="rect">
            <a:avLst/>
          </a:prstGeom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0ED64A5-1092-4D1A-833B-B1F6FD0106D0}"/>
              </a:ext>
            </a:extLst>
          </p:cNvPr>
          <p:cNvSpPr/>
          <p:nvPr/>
        </p:nvSpPr>
        <p:spPr>
          <a:xfrm>
            <a:off x="732777" y="2513465"/>
            <a:ext cx="6523429" cy="338589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เนาตามรอยที่ขีดไว้ โดยเย็บแบบด้นถอยหลังเพื่อให้ผ้าที่พับด้านกว้างติดกัน แล้วใช้กรรไกรตัดขอบผ้าออกให้เรียบร้อย จากนั้นเนาตะเข็บบริเวณรอยผ่าของปากถุงทั้ง ๒ ด้าน พับทบและเย็บผ้าบริเวณปากถุงลงประมาณ ๕–๑๐ เซนติเมตร แล้วเนาผ้าตามระยะที่พับลงมา โดยกะระยะสำหรับเย็บ เพื่อให้สอดเชือกในแนวเย็บแรกให้ห่างขึ้นมาจากผ้าเล็กน้อย แนวเย็บที่สองเว้นระยะให้พอดีในการสอดเชือก จากนั้นพลิกกลับเอาผ้าด้านในออกมา</a:t>
            </a:r>
          </a:p>
        </p:txBody>
      </p:sp>
      <p:sp>
        <p:nvSpPr>
          <p:cNvPr id="8" name="Flowchart: Stored Data 7"/>
          <p:cNvSpPr/>
          <p:nvPr/>
        </p:nvSpPr>
        <p:spPr>
          <a:xfrm rot="10800000">
            <a:off x="604958" y="598147"/>
            <a:ext cx="10466165" cy="1440935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2CEF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8" y="0"/>
            <a:ext cx="2156491" cy="2156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147070" y="995448"/>
            <a:ext cx="8727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การเนาและเย็บด้วยวิธีใดทำให้ถุงผ้าออกมามีรูปแบบ ดังภาพ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17FE7F1-1D4A-1B41-B589-F8F9AEB15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0ED64A5-1092-4D1A-833B-B1F6FD0106D0}"/>
              </a:ext>
            </a:extLst>
          </p:cNvPr>
          <p:cNvSpPr/>
          <p:nvPr/>
        </p:nvSpPr>
        <p:spPr>
          <a:xfrm>
            <a:off x="778796" y="3140684"/>
            <a:ext cx="5966133" cy="16584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การนำเชือกสอดเข้าไปในช่องที่เย็บ ๒ เส้นคู่ ผูกชายเส้นเชือกไว้คนละด้าน จากนั้นดึงเชือกก็จะได้ถุงผ้าที่มีหูรูด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8B8FA-3016-43B8-8844-8D9E78AA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174" y="2436385"/>
            <a:ext cx="4247172" cy="3456320"/>
          </a:xfrm>
          <a:prstGeom prst="rect">
            <a:avLst/>
          </a:prstGeom>
        </p:spPr>
      </p:pic>
      <p:sp>
        <p:nvSpPr>
          <p:cNvPr id="8" name="Flowchart: Stored Data 7"/>
          <p:cNvSpPr/>
          <p:nvPr/>
        </p:nvSpPr>
        <p:spPr>
          <a:xfrm rot="10800000">
            <a:off x="604958" y="598147"/>
            <a:ext cx="10466165" cy="1440935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2CEF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8" y="0"/>
            <a:ext cx="2156491" cy="21564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7070" y="995448"/>
            <a:ext cx="8727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วิธีการใดที่ทำให้ปากถุงผ้ามีลักษณะดังภาพ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DF62B0-820A-B841-A018-66717BBEF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6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82" y="3994845"/>
            <a:ext cx="12386360" cy="2863155"/>
          </a:xfrm>
          <a:prstGeom prst="rect">
            <a:avLst/>
          </a:prstGeom>
          <a:solidFill>
            <a:srgbClr val="FDB1F2">
              <a:alpha val="52941"/>
            </a:srgbClr>
          </a:solidFill>
          <a:ln>
            <a:solidFill>
              <a:srgbClr val="FDB1F2">
                <a:alpha val="5607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91385D9D-6197-4A2F-89DB-B60A7B55D565}"/>
              </a:ext>
            </a:extLst>
          </p:cNvPr>
          <p:cNvSpPr/>
          <p:nvPr/>
        </p:nvSpPr>
        <p:spPr>
          <a:xfrm>
            <a:off x="3256617" y="4430325"/>
            <a:ext cx="6093254" cy="13577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นำถุงผ้ามาย้อมสีเป็นสีต่าง ๆ หรือเพนต์ลวดลายต่าง ๆ 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ให้เกิดความสวยงามมากยิ่งขึ้น</a:t>
            </a:r>
          </a:p>
        </p:txBody>
      </p:sp>
      <p:sp>
        <p:nvSpPr>
          <p:cNvPr id="11" name="Flowchart: Stored Data 10"/>
          <p:cNvSpPr/>
          <p:nvPr/>
        </p:nvSpPr>
        <p:spPr>
          <a:xfrm rot="16200000">
            <a:off x="4880778" y="-1038199"/>
            <a:ext cx="2341954" cy="7462415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31" y="100194"/>
            <a:ext cx="2411057" cy="2411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17058" y="2511251"/>
            <a:ext cx="7069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นักเรียนจะใช้วิธีใดในการเพิ่มมูลค่าให้กับถุงผ้าแบบหูรูดที่ตนเองประดิษฐ์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E30114D-AF37-1440-9B44-697FC07B5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8DB6D1ED-321E-4B87-BD82-C0017842F355}"/>
              </a:ext>
            </a:extLst>
          </p:cNvPr>
          <p:cNvGrpSpPr/>
          <p:nvPr/>
        </p:nvGrpSpPr>
        <p:grpSpPr>
          <a:xfrm>
            <a:off x="1148484" y="151945"/>
            <a:ext cx="10015104" cy="6622473"/>
            <a:chOff x="0" y="0"/>
            <a:chExt cx="2653827" cy="136545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3EEC19D-3ED8-4B1F-A31B-70094D2110E7}"/>
                </a:ext>
              </a:extLst>
            </p:cNvPr>
            <p:cNvSpPr/>
            <p:nvPr/>
          </p:nvSpPr>
          <p:spPr>
            <a:xfrm>
              <a:off x="0" y="-1270"/>
              <a:ext cx="2655097" cy="1364182"/>
            </a:xfrm>
            <a:custGeom>
              <a:avLst/>
              <a:gdLst/>
              <a:ahLst/>
              <a:cxnLst/>
              <a:rect l="l" t="t" r="r" b="b"/>
              <a:pathLst>
                <a:path w="2655097" h="1364182">
                  <a:moveTo>
                    <a:pt x="2643667" y="27940"/>
                  </a:moveTo>
                  <a:cubicBezTo>
                    <a:pt x="2634777" y="24130"/>
                    <a:pt x="2625887" y="21590"/>
                    <a:pt x="2616997" y="21590"/>
                  </a:cubicBezTo>
                  <a:cubicBezTo>
                    <a:pt x="2590327" y="20320"/>
                    <a:pt x="2550977" y="20320"/>
                    <a:pt x="2508247" y="17780"/>
                  </a:cubicBezTo>
                  <a:cubicBezTo>
                    <a:pt x="2410581" y="12700"/>
                    <a:pt x="2314949" y="6350"/>
                    <a:pt x="2217282" y="3810"/>
                  </a:cubicBezTo>
                  <a:cubicBezTo>
                    <a:pt x="2137927" y="1270"/>
                    <a:pt x="2060608" y="3810"/>
                    <a:pt x="1981254" y="2540"/>
                  </a:cubicBezTo>
                  <a:cubicBezTo>
                    <a:pt x="1946663" y="2540"/>
                    <a:pt x="1912073" y="0"/>
                    <a:pt x="1877483" y="2540"/>
                  </a:cubicBezTo>
                  <a:cubicBezTo>
                    <a:pt x="1794059" y="10160"/>
                    <a:pt x="1710635" y="11430"/>
                    <a:pt x="1625177" y="8890"/>
                  </a:cubicBezTo>
                  <a:cubicBezTo>
                    <a:pt x="1582448" y="7620"/>
                    <a:pt x="1539719" y="7620"/>
                    <a:pt x="1496989" y="7620"/>
                  </a:cubicBezTo>
                  <a:cubicBezTo>
                    <a:pt x="1419670" y="7620"/>
                    <a:pt x="1342350" y="7620"/>
                    <a:pt x="1265031" y="6350"/>
                  </a:cubicBezTo>
                  <a:cubicBezTo>
                    <a:pt x="1183642" y="5080"/>
                    <a:pt x="381960" y="2540"/>
                    <a:pt x="302606" y="1270"/>
                  </a:cubicBezTo>
                  <a:cubicBezTo>
                    <a:pt x="237495" y="0"/>
                    <a:pt x="174418" y="1270"/>
                    <a:pt x="109307" y="1270"/>
                  </a:cubicBezTo>
                  <a:cubicBezTo>
                    <a:pt x="645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6736"/>
                    <a:pt x="16510" y="163356"/>
                    <a:pt x="17780" y="218982"/>
                  </a:cubicBezTo>
                  <a:cubicBezTo>
                    <a:pt x="19050" y="275603"/>
                    <a:pt x="17780" y="332223"/>
                    <a:pt x="16510" y="389836"/>
                  </a:cubicBezTo>
                  <a:cubicBezTo>
                    <a:pt x="15240" y="448443"/>
                    <a:pt x="2540" y="1063317"/>
                    <a:pt x="2540" y="1121924"/>
                  </a:cubicBezTo>
                  <a:cubicBezTo>
                    <a:pt x="2540" y="1179538"/>
                    <a:pt x="1270" y="1237151"/>
                    <a:pt x="0" y="1294765"/>
                  </a:cubicBezTo>
                  <a:cubicBezTo>
                    <a:pt x="0" y="1309572"/>
                    <a:pt x="3810" y="1319732"/>
                    <a:pt x="15240" y="1324812"/>
                  </a:cubicBezTo>
                  <a:cubicBezTo>
                    <a:pt x="22860" y="1328622"/>
                    <a:pt x="31750" y="1331162"/>
                    <a:pt x="40640" y="1332432"/>
                  </a:cubicBezTo>
                  <a:cubicBezTo>
                    <a:pt x="107272" y="1337512"/>
                    <a:pt x="184592" y="1341322"/>
                    <a:pt x="261911" y="1346402"/>
                  </a:cubicBezTo>
                  <a:cubicBezTo>
                    <a:pt x="304641" y="1348942"/>
                    <a:pt x="347370" y="1354022"/>
                    <a:pt x="390099" y="1355292"/>
                  </a:cubicBezTo>
                  <a:cubicBezTo>
                    <a:pt x="461314" y="1357832"/>
                    <a:pt x="1254857" y="1359102"/>
                    <a:pt x="1326072" y="1360372"/>
                  </a:cubicBezTo>
                  <a:cubicBezTo>
                    <a:pt x="1336246" y="1360372"/>
                    <a:pt x="1346420" y="1360372"/>
                    <a:pt x="1356593" y="1360372"/>
                  </a:cubicBezTo>
                  <a:cubicBezTo>
                    <a:pt x="1405427" y="1360372"/>
                    <a:pt x="1456295" y="1359102"/>
                    <a:pt x="1505128" y="1359102"/>
                  </a:cubicBezTo>
                  <a:cubicBezTo>
                    <a:pt x="1562100" y="1359102"/>
                    <a:pt x="1617038" y="1360372"/>
                    <a:pt x="1674010" y="1360372"/>
                  </a:cubicBezTo>
                  <a:cubicBezTo>
                    <a:pt x="1757434" y="1360372"/>
                    <a:pt x="1842892" y="1360372"/>
                    <a:pt x="1926316" y="1360372"/>
                  </a:cubicBezTo>
                  <a:cubicBezTo>
                    <a:pt x="2003636" y="1360372"/>
                    <a:pt x="2080955" y="1361642"/>
                    <a:pt x="2158275" y="1362912"/>
                  </a:cubicBezTo>
                  <a:cubicBezTo>
                    <a:pt x="2192865" y="1362912"/>
                    <a:pt x="2229490" y="1364182"/>
                    <a:pt x="2264080" y="1364182"/>
                  </a:cubicBezTo>
                  <a:cubicBezTo>
                    <a:pt x="2375990" y="1362912"/>
                    <a:pt x="2485865" y="1356562"/>
                    <a:pt x="2594137" y="1356562"/>
                  </a:cubicBezTo>
                  <a:cubicBezTo>
                    <a:pt x="2597947" y="1356562"/>
                    <a:pt x="2603027" y="1354022"/>
                    <a:pt x="2606837" y="1351482"/>
                  </a:cubicBezTo>
                  <a:cubicBezTo>
                    <a:pt x="2611917" y="1347672"/>
                    <a:pt x="2614457" y="1341322"/>
                    <a:pt x="2616997" y="1338782"/>
                  </a:cubicBezTo>
                  <a:cubicBezTo>
                    <a:pt x="2618267" y="1287811"/>
                    <a:pt x="2619537" y="1246091"/>
                    <a:pt x="2620807" y="1204371"/>
                  </a:cubicBezTo>
                  <a:cubicBezTo>
                    <a:pt x="2622077" y="1139804"/>
                    <a:pt x="2632237" y="519963"/>
                    <a:pt x="2633507" y="455396"/>
                  </a:cubicBezTo>
                  <a:cubicBezTo>
                    <a:pt x="2633507" y="416656"/>
                    <a:pt x="2634777" y="377916"/>
                    <a:pt x="2636047" y="339176"/>
                  </a:cubicBezTo>
                  <a:cubicBezTo>
                    <a:pt x="2637317" y="297456"/>
                    <a:pt x="2638587" y="255736"/>
                    <a:pt x="2641127" y="214016"/>
                  </a:cubicBezTo>
                  <a:cubicBezTo>
                    <a:pt x="2642397" y="189182"/>
                    <a:pt x="2642397" y="163356"/>
                    <a:pt x="2647477" y="138522"/>
                  </a:cubicBezTo>
                  <a:cubicBezTo>
                    <a:pt x="2652557" y="108722"/>
                    <a:pt x="2655097" y="79915"/>
                    <a:pt x="2653827" y="44450"/>
                  </a:cubicBezTo>
                  <a:cubicBezTo>
                    <a:pt x="2653827" y="38100"/>
                    <a:pt x="2650017" y="30480"/>
                    <a:pt x="2643667" y="279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6AC6AD-5BCE-4ACF-BA19-1EA7B310CE0B}"/>
              </a:ext>
            </a:extLst>
          </p:cNvPr>
          <p:cNvSpPr/>
          <p:nvPr/>
        </p:nvSpPr>
        <p:spPr>
          <a:xfrm>
            <a:off x="1579418" y="1862708"/>
            <a:ext cx="9153237" cy="320094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นักเรียนร่วมกันวิเคราะห์ประโยชน์ของการรู้จักนำวัสดุธรรมชาติ</a:t>
            </a:r>
          </a:p>
          <a:p>
            <a:pPr algn="ctr"/>
            <a:r>
              <a:rPr lang="th-TH" sz="36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มาประดิษฐ์เป็นสิ่งต่าง ๆ </a:t>
            </a:r>
          </a:p>
          <a:p>
            <a:pPr algn="ctr"/>
            <a:r>
              <a:rPr lang="th-TH" sz="36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3A33A8-4754-A84C-AE96-DE0E03A37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>
            <a:extLst>
              <a:ext uri="{FF2B5EF4-FFF2-40B4-BE49-F238E27FC236}">
                <a16:creationId xmlns:a16="http://schemas.microsoft.com/office/drawing/2014/main" id="{8DB6D1ED-321E-4B87-BD82-C0017842F355}"/>
              </a:ext>
            </a:extLst>
          </p:cNvPr>
          <p:cNvGrpSpPr/>
          <p:nvPr/>
        </p:nvGrpSpPr>
        <p:grpSpPr>
          <a:xfrm>
            <a:off x="1148484" y="151945"/>
            <a:ext cx="10015104" cy="6622473"/>
            <a:chOff x="0" y="0"/>
            <a:chExt cx="2653827" cy="136545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D3EEC19D-3ED8-4B1F-A31B-70094D2110E7}"/>
                </a:ext>
              </a:extLst>
            </p:cNvPr>
            <p:cNvSpPr/>
            <p:nvPr/>
          </p:nvSpPr>
          <p:spPr>
            <a:xfrm>
              <a:off x="0" y="-1270"/>
              <a:ext cx="2655097" cy="1364182"/>
            </a:xfrm>
            <a:custGeom>
              <a:avLst/>
              <a:gdLst/>
              <a:ahLst/>
              <a:cxnLst/>
              <a:rect l="l" t="t" r="r" b="b"/>
              <a:pathLst>
                <a:path w="2655097" h="1364182">
                  <a:moveTo>
                    <a:pt x="2643667" y="27940"/>
                  </a:moveTo>
                  <a:cubicBezTo>
                    <a:pt x="2634777" y="24130"/>
                    <a:pt x="2625887" y="21590"/>
                    <a:pt x="2616997" y="21590"/>
                  </a:cubicBezTo>
                  <a:cubicBezTo>
                    <a:pt x="2590327" y="20320"/>
                    <a:pt x="2550977" y="20320"/>
                    <a:pt x="2508247" y="17780"/>
                  </a:cubicBezTo>
                  <a:cubicBezTo>
                    <a:pt x="2410581" y="12700"/>
                    <a:pt x="2314949" y="6350"/>
                    <a:pt x="2217282" y="3810"/>
                  </a:cubicBezTo>
                  <a:cubicBezTo>
                    <a:pt x="2137927" y="1270"/>
                    <a:pt x="2060608" y="3810"/>
                    <a:pt x="1981254" y="2540"/>
                  </a:cubicBezTo>
                  <a:cubicBezTo>
                    <a:pt x="1946663" y="2540"/>
                    <a:pt x="1912073" y="0"/>
                    <a:pt x="1877483" y="2540"/>
                  </a:cubicBezTo>
                  <a:cubicBezTo>
                    <a:pt x="1794059" y="10160"/>
                    <a:pt x="1710635" y="11430"/>
                    <a:pt x="1625177" y="8890"/>
                  </a:cubicBezTo>
                  <a:cubicBezTo>
                    <a:pt x="1582448" y="7620"/>
                    <a:pt x="1539719" y="7620"/>
                    <a:pt x="1496989" y="7620"/>
                  </a:cubicBezTo>
                  <a:cubicBezTo>
                    <a:pt x="1419670" y="7620"/>
                    <a:pt x="1342350" y="7620"/>
                    <a:pt x="1265031" y="6350"/>
                  </a:cubicBezTo>
                  <a:cubicBezTo>
                    <a:pt x="1183642" y="5080"/>
                    <a:pt x="381960" y="2540"/>
                    <a:pt x="302606" y="1270"/>
                  </a:cubicBezTo>
                  <a:cubicBezTo>
                    <a:pt x="237495" y="0"/>
                    <a:pt x="174418" y="1270"/>
                    <a:pt x="109307" y="1270"/>
                  </a:cubicBezTo>
                  <a:cubicBezTo>
                    <a:pt x="645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6736"/>
                    <a:pt x="16510" y="163356"/>
                    <a:pt x="17780" y="218982"/>
                  </a:cubicBezTo>
                  <a:cubicBezTo>
                    <a:pt x="19050" y="275603"/>
                    <a:pt x="17780" y="332223"/>
                    <a:pt x="16510" y="389836"/>
                  </a:cubicBezTo>
                  <a:cubicBezTo>
                    <a:pt x="15240" y="448443"/>
                    <a:pt x="2540" y="1063317"/>
                    <a:pt x="2540" y="1121924"/>
                  </a:cubicBezTo>
                  <a:cubicBezTo>
                    <a:pt x="2540" y="1179538"/>
                    <a:pt x="1270" y="1237151"/>
                    <a:pt x="0" y="1294765"/>
                  </a:cubicBezTo>
                  <a:cubicBezTo>
                    <a:pt x="0" y="1309572"/>
                    <a:pt x="3810" y="1319732"/>
                    <a:pt x="15240" y="1324812"/>
                  </a:cubicBezTo>
                  <a:cubicBezTo>
                    <a:pt x="22860" y="1328622"/>
                    <a:pt x="31750" y="1331162"/>
                    <a:pt x="40640" y="1332432"/>
                  </a:cubicBezTo>
                  <a:cubicBezTo>
                    <a:pt x="107272" y="1337512"/>
                    <a:pt x="184592" y="1341322"/>
                    <a:pt x="261911" y="1346402"/>
                  </a:cubicBezTo>
                  <a:cubicBezTo>
                    <a:pt x="304641" y="1348942"/>
                    <a:pt x="347370" y="1354022"/>
                    <a:pt x="390099" y="1355292"/>
                  </a:cubicBezTo>
                  <a:cubicBezTo>
                    <a:pt x="461314" y="1357832"/>
                    <a:pt x="1254857" y="1359102"/>
                    <a:pt x="1326072" y="1360372"/>
                  </a:cubicBezTo>
                  <a:cubicBezTo>
                    <a:pt x="1336246" y="1360372"/>
                    <a:pt x="1346420" y="1360372"/>
                    <a:pt x="1356593" y="1360372"/>
                  </a:cubicBezTo>
                  <a:cubicBezTo>
                    <a:pt x="1405427" y="1360372"/>
                    <a:pt x="1456295" y="1359102"/>
                    <a:pt x="1505128" y="1359102"/>
                  </a:cubicBezTo>
                  <a:cubicBezTo>
                    <a:pt x="1562100" y="1359102"/>
                    <a:pt x="1617038" y="1360372"/>
                    <a:pt x="1674010" y="1360372"/>
                  </a:cubicBezTo>
                  <a:cubicBezTo>
                    <a:pt x="1757434" y="1360372"/>
                    <a:pt x="1842892" y="1360372"/>
                    <a:pt x="1926316" y="1360372"/>
                  </a:cubicBezTo>
                  <a:cubicBezTo>
                    <a:pt x="2003636" y="1360372"/>
                    <a:pt x="2080955" y="1361642"/>
                    <a:pt x="2158275" y="1362912"/>
                  </a:cubicBezTo>
                  <a:cubicBezTo>
                    <a:pt x="2192865" y="1362912"/>
                    <a:pt x="2229490" y="1364182"/>
                    <a:pt x="2264080" y="1364182"/>
                  </a:cubicBezTo>
                  <a:cubicBezTo>
                    <a:pt x="2375990" y="1362912"/>
                    <a:pt x="2485865" y="1356562"/>
                    <a:pt x="2594137" y="1356562"/>
                  </a:cubicBezTo>
                  <a:cubicBezTo>
                    <a:pt x="2597947" y="1356562"/>
                    <a:pt x="2603027" y="1354022"/>
                    <a:pt x="2606837" y="1351482"/>
                  </a:cubicBezTo>
                  <a:cubicBezTo>
                    <a:pt x="2611917" y="1347672"/>
                    <a:pt x="2614457" y="1341322"/>
                    <a:pt x="2616997" y="1338782"/>
                  </a:cubicBezTo>
                  <a:cubicBezTo>
                    <a:pt x="2618267" y="1287811"/>
                    <a:pt x="2619537" y="1246091"/>
                    <a:pt x="2620807" y="1204371"/>
                  </a:cubicBezTo>
                  <a:cubicBezTo>
                    <a:pt x="2622077" y="1139804"/>
                    <a:pt x="2632237" y="519963"/>
                    <a:pt x="2633507" y="455396"/>
                  </a:cubicBezTo>
                  <a:cubicBezTo>
                    <a:pt x="2633507" y="416656"/>
                    <a:pt x="2634777" y="377916"/>
                    <a:pt x="2636047" y="339176"/>
                  </a:cubicBezTo>
                  <a:cubicBezTo>
                    <a:pt x="2637317" y="297456"/>
                    <a:pt x="2638587" y="255736"/>
                    <a:pt x="2641127" y="214016"/>
                  </a:cubicBezTo>
                  <a:cubicBezTo>
                    <a:pt x="2642397" y="189182"/>
                    <a:pt x="2642397" y="163356"/>
                    <a:pt x="2647477" y="138522"/>
                  </a:cubicBezTo>
                  <a:cubicBezTo>
                    <a:pt x="2652557" y="108722"/>
                    <a:pt x="2655097" y="79915"/>
                    <a:pt x="2653827" y="44450"/>
                  </a:cubicBezTo>
                  <a:cubicBezTo>
                    <a:pt x="2653827" y="38100"/>
                    <a:pt x="2650017" y="30480"/>
                    <a:pt x="2643667" y="279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กลุ่ม 17">
            <a:extLst>
              <a:ext uri="{FF2B5EF4-FFF2-40B4-BE49-F238E27FC236}">
                <a16:creationId xmlns:a16="http://schemas.microsoft.com/office/drawing/2014/main" id="{C6DEED09-6850-4D52-8B06-949A1DA5B3AE}"/>
              </a:ext>
            </a:extLst>
          </p:cNvPr>
          <p:cNvGrpSpPr/>
          <p:nvPr/>
        </p:nvGrpSpPr>
        <p:grpSpPr>
          <a:xfrm>
            <a:off x="2348642" y="1434908"/>
            <a:ext cx="7939576" cy="4597720"/>
            <a:chOff x="1336550" y="1225160"/>
            <a:chExt cx="9109937" cy="5164257"/>
          </a:xfrm>
        </p:grpSpPr>
        <p:sp>
          <p:nvSpPr>
            <p:cNvPr id="5" name="สี่เหลี่ยมผืนผ้ามุมมน 47">
              <a:extLst>
                <a:ext uri="{FF2B5EF4-FFF2-40B4-BE49-F238E27FC236}">
                  <a16:creationId xmlns:a16="http://schemas.microsoft.com/office/drawing/2014/main" id="{DCBA0E02-B388-4B5D-9F9C-FC73E4E696AE}"/>
                </a:ext>
              </a:extLst>
            </p:cNvPr>
            <p:cNvSpPr/>
            <p:nvPr/>
          </p:nvSpPr>
          <p:spPr>
            <a:xfrm>
              <a:off x="1343413" y="3987538"/>
              <a:ext cx="4539130" cy="2401879"/>
            </a:xfrm>
            <a:prstGeom prst="roundRect">
              <a:avLst/>
            </a:prstGeom>
            <a:ln w="57150">
              <a:solidFill>
                <a:srgbClr val="BE82B9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" name="สี่เหลี่ยมผืนผ้ามุมมน 48">
              <a:extLst>
                <a:ext uri="{FF2B5EF4-FFF2-40B4-BE49-F238E27FC236}">
                  <a16:creationId xmlns:a16="http://schemas.microsoft.com/office/drawing/2014/main" id="{E0061626-88C7-4BE3-873E-5CC6B1D95713}"/>
                </a:ext>
              </a:extLst>
            </p:cNvPr>
            <p:cNvSpPr/>
            <p:nvPr/>
          </p:nvSpPr>
          <p:spPr>
            <a:xfrm>
              <a:off x="5907357" y="3987538"/>
              <a:ext cx="4539130" cy="2376038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สี่เหลี่ยมผืนผ้ามุมมน 46">
              <a:extLst>
                <a:ext uri="{FF2B5EF4-FFF2-40B4-BE49-F238E27FC236}">
                  <a16:creationId xmlns:a16="http://schemas.microsoft.com/office/drawing/2014/main" id="{F0277D63-4148-4381-8D46-BBCD71CA8BEE}"/>
                </a:ext>
              </a:extLst>
            </p:cNvPr>
            <p:cNvSpPr/>
            <p:nvPr/>
          </p:nvSpPr>
          <p:spPr>
            <a:xfrm>
              <a:off x="1336550" y="1251002"/>
              <a:ext cx="4539130" cy="2445170"/>
            </a:xfrm>
            <a:prstGeom prst="roundRect">
              <a:avLst/>
            </a:prstGeom>
            <a:ln w="57150">
              <a:solidFill>
                <a:srgbClr val="92D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" name="สี่เหลี่ยมผืนผ้ามุมมน 14">
              <a:extLst>
                <a:ext uri="{FF2B5EF4-FFF2-40B4-BE49-F238E27FC236}">
                  <a16:creationId xmlns:a16="http://schemas.microsoft.com/office/drawing/2014/main" id="{35611D74-69FC-4E10-AB3F-7B037CBC7B73}"/>
                </a:ext>
              </a:extLst>
            </p:cNvPr>
            <p:cNvSpPr/>
            <p:nvPr/>
          </p:nvSpPr>
          <p:spPr>
            <a:xfrm>
              <a:off x="5900494" y="1225160"/>
              <a:ext cx="4539130" cy="2464921"/>
            </a:xfrm>
            <a:prstGeom prst="roundRect">
              <a:avLst/>
            </a:prstGeom>
            <a:ln w="57150">
              <a:solidFill>
                <a:srgbClr val="F7955A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9" name="กลุ่ม 57">
            <a:extLst>
              <a:ext uri="{FF2B5EF4-FFF2-40B4-BE49-F238E27FC236}">
                <a16:creationId xmlns:a16="http://schemas.microsoft.com/office/drawing/2014/main" id="{8C5792ED-C4C4-4DBD-B6F3-2D8449BF9A23}"/>
              </a:ext>
            </a:extLst>
          </p:cNvPr>
          <p:cNvGrpSpPr/>
          <p:nvPr/>
        </p:nvGrpSpPr>
        <p:grpSpPr>
          <a:xfrm>
            <a:off x="6752700" y="1765674"/>
            <a:ext cx="3892776" cy="898380"/>
            <a:chOff x="397888" y="641135"/>
            <a:chExt cx="3880510" cy="898380"/>
          </a:xfrm>
        </p:grpSpPr>
        <p:grpSp>
          <p:nvGrpSpPr>
            <p:cNvPr id="20" name="กลุ่ม 58">
              <a:extLst>
                <a:ext uri="{FF2B5EF4-FFF2-40B4-BE49-F238E27FC236}">
                  <a16:creationId xmlns:a16="http://schemas.microsoft.com/office/drawing/2014/main" id="{E86B7D22-513A-4CD8-BA0D-6BE4DAF2BC43}"/>
                </a:ext>
              </a:extLst>
            </p:cNvPr>
            <p:cNvGrpSpPr/>
            <p:nvPr/>
          </p:nvGrpSpPr>
          <p:grpSpPr>
            <a:xfrm>
              <a:off x="397888" y="641135"/>
              <a:ext cx="3845559" cy="898380"/>
              <a:chOff x="5274986" y="841904"/>
              <a:chExt cx="3845559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สี่เหลี่ยมผืนผ้ามุมมน 60">
                <a:extLst>
                  <a:ext uri="{FF2B5EF4-FFF2-40B4-BE49-F238E27FC236}">
                    <a16:creationId xmlns:a16="http://schemas.microsoft.com/office/drawing/2014/main" id="{781AAB91-51E6-4F76-8B84-04FADA55DDD7}"/>
                  </a:ext>
                </a:extLst>
              </p:cNvPr>
              <p:cNvSpPr/>
              <p:nvPr/>
            </p:nvSpPr>
            <p:spPr>
              <a:xfrm>
                <a:off x="5916386" y="967236"/>
                <a:ext cx="3204159" cy="693144"/>
              </a:xfrm>
              <a:prstGeom prst="roundRect">
                <a:avLst/>
              </a:prstGeom>
              <a:solidFill>
                <a:srgbClr val="FDC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วงรี 70">
                <a:extLst>
                  <a:ext uri="{FF2B5EF4-FFF2-40B4-BE49-F238E27FC236}">
                    <a16:creationId xmlns:a16="http://schemas.microsoft.com/office/drawing/2014/main" id="{05B30673-B056-47D2-9F95-72BD0F6D47B4}"/>
                  </a:ext>
                </a:extLst>
              </p:cNvPr>
              <p:cNvSpPr/>
              <p:nvPr/>
            </p:nvSpPr>
            <p:spPr>
              <a:xfrm>
                <a:off x="5274986" y="841904"/>
                <a:ext cx="898380" cy="898380"/>
              </a:xfrm>
              <a:prstGeom prst="ellipse">
                <a:avLst/>
              </a:prstGeom>
              <a:solidFill>
                <a:srgbClr val="F79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วงรี 74">
                <a:extLst>
                  <a:ext uri="{FF2B5EF4-FFF2-40B4-BE49-F238E27FC236}">
                    <a16:creationId xmlns:a16="http://schemas.microsoft.com/office/drawing/2014/main" id="{184CDDF0-DE7C-491F-BCC1-BDC6E2922245}"/>
                  </a:ext>
                </a:extLst>
              </p:cNvPr>
              <p:cNvSpPr/>
              <p:nvPr/>
            </p:nvSpPr>
            <p:spPr>
              <a:xfrm>
                <a:off x="5355774" y="928146"/>
                <a:ext cx="734786" cy="734786"/>
              </a:xfrm>
              <a:prstGeom prst="ellipse">
                <a:avLst/>
              </a:prstGeom>
              <a:solidFill>
                <a:srgbClr val="FDC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๒</a:t>
                </a:r>
              </a:p>
            </p:txBody>
          </p:sp>
        </p:grpSp>
        <p:sp>
          <p:nvSpPr>
            <p:cNvPr id="21" name="กล่องข้อความ 59">
              <a:extLst>
                <a:ext uri="{FF2B5EF4-FFF2-40B4-BE49-F238E27FC236}">
                  <a16:creationId xmlns:a16="http://schemas.microsoft.com/office/drawing/2014/main" id="{C846F5F6-5C04-4248-9334-DEFA500168FB}"/>
                </a:ext>
              </a:extLst>
            </p:cNvPr>
            <p:cNvSpPr txBox="1"/>
            <p:nvPr/>
          </p:nvSpPr>
          <p:spPr>
            <a:xfrm>
              <a:off x="1232985" y="882747"/>
              <a:ext cx="3045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b="1" dirty="0">
                  <a:ln w="0"/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ช่วยประหยัดค่าใช้จ่าย</a:t>
              </a:r>
              <a:endParaRPr kumimoji="0" lang="th-TH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5" name="กลุ่ม 75">
            <a:extLst>
              <a:ext uri="{FF2B5EF4-FFF2-40B4-BE49-F238E27FC236}">
                <a16:creationId xmlns:a16="http://schemas.microsoft.com/office/drawing/2014/main" id="{35BCC5D5-8E6B-4310-AE7A-4DF2C765A48F}"/>
              </a:ext>
            </a:extLst>
          </p:cNvPr>
          <p:cNvGrpSpPr/>
          <p:nvPr/>
        </p:nvGrpSpPr>
        <p:grpSpPr>
          <a:xfrm>
            <a:off x="1792540" y="1765674"/>
            <a:ext cx="3851784" cy="1248797"/>
            <a:chOff x="1039288" y="667244"/>
            <a:chExt cx="3839647" cy="1248797"/>
          </a:xfrm>
        </p:grpSpPr>
        <p:grpSp>
          <p:nvGrpSpPr>
            <p:cNvPr id="26" name="กลุ่ม 76">
              <a:extLst>
                <a:ext uri="{FF2B5EF4-FFF2-40B4-BE49-F238E27FC236}">
                  <a16:creationId xmlns:a16="http://schemas.microsoft.com/office/drawing/2014/main" id="{3B83558E-0940-4367-83C1-F4A109383581}"/>
                </a:ext>
              </a:extLst>
            </p:cNvPr>
            <p:cNvGrpSpPr/>
            <p:nvPr/>
          </p:nvGrpSpPr>
          <p:grpSpPr>
            <a:xfrm>
              <a:off x="1039288" y="667244"/>
              <a:ext cx="3839647" cy="1248797"/>
              <a:chOff x="5916386" y="868013"/>
              <a:chExt cx="3839647" cy="1248797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สี่เหลี่ยมผืนผ้ามุมมน 78">
                <a:extLst>
                  <a:ext uri="{FF2B5EF4-FFF2-40B4-BE49-F238E27FC236}">
                    <a16:creationId xmlns:a16="http://schemas.microsoft.com/office/drawing/2014/main" id="{1C4B340A-ACF6-4C73-AD08-7953AF8561A4}"/>
                  </a:ext>
                </a:extLst>
              </p:cNvPr>
              <p:cNvSpPr/>
              <p:nvPr/>
            </p:nvSpPr>
            <p:spPr>
              <a:xfrm>
                <a:off x="5916386" y="967235"/>
                <a:ext cx="3204159" cy="1149575"/>
              </a:xfrm>
              <a:prstGeom prst="roundRect">
                <a:avLst/>
              </a:prstGeom>
              <a:solidFill>
                <a:srgbClr val="85BB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วงรี 79">
                <a:extLst>
                  <a:ext uri="{FF2B5EF4-FFF2-40B4-BE49-F238E27FC236}">
                    <a16:creationId xmlns:a16="http://schemas.microsoft.com/office/drawing/2014/main" id="{E04514D5-148D-4D90-8679-F53BE100DBDB}"/>
                  </a:ext>
                </a:extLst>
              </p:cNvPr>
              <p:cNvSpPr/>
              <p:nvPr/>
            </p:nvSpPr>
            <p:spPr>
              <a:xfrm>
                <a:off x="8857653" y="868013"/>
                <a:ext cx="898380" cy="89838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วงรี 80">
                <a:extLst>
                  <a:ext uri="{FF2B5EF4-FFF2-40B4-BE49-F238E27FC236}">
                    <a16:creationId xmlns:a16="http://schemas.microsoft.com/office/drawing/2014/main" id="{EC906E97-0877-4D03-BBB1-09C0F2A9D77C}"/>
                  </a:ext>
                </a:extLst>
              </p:cNvPr>
              <p:cNvSpPr/>
              <p:nvPr/>
            </p:nvSpPr>
            <p:spPr>
              <a:xfrm>
                <a:off x="8929583" y="942321"/>
                <a:ext cx="734786" cy="734786"/>
              </a:xfrm>
              <a:prstGeom prst="ellipse">
                <a:avLst/>
              </a:prstGeom>
              <a:solidFill>
                <a:srgbClr val="85BB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</a:t>
                </a:r>
              </a:p>
            </p:txBody>
          </p:sp>
        </p:grpSp>
        <p:sp>
          <p:nvSpPr>
            <p:cNvPr id="27" name="กล่องข้อความ 77">
              <a:extLst>
                <a:ext uri="{FF2B5EF4-FFF2-40B4-BE49-F238E27FC236}">
                  <a16:creationId xmlns:a16="http://schemas.microsoft.com/office/drawing/2014/main" id="{43D284A2-7920-49DC-9F15-D2AC8E12804C}"/>
                </a:ext>
              </a:extLst>
            </p:cNvPr>
            <p:cNvSpPr txBox="1"/>
            <p:nvPr/>
          </p:nvSpPr>
          <p:spPr>
            <a:xfrm>
              <a:off x="1115229" y="909447"/>
              <a:ext cx="30454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b="1" dirty="0">
                  <a:ln w="0"/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เป็นการฝึกพัฒนาและ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เสริมสร้างความคิดสร้างสรรค์</a:t>
              </a:r>
            </a:p>
          </p:txBody>
        </p:sp>
      </p:grpSp>
      <p:grpSp>
        <p:nvGrpSpPr>
          <p:cNvPr id="31" name="กลุ่ม 86">
            <a:extLst>
              <a:ext uri="{FF2B5EF4-FFF2-40B4-BE49-F238E27FC236}">
                <a16:creationId xmlns:a16="http://schemas.microsoft.com/office/drawing/2014/main" id="{AE0BB756-82C9-4DDE-8DA6-65562D986F8B}"/>
              </a:ext>
            </a:extLst>
          </p:cNvPr>
          <p:cNvGrpSpPr/>
          <p:nvPr/>
        </p:nvGrpSpPr>
        <p:grpSpPr>
          <a:xfrm>
            <a:off x="1709473" y="4747033"/>
            <a:ext cx="3842898" cy="898380"/>
            <a:chOff x="1039288" y="655310"/>
            <a:chExt cx="3830789" cy="898380"/>
          </a:xfrm>
        </p:grpSpPr>
        <p:grpSp>
          <p:nvGrpSpPr>
            <p:cNvPr id="32" name="กลุ่ม 87">
              <a:extLst>
                <a:ext uri="{FF2B5EF4-FFF2-40B4-BE49-F238E27FC236}">
                  <a16:creationId xmlns:a16="http://schemas.microsoft.com/office/drawing/2014/main" id="{F143BD3D-6002-4158-A4B4-F5252E9BE3F5}"/>
                </a:ext>
              </a:extLst>
            </p:cNvPr>
            <p:cNvGrpSpPr/>
            <p:nvPr/>
          </p:nvGrpSpPr>
          <p:grpSpPr>
            <a:xfrm>
              <a:off x="1039288" y="655310"/>
              <a:ext cx="3830789" cy="898380"/>
              <a:chOff x="5916386" y="856079"/>
              <a:chExt cx="3830789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สี่เหลี่ยมผืนผ้ามุมมน 89">
                <a:extLst>
                  <a:ext uri="{FF2B5EF4-FFF2-40B4-BE49-F238E27FC236}">
                    <a16:creationId xmlns:a16="http://schemas.microsoft.com/office/drawing/2014/main" id="{35DDA873-942D-4BE4-9FB8-FED50BBA34E5}"/>
                  </a:ext>
                </a:extLst>
              </p:cNvPr>
              <p:cNvSpPr/>
              <p:nvPr/>
            </p:nvSpPr>
            <p:spPr>
              <a:xfrm>
                <a:off x="5916386" y="967236"/>
                <a:ext cx="3204159" cy="693144"/>
              </a:xfrm>
              <a:prstGeom prst="roundRect">
                <a:avLst/>
              </a:prstGeom>
              <a:solidFill>
                <a:srgbClr val="D3B1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วงรี 90">
                <a:extLst>
                  <a:ext uri="{FF2B5EF4-FFF2-40B4-BE49-F238E27FC236}">
                    <a16:creationId xmlns:a16="http://schemas.microsoft.com/office/drawing/2014/main" id="{981B8E15-9091-4D5E-8A3B-3F44EBCAF258}"/>
                  </a:ext>
                </a:extLst>
              </p:cNvPr>
              <p:cNvSpPr/>
              <p:nvPr/>
            </p:nvSpPr>
            <p:spPr>
              <a:xfrm>
                <a:off x="8848795" y="856079"/>
                <a:ext cx="898380" cy="898380"/>
              </a:xfrm>
              <a:prstGeom prst="ellipse">
                <a:avLst/>
              </a:prstGeom>
              <a:solidFill>
                <a:srgbClr val="BE82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วงรี 91">
                <a:extLst>
                  <a:ext uri="{FF2B5EF4-FFF2-40B4-BE49-F238E27FC236}">
                    <a16:creationId xmlns:a16="http://schemas.microsoft.com/office/drawing/2014/main" id="{4A226974-3268-4585-B509-6D940F4C1977}"/>
                  </a:ext>
                </a:extLst>
              </p:cNvPr>
              <p:cNvSpPr/>
              <p:nvPr/>
            </p:nvSpPr>
            <p:spPr>
              <a:xfrm>
                <a:off x="8929583" y="942321"/>
                <a:ext cx="734786" cy="734786"/>
              </a:xfrm>
              <a:prstGeom prst="ellipse">
                <a:avLst/>
              </a:prstGeom>
              <a:solidFill>
                <a:srgbClr val="E2CB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๓</a:t>
                </a:r>
              </a:p>
            </p:txBody>
          </p:sp>
        </p:grpSp>
        <p:sp>
          <p:nvSpPr>
            <p:cNvPr id="33" name="กล่องข้อความ 88">
              <a:extLst>
                <a:ext uri="{FF2B5EF4-FFF2-40B4-BE49-F238E27FC236}">
                  <a16:creationId xmlns:a16="http://schemas.microsoft.com/office/drawing/2014/main" id="{10036BCE-B17F-400F-9BB6-D73266D0EE1B}"/>
                </a:ext>
              </a:extLst>
            </p:cNvPr>
            <p:cNvSpPr txBox="1"/>
            <p:nvPr/>
          </p:nvSpPr>
          <p:spPr>
            <a:xfrm>
              <a:off x="1232985" y="882747"/>
              <a:ext cx="3045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b="1" dirty="0">
                  <a:ln w="0"/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ช่วยลดจำนวนขยะ</a:t>
              </a:r>
              <a:endParaRPr kumimoji="0" lang="th-TH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7" name="กลุ่ม 97">
            <a:extLst>
              <a:ext uri="{FF2B5EF4-FFF2-40B4-BE49-F238E27FC236}">
                <a16:creationId xmlns:a16="http://schemas.microsoft.com/office/drawing/2014/main" id="{73706657-EB9F-4DB4-A91D-53347F34CA90}"/>
              </a:ext>
            </a:extLst>
          </p:cNvPr>
          <p:cNvGrpSpPr/>
          <p:nvPr/>
        </p:nvGrpSpPr>
        <p:grpSpPr>
          <a:xfrm>
            <a:off x="6555315" y="4768781"/>
            <a:ext cx="3925753" cy="898380"/>
            <a:chOff x="397888" y="641135"/>
            <a:chExt cx="3913383" cy="898380"/>
          </a:xfrm>
        </p:grpSpPr>
        <p:grpSp>
          <p:nvGrpSpPr>
            <p:cNvPr id="38" name="กลุ่ม 98">
              <a:extLst>
                <a:ext uri="{FF2B5EF4-FFF2-40B4-BE49-F238E27FC236}">
                  <a16:creationId xmlns:a16="http://schemas.microsoft.com/office/drawing/2014/main" id="{47842763-DD0B-45E7-8049-D4B36B0FE650}"/>
                </a:ext>
              </a:extLst>
            </p:cNvPr>
            <p:cNvGrpSpPr/>
            <p:nvPr/>
          </p:nvGrpSpPr>
          <p:grpSpPr>
            <a:xfrm>
              <a:off x="397888" y="641135"/>
              <a:ext cx="3913383" cy="898380"/>
              <a:chOff x="5274986" y="841904"/>
              <a:chExt cx="3913383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สี่เหลี่ยมผืนผ้ามุมมน 100">
                <a:extLst>
                  <a:ext uri="{FF2B5EF4-FFF2-40B4-BE49-F238E27FC236}">
                    <a16:creationId xmlns:a16="http://schemas.microsoft.com/office/drawing/2014/main" id="{0C5DDEB1-2202-45AC-A33D-D7A6393C48A1}"/>
                  </a:ext>
                </a:extLst>
              </p:cNvPr>
              <p:cNvSpPr/>
              <p:nvPr/>
            </p:nvSpPr>
            <p:spPr>
              <a:xfrm>
                <a:off x="5916386" y="967236"/>
                <a:ext cx="3271983" cy="693144"/>
              </a:xfrm>
              <a:prstGeom prst="roundRect">
                <a:avLst/>
              </a:prstGeom>
              <a:solidFill>
                <a:srgbClr val="A3D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" name="วงรี 101">
                <a:extLst>
                  <a:ext uri="{FF2B5EF4-FFF2-40B4-BE49-F238E27FC236}">
                    <a16:creationId xmlns:a16="http://schemas.microsoft.com/office/drawing/2014/main" id="{5A6F0557-6C86-4AD8-9FE3-5658A68FA9BA}"/>
                  </a:ext>
                </a:extLst>
              </p:cNvPr>
              <p:cNvSpPr/>
              <p:nvPr/>
            </p:nvSpPr>
            <p:spPr>
              <a:xfrm>
                <a:off x="5274986" y="841904"/>
                <a:ext cx="898380" cy="898380"/>
              </a:xfrm>
              <a:prstGeom prst="ellipse">
                <a:avLst/>
              </a:prstGeom>
              <a:solidFill>
                <a:srgbClr val="65C8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" name="วงรี 102">
                <a:extLst>
                  <a:ext uri="{FF2B5EF4-FFF2-40B4-BE49-F238E27FC236}">
                    <a16:creationId xmlns:a16="http://schemas.microsoft.com/office/drawing/2014/main" id="{C9DE2708-9F9E-42DA-BDBA-1D8F9CD0E6FB}"/>
                  </a:ext>
                </a:extLst>
              </p:cNvPr>
              <p:cNvSpPr/>
              <p:nvPr/>
            </p:nvSpPr>
            <p:spPr>
              <a:xfrm>
                <a:off x="5355774" y="928146"/>
                <a:ext cx="734786" cy="734786"/>
              </a:xfrm>
              <a:prstGeom prst="ellipse">
                <a:avLst/>
              </a:prstGeom>
              <a:solidFill>
                <a:srgbClr val="A3DADB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๔</a:t>
                </a:r>
              </a:p>
            </p:txBody>
          </p:sp>
        </p:grpSp>
        <p:sp>
          <p:nvSpPr>
            <p:cNvPr id="39" name="กล่องข้อความ 99">
              <a:extLst>
                <a:ext uri="{FF2B5EF4-FFF2-40B4-BE49-F238E27FC236}">
                  <a16:creationId xmlns:a16="http://schemas.microsoft.com/office/drawing/2014/main" id="{0AEA3C16-0943-4B12-8522-BCA42EFFF784}"/>
                </a:ext>
              </a:extLst>
            </p:cNvPr>
            <p:cNvSpPr txBox="1"/>
            <p:nvPr/>
          </p:nvSpPr>
          <p:spPr>
            <a:xfrm>
              <a:off x="1232986" y="882747"/>
              <a:ext cx="3078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b="1" dirty="0">
                  <a:ln w="0"/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ใช้เวลาว่างให้เกิดประโยชน์</a:t>
              </a:r>
              <a:endParaRPr kumimoji="0" lang="th-TH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06173915-FA45-482D-89E5-D8002E1754B8}"/>
              </a:ext>
            </a:extLst>
          </p:cNvPr>
          <p:cNvSpPr/>
          <p:nvPr/>
        </p:nvSpPr>
        <p:spPr>
          <a:xfrm>
            <a:off x="5110194" y="2546400"/>
            <a:ext cx="2214280" cy="21493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ข้อดี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A49A360-99EA-42C4-A13C-5EA1314C3C7D}"/>
              </a:ext>
            </a:extLst>
          </p:cNvPr>
          <p:cNvSpPr/>
          <p:nvPr/>
        </p:nvSpPr>
        <p:spPr>
          <a:xfrm>
            <a:off x="725660" y="490359"/>
            <a:ext cx="3925491" cy="69437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5D1D14AD-EE2A-F147-B8DF-863E4D3E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0729" y="0"/>
            <a:ext cx="11092060" cy="7037294"/>
          </a:xfrm>
          <a:prstGeom prst="rect">
            <a:avLst/>
          </a:prstGeom>
          <a:solidFill>
            <a:schemeClr val="accent2">
              <a:lumMod val="20000"/>
              <a:lumOff val="80000"/>
              <a:alpha val="52941"/>
            </a:schemeClr>
          </a:solidFill>
          <a:ln>
            <a:solidFill>
              <a:schemeClr val="accent2">
                <a:lumMod val="20000"/>
                <a:lumOff val="80000"/>
                <a:alpha val="56078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มุมมน 21">
            <a:extLst>
              <a:ext uri="{FF2B5EF4-FFF2-40B4-BE49-F238E27FC236}">
                <a16:creationId xmlns:a16="http://schemas.microsoft.com/office/drawing/2014/main" id="{B0D53D12-5849-4538-9F6A-7F877904D1BB}"/>
              </a:ext>
            </a:extLst>
          </p:cNvPr>
          <p:cNvSpPr/>
          <p:nvPr/>
        </p:nvSpPr>
        <p:spPr>
          <a:xfrm>
            <a:off x="2574036" y="2548832"/>
            <a:ext cx="8647068" cy="2348507"/>
          </a:xfrm>
          <a:prstGeom prst="roundRect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  <a:p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  <a:p>
            <a:pPr algn="thaiDist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การประดิษฐ์บรรจุภัณฑ์จากวัสดุธรรมชาติ </a:t>
            </a:r>
            <a:r>
              <a:rPr lang="th-TH" sz="3200" dirty="0">
                <a:solidFill>
                  <a:schemeClr val="tx1"/>
                </a:solidFill>
                <a:latin typeface="TH SarabunPSK" panose="020B0500040200020003" charset="0"/>
                <a:cs typeface="TH SarabunPSK" panose="020B0500040200020003" charset="0"/>
              </a:rPr>
              <a:t>การสร้างหรือประดิษฐ์บรรจุภัณฑ์จากวัสดุธรรมชาติจะช่วยลดปริมาณขยะที่มีจำนวนมากในชุมชนและสังคม เพราะบรรจุภัณฑ์ที่ประดิษฐ์มาจากวัสดุธรรมชาติจะสามารถย่อยสลายได้เองตามธรรมชาติ และช่วยอนุรักษ์สิ่งแวดล้อมได้อีกด้วย</a:t>
            </a:r>
          </a:p>
          <a:p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  <a:p>
            <a:endParaRPr lang="th-TH" sz="3200" b="1" dirty="0">
              <a:solidFill>
                <a:schemeClr val="tx1"/>
              </a:solidFill>
              <a:latin typeface="TH SarabunPSK" panose="020B0500040200020003" charset="0"/>
              <a:cs typeface="TH SarabunPSK" panose="020B0500040200020003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BAA9A-C961-446C-B5DB-42167A196DA5}"/>
              </a:ext>
            </a:extLst>
          </p:cNvPr>
          <p:cNvSpPr/>
          <p:nvPr/>
        </p:nvSpPr>
        <p:spPr>
          <a:xfrm>
            <a:off x="653454" y="469207"/>
            <a:ext cx="2861310" cy="2079625"/>
          </a:xfrm>
          <a:prstGeom prst="ellipse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สรุปความคิดรวบยอด</a:t>
            </a:r>
          </a:p>
        </p:txBody>
      </p:sp>
      <p:pic>
        <p:nvPicPr>
          <p:cNvPr id="6" name="รูปภาพ 2">
            <a:extLst>
              <a:ext uri="{FF2B5EF4-FFF2-40B4-BE49-F238E27FC236}">
                <a16:creationId xmlns:a16="http://schemas.microsoft.com/office/drawing/2014/main" id="{70D5076A-F3ED-4BBE-B6CF-FFBC40F00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1" y="2293923"/>
            <a:ext cx="1535968" cy="25648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A96B3B-26AB-D643-A87B-0F854C689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02637" y="0"/>
            <a:ext cx="12386360" cy="2864498"/>
          </a:xfrm>
          <a:prstGeom prst="rect">
            <a:avLst/>
          </a:prstGeom>
          <a:solidFill>
            <a:schemeClr val="accent2">
              <a:lumMod val="20000"/>
              <a:lumOff val="80000"/>
              <a:alpha val="52941"/>
            </a:schemeClr>
          </a:solidFill>
          <a:ln>
            <a:solidFill>
              <a:schemeClr val="accent2">
                <a:lumMod val="20000"/>
                <a:lumOff val="80000"/>
                <a:alpha val="56078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DB6D1ED-321E-4B87-BD82-C0017842F355}"/>
              </a:ext>
            </a:extLst>
          </p:cNvPr>
          <p:cNvGrpSpPr/>
          <p:nvPr/>
        </p:nvGrpSpPr>
        <p:grpSpPr>
          <a:xfrm>
            <a:off x="1251120" y="247065"/>
            <a:ext cx="10015104" cy="4261434"/>
            <a:chOff x="0" y="0"/>
            <a:chExt cx="2653827" cy="136545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3EEC19D-3ED8-4B1F-A31B-70094D2110E7}"/>
                </a:ext>
              </a:extLst>
            </p:cNvPr>
            <p:cNvSpPr/>
            <p:nvPr/>
          </p:nvSpPr>
          <p:spPr>
            <a:xfrm>
              <a:off x="0" y="-1270"/>
              <a:ext cx="2655097" cy="1364182"/>
            </a:xfrm>
            <a:custGeom>
              <a:avLst/>
              <a:gdLst/>
              <a:ahLst/>
              <a:cxnLst/>
              <a:rect l="l" t="t" r="r" b="b"/>
              <a:pathLst>
                <a:path w="2655097" h="1364182">
                  <a:moveTo>
                    <a:pt x="2643667" y="27940"/>
                  </a:moveTo>
                  <a:cubicBezTo>
                    <a:pt x="2634777" y="24130"/>
                    <a:pt x="2625887" y="21590"/>
                    <a:pt x="2616997" y="21590"/>
                  </a:cubicBezTo>
                  <a:cubicBezTo>
                    <a:pt x="2590327" y="20320"/>
                    <a:pt x="2550977" y="20320"/>
                    <a:pt x="2508247" y="17780"/>
                  </a:cubicBezTo>
                  <a:cubicBezTo>
                    <a:pt x="2410581" y="12700"/>
                    <a:pt x="2314949" y="6350"/>
                    <a:pt x="2217282" y="3810"/>
                  </a:cubicBezTo>
                  <a:cubicBezTo>
                    <a:pt x="2137927" y="1270"/>
                    <a:pt x="2060608" y="3810"/>
                    <a:pt x="1981254" y="2540"/>
                  </a:cubicBezTo>
                  <a:cubicBezTo>
                    <a:pt x="1946663" y="2540"/>
                    <a:pt x="1912073" y="0"/>
                    <a:pt x="1877483" y="2540"/>
                  </a:cubicBezTo>
                  <a:cubicBezTo>
                    <a:pt x="1794059" y="10160"/>
                    <a:pt x="1710635" y="11430"/>
                    <a:pt x="1625177" y="8890"/>
                  </a:cubicBezTo>
                  <a:cubicBezTo>
                    <a:pt x="1582448" y="7620"/>
                    <a:pt x="1539719" y="7620"/>
                    <a:pt x="1496989" y="7620"/>
                  </a:cubicBezTo>
                  <a:cubicBezTo>
                    <a:pt x="1419670" y="7620"/>
                    <a:pt x="1342350" y="7620"/>
                    <a:pt x="1265031" y="6350"/>
                  </a:cubicBezTo>
                  <a:cubicBezTo>
                    <a:pt x="1183642" y="5080"/>
                    <a:pt x="381960" y="2540"/>
                    <a:pt x="302606" y="1270"/>
                  </a:cubicBezTo>
                  <a:cubicBezTo>
                    <a:pt x="237495" y="0"/>
                    <a:pt x="174418" y="1270"/>
                    <a:pt x="109307" y="1270"/>
                  </a:cubicBezTo>
                  <a:cubicBezTo>
                    <a:pt x="645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6736"/>
                    <a:pt x="16510" y="163356"/>
                    <a:pt x="17780" y="218982"/>
                  </a:cubicBezTo>
                  <a:cubicBezTo>
                    <a:pt x="19050" y="275603"/>
                    <a:pt x="17780" y="332223"/>
                    <a:pt x="16510" y="389836"/>
                  </a:cubicBezTo>
                  <a:cubicBezTo>
                    <a:pt x="15240" y="448443"/>
                    <a:pt x="2540" y="1063317"/>
                    <a:pt x="2540" y="1121924"/>
                  </a:cubicBezTo>
                  <a:cubicBezTo>
                    <a:pt x="2540" y="1179538"/>
                    <a:pt x="1270" y="1237151"/>
                    <a:pt x="0" y="1294765"/>
                  </a:cubicBezTo>
                  <a:cubicBezTo>
                    <a:pt x="0" y="1309572"/>
                    <a:pt x="3810" y="1319732"/>
                    <a:pt x="15240" y="1324812"/>
                  </a:cubicBezTo>
                  <a:cubicBezTo>
                    <a:pt x="22860" y="1328622"/>
                    <a:pt x="31750" y="1331162"/>
                    <a:pt x="40640" y="1332432"/>
                  </a:cubicBezTo>
                  <a:cubicBezTo>
                    <a:pt x="107272" y="1337512"/>
                    <a:pt x="184592" y="1341322"/>
                    <a:pt x="261911" y="1346402"/>
                  </a:cubicBezTo>
                  <a:cubicBezTo>
                    <a:pt x="304641" y="1348942"/>
                    <a:pt x="347370" y="1354022"/>
                    <a:pt x="390099" y="1355292"/>
                  </a:cubicBezTo>
                  <a:cubicBezTo>
                    <a:pt x="461314" y="1357832"/>
                    <a:pt x="1254857" y="1359102"/>
                    <a:pt x="1326072" y="1360372"/>
                  </a:cubicBezTo>
                  <a:cubicBezTo>
                    <a:pt x="1336246" y="1360372"/>
                    <a:pt x="1346420" y="1360372"/>
                    <a:pt x="1356593" y="1360372"/>
                  </a:cubicBezTo>
                  <a:cubicBezTo>
                    <a:pt x="1405427" y="1360372"/>
                    <a:pt x="1456295" y="1359102"/>
                    <a:pt x="1505128" y="1359102"/>
                  </a:cubicBezTo>
                  <a:cubicBezTo>
                    <a:pt x="1562100" y="1359102"/>
                    <a:pt x="1617038" y="1360372"/>
                    <a:pt x="1674010" y="1360372"/>
                  </a:cubicBezTo>
                  <a:cubicBezTo>
                    <a:pt x="1757434" y="1360372"/>
                    <a:pt x="1842892" y="1360372"/>
                    <a:pt x="1926316" y="1360372"/>
                  </a:cubicBezTo>
                  <a:cubicBezTo>
                    <a:pt x="2003636" y="1360372"/>
                    <a:pt x="2080955" y="1361642"/>
                    <a:pt x="2158275" y="1362912"/>
                  </a:cubicBezTo>
                  <a:cubicBezTo>
                    <a:pt x="2192865" y="1362912"/>
                    <a:pt x="2229490" y="1364182"/>
                    <a:pt x="2264080" y="1364182"/>
                  </a:cubicBezTo>
                  <a:cubicBezTo>
                    <a:pt x="2375990" y="1362912"/>
                    <a:pt x="2485865" y="1356562"/>
                    <a:pt x="2594137" y="1356562"/>
                  </a:cubicBezTo>
                  <a:cubicBezTo>
                    <a:pt x="2597947" y="1356562"/>
                    <a:pt x="2603027" y="1354022"/>
                    <a:pt x="2606837" y="1351482"/>
                  </a:cubicBezTo>
                  <a:cubicBezTo>
                    <a:pt x="2611917" y="1347672"/>
                    <a:pt x="2614457" y="1341322"/>
                    <a:pt x="2616997" y="1338782"/>
                  </a:cubicBezTo>
                  <a:cubicBezTo>
                    <a:pt x="2618267" y="1287811"/>
                    <a:pt x="2619537" y="1246091"/>
                    <a:pt x="2620807" y="1204371"/>
                  </a:cubicBezTo>
                  <a:cubicBezTo>
                    <a:pt x="2622077" y="1139804"/>
                    <a:pt x="2632237" y="519963"/>
                    <a:pt x="2633507" y="455396"/>
                  </a:cubicBezTo>
                  <a:cubicBezTo>
                    <a:pt x="2633507" y="416656"/>
                    <a:pt x="2634777" y="377916"/>
                    <a:pt x="2636047" y="339176"/>
                  </a:cubicBezTo>
                  <a:cubicBezTo>
                    <a:pt x="2637317" y="297456"/>
                    <a:pt x="2638587" y="255736"/>
                    <a:pt x="2641127" y="214016"/>
                  </a:cubicBezTo>
                  <a:cubicBezTo>
                    <a:pt x="2642397" y="189182"/>
                    <a:pt x="2642397" y="163356"/>
                    <a:pt x="2647477" y="138522"/>
                  </a:cubicBezTo>
                  <a:cubicBezTo>
                    <a:pt x="2652557" y="108722"/>
                    <a:pt x="2655097" y="79915"/>
                    <a:pt x="2653827" y="44450"/>
                  </a:cubicBezTo>
                  <a:cubicBezTo>
                    <a:pt x="2653827" y="38100"/>
                    <a:pt x="2650017" y="30480"/>
                    <a:pt x="2643667" y="27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74527" y="530253"/>
            <a:ext cx="90320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นักเรียนแบ่งกลุ่ม แต่ละกลุ่มวางแผนออกแบบบรรจุภัณฑ์</a:t>
            </a:r>
          </a:p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ที่ประดิษฐ์จากวัสดุเหลือใช้มา ๑ ชิ้นงาน โดยเลือกใช้วัสดุธรรมชาติ</a:t>
            </a:r>
          </a:p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ที่มีในท้องถิ่นของตนเอง จากนั้นสร้างสรรค์ชิ้นงาน</a:t>
            </a:r>
          </a:p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ให้มีความแปลกใหม่ น่าสนใจ นำไปใช้ประโยชน์ได้ </a:t>
            </a:r>
          </a:p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และที่สำคัญชิ้นงานดังกล่าวต้องเป็นมิตรต่อสิ่งแวดล้อม</a:t>
            </a:r>
          </a:p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พร้อมจัดทำคลิปวิดีโอผลงานขั้นตอนการสร้างผลงาน </a:t>
            </a:r>
          </a:p>
          <a:p>
            <a:pPr lvl="0" algn="ctr">
              <a:defRPr/>
            </a:pPr>
            <a:r>
              <a:rPr lang="th-TH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และผลงานที่สำเร็จตามเป้าหมาย</a:t>
            </a:r>
            <a:endParaRPr lang="en-US" sz="36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30" b="88426" l="49948" r="74219">
                        <a14:backgroundMark x1="57969" y1="53056" x2="57969" y2="53056"/>
                        <a14:backgroundMark x1="58438" y1="49352" x2="58438" y2="49352"/>
                        <a14:backgroundMark x1="55833" y1="38704" x2="55833" y2="38704"/>
                        <a14:backgroundMark x1="53594" y1="50741" x2="53594" y2="50741"/>
                        <a14:backgroundMark x1="58542" y1="49907" x2="58542" y2="49907"/>
                        <a14:backgroundMark x1="60781" y1="48148" x2="60781" y2="48148"/>
                        <a14:backgroundMark x1="64323" y1="52593" x2="64323" y2="52593"/>
                        <a14:backgroundMark x1="64271" y1="49167" x2="64271" y2="49167"/>
                        <a14:backgroundMark x1="66146" y1="48426" x2="66146" y2="48426"/>
                        <a14:backgroundMark x1="69427" y1="47963" x2="69427" y2="47963"/>
                        <a14:backgroundMark x1="72552" y1="41481" x2="72552" y2="41481"/>
                        <a14:backgroundMark x1="69844" y1="51667" x2="69844" y2="51667"/>
                        <a14:backgroundMark x1="61979" y1="55000" x2="61979" y2="55000"/>
                        <a14:backgroundMark x1="63542" y1="54259" x2="63542" y2="54259"/>
                        <a14:backgroundMark x1="65469" y1="54907" x2="65469" y2="54907"/>
                        <a14:backgroundMark x1="64583" y1="56944" x2="64583" y2="56944"/>
                        <a14:backgroundMark x1="60052" y1="55000" x2="60052" y2="55000"/>
                        <a14:backgroundMark x1="55885" y1="47407" x2="55885" y2="47407"/>
                        <a14:backgroundMark x1="61563" y1="45926" x2="61563" y2="45926"/>
                        <a14:backgroundMark x1="53073" y1="69352" x2="53073" y2="69352"/>
                        <a14:backgroundMark x1="54948" y1="67778" x2="54948" y2="67778"/>
                        <a14:backgroundMark x1="54271" y1="65000" x2="54271" y2="65000"/>
                        <a14:backgroundMark x1="54740" y1="61574" x2="54740" y2="61574"/>
                        <a14:backgroundMark x1="57396" y1="64074" x2="57396" y2="64074"/>
                        <a14:backgroundMark x1="57240" y1="63519" x2="57240" y2="63519"/>
                        <a14:backgroundMark x1="56563" y1="66204" x2="56563" y2="66204"/>
                        <a14:backgroundMark x1="59219" y1="60833" x2="59219" y2="60833"/>
                        <a14:backgroundMark x1="59062" y1="61111" x2="59062" y2="61111"/>
                        <a14:backgroundMark x1="60833" y1="64444" x2="60833" y2="64444"/>
                        <a14:backgroundMark x1="66927" y1="64074" x2="66927" y2="64074"/>
                        <a14:backgroundMark x1="68177" y1="66111" x2="68177" y2="66111"/>
                        <a14:backgroundMark x1="68281" y1="69907" x2="68281" y2="69907"/>
                        <a14:backgroundMark x1="67292" y1="67685" x2="67292" y2="67685"/>
                        <a14:backgroundMark x1="64479" y1="68704" x2="64479" y2="68704"/>
                        <a14:backgroundMark x1="65677" y1="66944" x2="65677" y2="66944"/>
                        <a14:backgroundMark x1="64479" y1="64167" x2="64479" y2="64167"/>
                        <a14:backgroundMark x1="66250" y1="69167" x2="66250" y2="69167"/>
                        <a14:backgroundMark x1="61198" y1="83981" x2="61198" y2="83981"/>
                      </a14:backgroundRemoval>
                    </a14:imgEffect>
                  </a14:imgLayer>
                </a14:imgProps>
              </a:ext>
            </a:extLst>
          </a:blip>
          <a:srcRect l="50893" t="29404" r="25701" b="11773"/>
          <a:stretch/>
        </p:blipFill>
        <p:spPr>
          <a:xfrm>
            <a:off x="3005295" y="4540328"/>
            <a:ext cx="1371733" cy="1939157"/>
          </a:xfrm>
          <a:prstGeom prst="rect">
            <a:avLst/>
          </a:prstGeom>
        </p:spPr>
      </p:pic>
      <p:pic>
        <p:nvPicPr>
          <p:cNvPr id="11" name="รูปภาพ 2">
            <a:extLst>
              <a:ext uri="{FF2B5EF4-FFF2-40B4-BE49-F238E27FC236}">
                <a16:creationId xmlns:a16="http://schemas.microsoft.com/office/drawing/2014/main" id="{4771F290-1A93-43C9-92E0-8CA445E03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425" y="4743672"/>
            <a:ext cx="2184725" cy="1985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8B8FA-3016-43B8-8844-8D9E78AA4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4" b="94915" l="8276" r="986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6557" y="4353506"/>
            <a:ext cx="2744291" cy="22332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2B9A50-DB59-E84F-B907-37A8F0BC8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8DB6D1ED-321E-4B87-BD82-C0017842F355}"/>
              </a:ext>
            </a:extLst>
          </p:cNvPr>
          <p:cNvGrpSpPr/>
          <p:nvPr/>
        </p:nvGrpSpPr>
        <p:grpSpPr>
          <a:xfrm>
            <a:off x="1910075" y="-278297"/>
            <a:ext cx="8371850" cy="7210697"/>
            <a:chOff x="0" y="0"/>
            <a:chExt cx="2653827" cy="1365452"/>
          </a:xfrm>
          <a:solidFill>
            <a:srgbClr val="FBE5D6">
              <a:alpha val="58039"/>
            </a:srgbClr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D3EEC19D-3ED8-4B1F-A31B-70094D2110E7}"/>
                </a:ext>
              </a:extLst>
            </p:cNvPr>
            <p:cNvSpPr/>
            <p:nvPr/>
          </p:nvSpPr>
          <p:spPr>
            <a:xfrm>
              <a:off x="0" y="-1270"/>
              <a:ext cx="2655097" cy="1364182"/>
            </a:xfrm>
            <a:custGeom>
              <a:avLst/>
              <a:gdLst/>
              <a:ahLst/>
              <a:cxnLst/>
              <a:rect l="l" t="t" r="r" b="b"/>
              <a:pathLst>
                <a:path w="2655097" h="1364182">
                  <a:moveTo>
                    <a:pt x="2643667" y="27940"/>
                  </a:moveTo>
                  <a:cubicBezTo>
                    <a:pt x="2634777" y="24130"/>
                    <a:pt x="2625887" y="21590"/>
                    <a:pt x="2616997" y="21590"/>
                  </a:cubicBezTo>
                  <a:cubicBezTo>
                    <a:pt x="2590327" y="20320"/>
                    <a:pt x="2550977" y="20320"/>
                    <a:pt x="2508247" y="17780"/>
                  </a:cubicBezTo>
                  <a:cubicBezTo>
                    <a:pt x="2410581" y="12700"/>
                    <a:pt x="2314949" y="6350"/>
                    <a:pt x="2217282" y="3810"/>
                  </a:cubicBezTo>
                  <a:cubicBezTo>
                    <a:pt x="2137927" y="1270"/>
                    <a:pt x="2060608" y="3810"/>
                    <a:pt x="1981254" y="2540"/>
                  </a:cubicBezTo>
                  <a:cubicBezTo>
                    <a:pt x="1946663" y="2540"/>
                    <a:pt x="1912073" y="0"/>
                    <a:pt x="1877483" y="2540"/>
                  </a:cubicBezTo>
                  <a:cubicBezTo>
                    <a:pt x="1794059" y="10160"/>
                    <a:pt x="1710635" y="11430"/>
                    <a:pt x="1625177" y="8890"/>
                  </a:cubicBezTo>
                  <a:cubicBezTo>
                    <a:pt x="1582448" y="7620"/>
                    <a:pt x="1539719" y="7620"/>
                    <a:pt x="1496989" y="7620"/>
                  </a:cubicBezTo>
                  <a:cubicBezTo>
                    <a:pt x="1419670" y="7620"/>
                    <a:pt x="1342350" y="7620"/>
                    <a:pt x="1265031" y="6350"/>
                  </a:cubicBezTo>
                  <a:cubicBezTo>
                    <a:pt x="1183642" y="5080"/>
                    <a:pt x="381960" y="2540"/>
                    <a:pt x="302606" y="1270"/>
                  </a:cubicBezTo>
                  <a:cubicBezTo>
                    <a:pt x="237495" y="0"/>
                    <a:pt x="174418" y="1270"/>
                    <a:pt x="109307" y="1270"/>
                  </a:cubicBezTo>
                  <a:cubicBezTo>
                    <a:pt x="645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6736"/>
                    <a:pt x="16510" y="163356"/>
                    <a:pt x="17780" y="218982"/>
                  </a:cubicBezTo>
                  <a:cubicBezTo>
                    <a:pt x="19050" y="275603"/>
                    <a:pt x="17780" y="332223"/>
                    <a:pt x="16510" y="389836"/>
                  </a:cubicBezTo>
                  <a:cubicBezTo>
                    <a:pt x="15240" y="448443"/>
                    <a:pt x="2540" y="1063317"/>
                    <a:pt x="2540" y="1121924"/>
                  </a:cubicBezTo>
                  <a:cubicBezTo>
                    <a:pt x="2540" y="1179538"/>
                    <a:pt x="1270" y="1237151"/>
                    <a:pt x="0" y="1294765"/>
                  </a:cubicBezTo>
                  <a:cubicBezTo>
                    <a:pt x="0" y="1309572"/>
                    <a:pt x="3810" y="1319732"/>
                    <a:pt x="15240" y="1324812"/>
                  </a:cubicBezTo>
                  <a:cubicBezTo>
                    <a:pt x="22860" y="1328622"/>
                    <a:pt x="31750" y="1331162"/>
                    <a:pt x="40640" y="1332432"/>
                  </a:cubicBezTo>
                  <a:cubicBezTo>
                    <a:pt x="107272" y="1337512"/>
                    <a:pt x="184592" y="1341322"/>
                    <a:pt x="261911" y="1346402"/>
                  </a:cubicBezTo>
                  <a:cubicBezTo>
                    <a:pt x="304641" y="1348942"/>
                    <a:pt x="347370" y="1354022"/>
                    <a:pt x="390099" y="1355292"/>
                  </a:cubicBezTo>
                  <a:cubicBezTo>
                    <a:pt x="461314" y="1357832"/>
                    <a:pt x="1254857" y="1359102"/>
                    <a:pt x="1326072" y="1360372"/>
                  </a:cubicBezTo>
                  <a:cubicBezTo>
                    <a:pt x="1336246" y="1360372"/>
                    <a:pt x="1346420" y="1360372"/>
                    <a:pt x="1356593" y="1360372"/>
                  </a:cubicBezTo>
                  <a:cubicBezTo>
                    <a:pt x="1405427" y="1360372"/>
                    <a:pt x="1456295" y="1359102"/>
                    <a:pt x="1505128" y="1359102"/>
                  </a:cubicBezTo>
                  <a:cubicBezTo>
                    <a:pt x="1562100" y="1359102"/>
                    <a:pt x="1617038" y="1360372"/>
                    <a:pt x="1674010" y="1360372"/>
                  </a:cubicBezTo>
                  <a:cubicBezTo>
                    <a:pt x="1757434" y="1360372"/>
                    <a:pt x="1842892" y="1360372"/>
                    <a:pt x="1926316" y="1360372"/>
                  </a:cubicBezTo>
                  <a:cubicBezTo>
                    <a:pt x="2003636" y="1360372"/>
                    <a:pt x="2080955" y="1361642"/>
                    <a:pt x="2158275" y="1362912"/>
                  </a:cubicBezTo>
                  <a:cubicBezTo>
                    <a:pt x="2192865" y="1362912"/>
                    <a:pt x="2229490" y="1364182"/>
                    <a:pt x="2264080" y="1364182"/>
                  </a:cubicBezTo>
                  <a:cubicBezTo>
                    <a:pt x="2375990" y="1362912"/>
                    <a:pt x="2485865" y="1356562"/>
                    <a:pt x="2594137" y="1356562"/>
                  </a:cubicBezTo>
                  <a:cubicBezTo>
                    <a:pt x="2597947" y="1356562"/>
                    <a:pt x="2603027" y="1354022"/>
                    <a:pt x="2606837" y="1351482"/>
                  </a:cubicBezTo>
                  <a:cubicBezTo>
                    <a:pt x="2611917" y="1347672"/>
                    <a:pt x="2614457" y="1341322"/>
                    <a:pt x="2616997" y="1338782"/>
                  </a:cubicBezTo>
                  <a:cubicBezTo>
                    <a:pt x="2618267" y="1287811"/>
                    <a:pt x="2619537" y="1246091"/>
                    <a:pt x="2620807" y="1204371"/>
                  </a:cubicBezTo>
                  <a:cubicBezTo>
                    <a:pt x="2622077" y="1139804"/>
                    <a:pt x="2632237" y="519963"/>
                    <a:pt x="2633507" y="455396"/>
                  </a:cubicBezTo>
                  <a:cubicBezTo>
                    <a:pt x="2633507" y="416656"/>
                    <a:pt x="2634777" y="377916"/>
                    <a:pt x="2636047" y="339176"/>
                  </a:cubicBezTo>
                  <a:cubicBezTo>
                    <a:pt x="2637317" y="297456"/>
                    <a:pt x="2638587" y="255736"/>
                    <a:pt x="2641127" y="214016"/>
                  </a:cubicBezTo>
                  <a:cubicBezTo>
                    <a:pt x="2642397" y="189182"/>
                    <a:pt x="2642397" y="163356"/>
                    <a:pt x="2647477" y="138522"/>
                  </a:cubicBezTo>
                  <a:cubicBezTo>
                    <a:pt x="2652557" y="108722"/>
                    <a:pt x="2655097" y="79915"/>
                    <a:pt x="2653827" y="44450"/>
                  </a:cubicBezTo>
                  <a:cubicBezTo>
                    <a:pt x="2653827" y="38100"/>
                    <a:pt x="2650017" y="30480"/>
                    <a:pt x="2643667" y="279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Rectangle 6"/>
          <p:cNvSpPr/>
          <p:nvPr/>
        </p:nvSpPr>
        <p:spPr>
          <a:xfrm>
            <a:off x="2553553" y="636575"/>
            <a:ext cx="724988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450215" algn="l"/>
                <a:tab pos="630555" algn="l"/>
              </a:tabLs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นักเรียนร่วมกันประเมินชิ้นงานประดิษฐ์ของกลุ่มตนเองว่ามีข้อบกพร่องตรงจุดใดหรือไม่ </a:t>
            </a:r>
          </a:p>
          <a:p>
            <a:pPr lvl="0" algn="ctr">
              <a:lnSpc>
                <a:spcPct val="115000"/>
              </a:lnSpc>
              <a:tabLst>
                <a:tab pos="450215" algn="l"/>
                <a:tab pos="630555" algn="l"/>
              </a:tabLs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หากมีการปรับแก้ไขให้ชิ้นงานมีความเรียบร้อยสมบูรณ์ เพื่อให้สามารถนำไปใช้ประโยชน์ได้ตามวัตถุประสงค์</a:t>
            </a:r>
          </a:p>
          <a:p>
            <a:pPr lvl="0" algn="ctr">
              <a:lnSpc>
                <a:spcPct val="115000"/>
              </a:lnSpc>
              <a:tabLst>
                <a:tab pos="450215" algn="l"/>
                <a:tab pos="630555" algn="l"/>
              </a:tabLst>
              <a:defRPr/>
            </a:pPr>
            <a:endParaRPr lang="th-TH" sz="3600" b="1" dirty="0">
              <a:ln w="22225">
                <a:solidFill>
                  <a:srgbClr val="ED7D3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0" b="100000" l="1637" r="98200">
                        <a14:foregroundMark x1="76596" y1="14425" x2="76596" y2="14425"/>
                        <a14:foregroundMark x1="80851" y1="8187" x2="80851" y2="8187"/>
                        <a14:foregroundMark x1="85761" y1="5458" x2="85761" y2="5458"/>
                        <a14:foregroundMark x1="88380" y1="5263" x2="88380" y2="5263"/>
                        <a14:foregroundMark x1="91980" y1="7018" x2="91980" y2="7018"/>
                        <a14:foregroundMark x1="92635" y1="11891" x2="92635" y2="11891"/>
                        <a14:foregroundMark x1="90180" y1="14425" x2="90180" y2="14425"/>
                        <a14:foregroundMark x1="86907" y1="15789" x2="86907" y2="15789"/>
                        <a14:foregroundMark x1="83961" y1="17544" x2="83961" y2="17544"/>
                        <a14:foregroundMark x1="83306" y1="18908" x2="83306" y2="18908"/>
                        <a14:foregroundMark x1="84943" y1="17544" x2="84943" y2="17544"/>
                        <a14:foregroundMark x1="86088" y1="16179" x2="86088" y2="16179"/>
                        <a14:foregroundMark x1="88707" y1="14425" x2="88707" y2="14425"/>
                        <a14:foregroundMark x1="75614" y1="16374" x2="79051" y2="9747"/>
                        <a14:foregroundMark x1="79214" y1="9552" x2="83306" y2="5848"/>
                        <a14:foregroundMark x1="83306" y1="5653" x2="88707" y2="5458"/>
                        <a14:foregroundMark x1="88216" y1="5653" x2="91489" y2="6238"/>
                        <a14:foregroundMark x1="91980" y1="7212" x2="93126" y2="9162"/>
                        <a14:foregroundMark x1="93126" y1="9162" x2="93453" y2="11111"/>
                        <a14:foregroundMark x1="93453" y1="11306" x2="90998" y2="13645"/>
                        <a14:foregroundMark x1="90998" y1="13645" x2="87070" y2="15205"/>
                        <a14:foregroundMark x1="82324" y1="19688" x2="85270" y2="16959"/>
                        <a14:foregroundMark x1="85434" y1="17154" x2="88380" y2="14815"/>
                        <a14:foregroundMark x1="88871" y1="15010" x2="91980" y2="13060"/>
                        <a14:backgroundMark x1="26187" y1="11501" x2="26187" y2="11501"/>
                        <a14:backgroundMark x1="45663" y1="35478" x2="45663" y2="35478"/>
                        <a14:backgroundMark x1="46481" y1="39766" x2="46481" y2="39766"/>
                        <a14:backgroundMark x1="50573" y1="27485" x2="50573" y2="27485"/>
                        <a14:backgroundMark x1="47954" y1="45029" x2="47954" y2="45029"/>
                        <a14:backgroundMark x1="48118" y1="41910" x2="48118" y2="41910"/>
                        <a14:backgroundMark x1="36825" y1="46199" x2="36825" y2="46199"/>
                        <a14:backgroundMark x1="35025" y1="47173" x2="35025" y2="47173"/>
                        <a14:backgroundMark x1="62684" y1="23392" x2="62684" y2="23392"/>
                        <a14:backgroundMark x1="84288" y1="11111" x2="84288" y2="11111"/>
                        <a14:backgroundMark x1="76923" y1="16764" x2="90344" y2="7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19" y="3595287"/>
            <a:ext cx="3496354" cy="293556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74B9848-AF52-8540-9EE4-E9A15D60F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มุมมน 3">
            <a:extLst>
              <a:ext uri="{FF2B5EF4-FFF2-40B4-BE49-F238E27FC236}">
                <a16:creationId xmlns:a16="http://schemas.microsoft.com/office/drawing/2014/main" id="{191D856A-7042-4AFF-860D-D0B3EC9E63DE}"/>
              </a:ext>
            </a:extLst>
          </p:cNvPr>
          <p:cNvSpPr/>
          <p:nvPr/>
        </p:nvSpPr>
        <p:spPr>
          <a:xfrm>
            <a:off x="1903444" y="-1101012"/>
            <a:ext cx="8658808" cy="9246637"/>
          </a:xfrm>
          <a:prstGeom prst="roundRect">
            <a:avLst/>
          </a:prstGeom>
          <a:solidFill>
            <a:srgbClr val="FFF2CC">
              <a:alpha val="5098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บรรจุภัณฑ์ที่ประดิษฐ์มาจากวัสดุธรรมชาติ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จะช่วยลดปริมาณขยะให้น้อยลง สามารถ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ย่อยสลายได้เองตามธรรมชาติ เป็นการช่วยอนุรักษ์สิ่งแวดล้อม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5361" y="619803"/>
            <a:ext cx="4929153" cy="976336"/>
            <a:chOff x="775855" y="437760"/>
            <a:chExt cx="8926946" cy="1123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h-TH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สรุปสิ่งที่เข้าใจเป็นความรู้ร่วมกัน</a:t>
              </a:r>
            </a:p>
          </p:txBody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DCB5691-996C-A64F-8D58-C03DAEC29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7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3">
            <a:extLst>
              <a:ext uri="{FF2B5EF4-FFF2-40B4-BE49-F238E27FC236}">
                <a16:creationId xmlns:a16="http://schemas.microsoft.com/office/drawing/2014/main" id="{191D856A-7042-4AFF-860D-D0B3EC9E63DE}"/>
              </a:ext>
            </a:extLst>
          </p:cNvPr>
          <p:cNvSpPr/>
          <p:nvPr/>
        </p:nvSpPr>
        <p:spPr>
          <a:xfrm>
            <a:off x="0" y="-746449"/>
            <a:ext cx="6074229" cy="8528180"/>
          </a:xfrm>
          <a:prstGeom prst="roundRect">
            <a:avLst/>
          </a:prstGeom>
          <a:solidFill>
            <a:srgbClr val="FFF2CC">
              <a:alpha val="5098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  <a:sym typeface="+mn-ea"/>
              </a:rPr>
              <a:t>นักเรียนนำเสนอผลงาน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  <a:sym typeface="+mn-ea"/>
              </a:rPr>
              <a:t>การประดิษฐ์บรรจุภัณฑ์จาก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  <a:sym typeface="+mn-ea"/>
              </a:rPr>
              <a:t>วัสดุธรรมชาติ 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  <a:sym typeface="+mn-ea"/>
              </a:rPr>
              <a:t>และร่วมกันแสดงความคิดเห็น 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  <a:sym typeface="+mn-ea"/>
              </a:rPr>
              <a:t>เพื่อขยายความรู้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charset="0"/>
              <a:cs typeface="TH SarabunPSK" panose="020B0500040200020003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367CD06-85AB-1F42-8D34-34AABA0EE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9E88254F-6194-4654-8E09-5CD1548D66B2}"/>
              </a:ext>
            </a:extLst>
          </p:cNvPr>
          <p:cNvSpPr/>
          <p:nvPr/>
        </p:nvSpPr>
        <p:spPr>
          <a:xfrm>
            <a:off x="2561458" y="1429425"/>
            <a:ext cx="7218289" cy="1999575"/>
          </a:xfrm>
          <a:prstGeom prst="wedgeRoundRectCallout">
            <a:avLst>
              <a:gd name="adj1" fmla="val 45398"/>
              <a:gd name="adj2" fmla="val 21882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นักเรียนมีการนำวัสดุเหลือใช้ดังกล่าว</a:t>
            </a:r>
          </a:p>
          <a:p>
            <a:pPr algn="ctr"/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มาใช้ประโยชน์หรือไม่ เพราะอะไร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5C825-AA74-46FB-9A00-8CAF6EACE376}"/>
              </a:ext>
            </a:extLst>
          </p:cNvPr>
          <p:cNvSpPr txBox="1"/>
          <p:nvPr/>
        </p:nvSpPr>
        <p:spPr>
          <a:xfrm>
            <a:off x="2892407" y="4204713"/>
            <a:ext cx="6556392" cy="584775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 โดยการนำขวดน้ำพลาสติกมาทำเป็นกระถางปลูกต้นไม้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9" y="838924"/>
            <a:ext cx="2685503" cy="26855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84" b="89905" l="2863" r="99427">
                        <a14:foregroundMark x1="52672" y1="59482" x2="52290" y2="54025"/>
                        <a14:foregroundMark x1="42748" y1="57435" x2="42748" y2="57435"/>
                        <a14:foregroundMark x1="39695" y1="56344" x2="39695" y2="56344"/>
                        <a14:foregroundMark x1="38740" y1="53070" x2="38740" y2="53070"/>
                        <a14:foregroundMark x1="38359" y1="51432" x2="38359" y2="51432"/>
                        <a14:foregroundMark x1="46565" y1="49523" x2="46756" y2="49113"/>
                        <a14:foregroundMark x1="47901" y1="53479" x2="47901" y2="53479"/>
                        <a14:foregroundMark x1="51527" y1="53615" x2="51527" y2="53615"/>
                        <a14:foregroundMark x1="53244" y1="51705" x2="53244" y2="51705"/>
                        <a14:foregroundMark x1="57252" y1="38063" x2="57252" y2="38063"/>
                        <a14:foregroundMark x1="80344" y1="19645" x2="80344" y2="19645"/>
                        <a14:foregroundMark x1="44275" y1="55935" x2="44275" y2="55935"/>
                        <a14:foregroundMark x1="45229" y1="51160" x2="45229" y2="51160"/>
                        <a14:foregroundMark x1="79389" y1="56617" x2="79389" y2="56617"/>
                        <a14:foregroundMark x1="79962" y1="56207" x2="79962" y2="56207"/>
                        <a14:foregroundMark x1="8206" y1="74216" x2="8206" y2="74216"/>
                        <a14:foregroundMark x1="6870" y1="73943" x2="6870" y2="73943"/>
                        <a14:foregroundMark x1="6107" y1="73261" x2="6107" y2="73261"/>
                        <a14:foregroundMark x1="34351" y1="78718" x2="34351" y2="78718"/>
                        <a14:foregroundMark x1="46565" y1="55525" x2="46565" y2="55525"/>
                        <a14:foregroundMark x1="47519" y1="53479" x2="47519" y2="53479"/>
                        <a14:foregroundMark x1="48282" y1="51432" x2="48282" y2="51432"/>
                        <a14:foregroundMark x1="33015" y1="24011" x2="33015" y2="24011"/>
                        <a14:foregroundMark x1="29771" y1="25239" x2="29771" y2="25239"/>
                        <a14:foregroundMark x1="28435" y1="24966" x2="28435" y2="24966"/>
                        <a14:foregroundMark x1="26527" y1="24557" x2="26527" y2="24557"/>
                        <a14:foregroundMark x1="36832" y1="24693" x2="36832" y2="24693"/>
                        <a14:foregroundMark x1="37595" y1="23874" x2="37595" y2="23874"/>
                        <a14:foregroundMark x1="33397" y1="24147" x2="33397" y2="24147"/>
                        <a14:foregroundMark x1="34351" y1="23602" x2="34351" y2="23602"/>
                        <a14:foregroundMark x1="25954" y1="26057" x2="25954" y2="26057"/>
                        <a14:foregroundMark x1="23664" y1="26330" x2="23664" y2="26330"/>
                        <a14:backgroundMark x1="28817" y1="49795" x2="45611" y2="49386"/>
                        <a14:backgroundMark x1="29198" y1="51023" x2="30153" y2="51978"/>
                        <a14:backgroundMark x1="51527" y1="58254" x2="51527" y2="58254"/>
                        <a14:backgroundMark x1="50573" y1="48022" x2="50573" y2="48022"/>
                        <a14:backgroundMark x1="51336" y1="50477" x2="51336" y2="50477"/>
                        <a14:backgroundMark x1="41603" y1="50477" x2="41603" y2="50477"/>
                        <a14:backgroundMark x1="14504" y1="76535" x2="13359" y2="96317"/>
                        <a14:backgroundMark x1="48664" y1="81446" x2="50954" y2="81583"/>
                        <a14:backgroundMark x1="77863" y1="74761" x2="80344" y2="74352"/>
                        <a14:backgroundMark x1="31489" y1="75716" x2="31489" y2="75716"/>
                        <a14:backgroundMark x1="29580" y1="75716" x2="29580" y2="75716"/>
                        <a14:backgroundMark x1="37023" y1="55798" x2="37023" y2="55798"/>
                        <a14:backgroundMark x1="46756" y1="52251" x2="46756" y2="52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9" y="1872238"/>
            <a:ext cx="1422525" cy="199233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2C007D9-ED7F-A141-BCAD-B72317D87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3">
            <a:extLst>
              <a:ext uri="{FF2B5EF4-FFF2-40B4-BE49-F238E27FC236}">
                <a16:creationId xmlns:a16="http://schemas.microsoft.com/office/drawing/2014/main" id="{191D856A-7042-4AFF-860D-D0B3EC9E63DE}"/>
              </a:ext>
            </a:extLst>
          </p:cNvPr>
          <p:cNvSpPr/>
          <p:nvPr/>
        </p:nvSpPr>
        <p:spPr>
          <a:xfrm>
            <a:off x="2668555" y="-429209"/>
            <a:ext cx="6708710" cy="8528180"/>
          </a:xfrm>
          <a:prstGeom prst="roundRect">
            <a:avLst/>
          </a:prstGeom>
          <a:solidFill>
            <a:srgbClr val="FFF2CC">
              <a:alpha val="5098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นักเรียนประเมินตนเองแล้วร่วมกัน</a:t>
            </a:r>
            <a:b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จัดแสดงผลงานการประดิษฐ์</a:t>
            </a:r>
            <a:b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บรรจุภัณฑ์จากวัสดุธรรมชาติ</a:t>
            </a:r>
          </a:p>
          <a:p>
            <a:pPr lvl="0" algn="ctr">
              <a:defRPr/>
            </a:pP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เพื่อเป็นการเผยแพร่และแบ่งปันความรู้ให้แก่ผู้อื่น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33FC70F-E7FD-F547-B4D0-53529758E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มุมมน 3">
            <a:extLst>
              <a:ext uri="{FF2B5EF4-FFF2-40B4-BE49-F238E27FC236}">
                <a16:creationId xmlns:a16="http://schemas.microsoft.com/office/drawing/2014/main" id="{191D856A-7042-4AFF-860D-D0B3EC9E63DE}"/>
              </a:ext>
            </a:extLst>
          </p:cNvPr>
          <p:cNvSpPr/>
          <p:nvPr/>
        </p:nvSpPr>
        <p:spPr>
          <a:xfrm rot="5400000">
            <a:off x="4474656" y="-5070563"/>
            <a:ext cx="3180484" cy="13193491"/>
          </a:xfrm>
          <a:prstGeom prst="roundRect">
            <a:avLst/>
          </a:prstGeom>
          <a:solidFill>
            <a:srgbClr val="FDB1F2">
              <a:alpha val="5098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2BD4C9D-0564-4CBC-98EC-5650495778B4}"/>
              </a:ext>
            </a:extLst>
          </p:cNvPr>
          <p:cNvSpPr/>
          <p:nvPr/>
        </p:nvSpPr>
        <p:spPr>
          <a:xfrm>
            <a:off x="2561939" y="3198561"/>
            <a:ext cx="8386497" cy="637747"/>
          </a:xfrm>
          <a:prstGeom prst="roundRect">
            <a:avLst/>
          </a:prstGeom>
          <a:solidFill>
            <a:schemeClr val="bg1"/>
          </a:solidFill>
          <a:ln w="5715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เศษผ้า อาจจะทำเป็นกระเป๋าใส่สิ่งของ</a:t>
            </a:r>
          </a:p>
        </p:txBody>
      </p:sp>
      <p:sp>
        <p:nvSpPr>
          <p:cNvPr id="11" name="Flowchart: Stored Data 10"/>
          <p:cNvSpPr/>
          <p:nvPr/>
        </p:nvSpPr>
        <p:spPr>
          <a:xfrm rot="16200000">
            <a:off x="1756470" y="1502445"/>
            <a:ext cx="898997" cy="2091521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F18B4-8243-4912-95A4-02EE90AC6F60}"/>
              </a:ext>
            </a:extLst>
          </p:cNvPr>
          <p:cNvSpPr txBox="1"/>
          <p:nvPr/>
        </p:nvSpPr>
        <p:spPr>
          <a:xfrm>
            <a:off x="1754725" y="1396806"/>
            <a:ext cx="10708848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ถ้านักเรียนต้องการใช้ประโยชน์จากวัสดุเหลือใช้ข้างต้น </a:t>
            </a:r>
          </a:p>
          <a:p>
            <a:pPr algn="ctr"/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นักเรียนจะนำวัสดุเหลือใช้ดังกล่าวมาประดิษฐ์อะไร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6" y="312201"/>
            <a:ext cx="2685503" cy="26855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6179523" y="4705139"/>
            <a:ext cx="707922" cy="5765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48" y="3844263"/>
            <a:ext cx="3492681" cy="2800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98B8FA-3016-43B8-8844-8D9E78AA4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4" b="94915" l="8276" r="986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3083" y="3844263"/>
            <a:ext cx="3227203" cy="262627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50C4BB3-ECB5-704A-84EA-9705E8344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 animBg="1"/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3">
            <a:extLst>
              <a:ext uri="{FF2B5EF4-FFF2-40B4-BE49-F238E27FC236}">
                <a16:creationId xmlns:a16="http://schemas.microsoft.com/office/drawing/2014/main" id="{191D856A-7042-4AFF-860D-D0B3EC9E63DE}"/>
              </a:ext>
            </a:extLst>
          </p:cNvPr>
          <p:cNvSpPr/>
          <p:nvPr/>
        </p:nvSpPr>
        <p:spPr>
          <a:xfrm>
            <a:off x="0" y="-1156996"/>
            <a:ext cx="6074229" cy="8528180"/>
          </a:xfrm>
          <a:prstGeom prst="roundRect">
            <a:avLst/>
          </a:prstGeom>
          <a:solidFill>
            <a:srgbClr val="F2CEFC">
              <a:alpha val="5098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นักเรียนศึกษาและรวบรวมข้อมูลเกี่ยวกับ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การประดิษฐ์ถุงผ้าแบบหูรูด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07C2A0-FCE8-D846-BDCA-1EA10A16B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5A20C49-D519-40A1-AD19-A831BE55A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31" y="3246245"/>
            <a:ext cx="4083906" cy="3057887"/>
          </a:xfrm>
          <a:prstGeom prst="rect">
            <a:avLst/>
          </a:prstGeom>
          <a:ln w="38100">
            <a:solidFill>
              <a:srgbClr val="F47D7E"/>
            </a:solidFill>
          </a:ln>
        </p:spPr>
      </p:pic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6569D230-FA01-41A9-BAFE-EC0EBE8EE165}"/>
              </a:ext>
            </a:extLst>
          </p:cNvPr>
          <p:cNvSpPr/>
          <p:nvPr/>
        </p:nvSpPr>
        <p:spPr>
          <a:xfrm>
            <a:off x="5896455" y="4256662"/>
            <a:ext cx="3782315" cy="103705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กรรไกร ไม้บรรทัด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ดินสอ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ounded Rectangular Callout 2">
            <a:extLst>
              <a:ext uri="{FF2B5EF4-FFF2-40B4-BE49-F238E27FC236}">
                <a16:creationId xmlns:a16="http://schemas.microsoft.com/office/drawing/2014/main" id="{9E88254F-6194-4654-8E09-5CD1548D66B2}"/>
              </a:ext>
            </a:extLst>
          </p:cNvPr>
          <p:cNvSpPr/>
          <p:nvPr/>
        </p:nvSpPr>
        <p:spPr>
          <a:xfrm>
            <a:off x="2979114" y="992658"/>
            <a:ext cx="7218289" cy="1999575"/>
          </a:xfrm>
          <a:prstGeom prst="wedgeRoundRectCallout">
            <a:avLst>
              <a:gd name="adj1" fmla="val 45398"/>
              <a:gd name="adj2" fmla="val 21882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นักเรียนจะเลือกใช้วัสดุ อุปกรณ์ชนิดใดบ้าง</a:t>
            </a:r>
          </a:p>
          <a:p>
            <a:pPr lvl="0" algn="ctr">
              <a:defRPr/>
            </a:pPr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ในการช่วยให้ถุงผ้ามีรูปร่างและขนาดเท่ากัน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1" y="433736"/>
            <a:ext cx="2685503" cy="2685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FEF14DB-05F0-5844-BFDB-A78EB7091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/>
          <p:cNvSpPr/>
          <p:nvPr/>
        </p:nvSpPr>
        <p:spPr>
          <a:xfrm rot="10800000">
            <a:off x="2320413" y="699681"/>
            <a:ext cx="8013289" cy="2404424"/>
          </a:xfrm>
          <a:prstGeom prst="flowChartOnlineStorage">
            <a:avLst/>
          </a:prstGeom>
          <a:solidFill>
            <a:srgbClr val="FC70B9"/>
          </a:solidFill>
          <a:ln>
            <a:solidFill>
              <a:srgbClr val="FC70B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F4EED6D-2E34-455D-BD45-A971BC692A77}"/>
              </a:ext>
            </a:extLst>
          </p:cNvPr>
          <p:cNvSpPr txBox="1"/>
          <p:nvPr/>
        </p:nvSpPr>
        <p:spPr>
          <a:xfrm>
            <a:off x="3629710" y="1236034"/>
            <a:ext cx="5697690" cy="178510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 อุปกรณ์ชนิดใดบ้างที่ทำให้</a:t>
            </a:r>
          </a:p>
          <a:p>
            <a:pPr lvl="0" algn="ctr">
              <a:defRPr/>
            </a:pPr>
            <a:r>
              <a:rPr lang="th-TH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ปากของถุงผ้ามีลักษณะแบบหูรูด</a:t>
            </a:r>
          </a:p>
          <a:p>
            <a:pPr defTabSz="609630">
              <a:spcBef>
                <a:spcPct val="0"/>
              </a:spcBef>
            </a:pPr>
            <a:endParaRPr lang="th-TH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7" y="559142"/>
            <a:ext cx="2685503" cy="2685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รูปภาพ 3">
            <a:extLst>
              <a:ext uri="{FF2B5EF4-FFF2-40B4-BE49-F238E27FC236}">
                <a16:creationId xmlns:a16="http://schemas.microsoft.com/office/drawing/2014/main" id="{F5A20C49-D519-40A1-AD19-A831BE55A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44" y="3385183"/>
            <a:ext cx="3846866" cy="2880400"/>
          </a:xfrm>
          <a:prstGeom prst="rect">
            <a:avLst/>
          </a:prstGeom>
          <a:ln w="38100">
            <a:solidFill>
              <a:srgbClr val="F47D7E"/>
            </a:solidFill>
          </a:ln>
        </p:spPr>
      </p:pic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6569D230-FA01-41A9-BAFE-EC0EBE8EE165}"/>
              </a:ext>
            </a:extLst>
          </p:cNvPr>
          <p:cNvSpPr/>
          <p:nvPr/>
        </p:nvSpPr>
        <p:spPr>
          <a:xfrm>
            <a:off x="6152485" y="4370205"/>
            <a:ext cx="3782315" cy="103705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เข็ม ด้าย เชือก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CD9CCD6-551F-3F47-9EB0-76DE0E6AB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FD76249-BEE0-47B6-A162-7608A30E070D}"/>
              </a:ext>
            </a:extLst>
          </p:cNvPr>
          <p:cNvSpPr/>
          <p:nvPr/>
        </p:nvSpPr>
        <p:spPr>
          <a:xfrm>
            <a:off x="3173532" y="5648407"/>
            <a:ext cx="6233961" cy="8401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ความกว้าง ความยาวตามขนาดของสิ่งของที่จะใช้บรรจุ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039CB-5A07-4AFE-84F1-D6B44018281B}"/>
              </a:ext>
            </a:extLst>
          </p:cNvPr>
          <p:cNvSpPr txBox="1"/>
          <p:nvPr/>
        </p:nvSpPr>
        <p:spPr>
          <a:xfrm>
            <a:off x="1894384" y="5021946"/>
            <a:ext cx="8487633" cy="646331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การตัดเศษผ้าควรคำนึงถึงสิ่งใดเป็นสำคัญ</a:t>
            </a:r>
          </a:p>
        </p:txBody>
      </p:sp>
      <p:pic>
        <p:nvPicPr>
          <p:cNvPr id="7" name="รูปภาพ 2">
            <a:extLst>
              <a:ext uri="{FF2B5EF4-FFF2-40B4-BE49-F238E27FC236}">
                <a16:creationId xmlns:a16="http://schemas.microsoft.com/office/drawing/2014/main" id="{CB4E087E-C010-47CF-88A7-1FC6A0FF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03" y="2193542"/>
            <a:ext cx="3576988" cy="2598725"/>
          </a:xfrm>
          <a:prstGeom prst="rect">
            <a:avLst/>
          </a:prstGeom>
          <a:ln w="38100">
            <a:solidFill>
              <a:srgbClr val="F47D7E"/>
            </a:solidFill>
          </a:ln>
        </p:spPr>
      </p:pic>
      <p:sp>
        <p:nvSpPr>
          <p:cNvPr id="8" name="ลูกศรขวา 41">
            <a:extLst>
              <a:ext uri="{FF2B5EF4-FFF2-40B4-BE49-F238E27FC236}">
                <a16:creationId xmlns:a16="http://schemas.microsoft.com/office/drawing/2014/main" id="{C039A274-BF57-4BF5-A0ED-6CE1790B1D0E}"/>
              </a:ext>
            </a:extLst>
          </p:cNvPr>
          <p:cNvSpPr/>
          <p:nvPr/>
        </p:nvSpPr>
        <p:spPr>
          <a:xfrm>
            <a:off x="5561450" y="3166309"/>
            <a:ext cx="729063" cy="6607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CE592E38-A981-4A8E-AFDB-858EFE1E1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820" y="2158762"/>
            <a:ext cx="3573715" cy="2675874"/>
          </a:xfrm>
          <a:prstGeom prst="rect">
            <a:avLst/>
          </a:prstGeom>
          <a:ln w="38100">
            <a:solidFill>
              <a:srgbClr val="F47D7E"/>
            </a:solidFill>
          </a:ln>
        </p:spPr>
      </p:pic>
      <p:sp>
        <p:nvSpPr>
          <p:cNvPr id="10" name="Flowchart: Stored Data 9"/>
          <p:cNvSpPr/>
          <p:nvPr/>
        </p:nvSpPr>
        <p:spPr>
          <a:xfrm rot="10800000">
            <a:off x="1494503" y="365384"/>
            <a:ext cx="9287396" cy="1440935"/>
          </a:xfrm>
          <a:prstGeom prst="flowChartOnlineStorage">
            <a:avLst/>
          </a:prstGeom>
          <a:solidFill>
            <a:srgbClr val="F2CEFC"/>
          </a:solidFill>
          <a:ln>
            <a:solidFill>
              <a:srgbClr val="F2C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08670" y="523106"/>
            <a:ext cx="75905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นักเรียนร่วมกันวิเคราะห์ขั้นตอนการประดิษฐ์ถุงผ้าแบบหูรูด </a:t>
            </a:r>
          </a:p>
          <a:p>
            <a:pPr algn="ctr" defTabSz="609630">
              <a:spcBef>
                <a:spcPct val="0"/>
              </a:spcBef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แสดงความคิดเห็น โดยตอบคำถามต่อไปนี้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7" y="-5318"/>
            <a:ext cx="2156491" cy="2156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4EAB001-3F64-EB4D-8F2D-D9E2B6D72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FD76249-BEE0-47B6-A162-7608A30E070D}"/>
              </a:ext>
            </a:extLst>
          </p:cNvPr>
          <p:cNvSpPr/>
          <p:nvPr/>
        </p:nvSpPr>
        <p:spPr>
          <a:xfrm>
            <a:off x="5987845" y="3650596"/>
            <a:ext cx="5388078" cy="8401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ขนาดกว้าง ๓๐ เซนติเมตร ยาว ๖๐ เซนติเมตร</a:t>
            </a:r>
          </a:p>
        </p:txBody>
      </p:sp>
      <p:pic>
        <p:nvPicPr>
          <p:cNvPr id="9" name="รูปภาพ 3">
            <a:extLst>
              <a:ext uri="{FF2B5EF4-FFF2-40B4-BE49-F238E27FC236}">
                <a16:creationId xmlns:a16="http://schemas.microsoft.com/office/drawing/2014/main" id="{CE592E38-A981-4A8E-AFDB-858EFE1E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69" y="2447773"/>
            <a:ext cx="4334808" cy="3245754"/>
          </a:xfrm>
          <a:prstGeom prst="rect">
            <a:avLst/>
          </a:prstGeom>
          <a:ln w="38100">
            <a:solidFill>
              <a:srgbClr val="F47D7E"/>
            </a:solidFill>
          </a:ln>
        </p:spPr>
      </p:pic>
      <p:sp>
        <p:nvSpPr>
          <p:cNvPr id="8" name="Flowchart: Stored Data 7"/>
          <p:cNvSpPr/>
          <p:nvPr/>
        </p:nvSpPr>
        <p:spPr>
          <a:xfrm rot="10800000">
            <a:off x="1132569" y="365382"/>
            <a:ext cx="9850062" cy="1440935"/>
          </a:xfrm>
          <a:prstGeom prst="flowChartOnlineStorage">
            <a:avLst/>
          </a:prstGeom>
          <a:solidFill>
            <a:srgbClr val="F2CEFC"/>
          </a:solidFill>
          <a:ln>
            <a:solidFill>
              <a:srgbClr val="F2CEF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7" y="-62368"/>
            <a:ext cx="2156491" cy="2156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C039CB-5A07-4AFE-84F1-D6B44018281B}"/>
              </a:ext>
            </a:extLst>
          </p:cNvPr>
          <p:cNvSpPr txBox="1"/>
          <p:nvPr/>
        </p:nvSpPr>
        <p:spPr>
          <a:xfrm>
            <a:off x="2833250" y="485684"/>
            <a:ext cx="7888878" cy="1200329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การประดิษฐ์ถุงผ้าแบบหูรูดในภาพ ควรตัดผ้าให้มีขนาดเท่าใด</a:t>
            </a:r>
          </a:p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จึงจะเหมาะสม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2EB454-49FC-F94C-A0D8-20A141268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1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DA97B-807E-40D4-BCF7-FE3BAF41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97" y="2115022"/>
            <a:ext cx="4781597" cy="3376652"/>
          </a:xfrm>
          <a:prstGeom prst="rect">
            <a:avLst/>
          </a:prstGeom>
        </p:spPr>
      </p:pic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3F7A37C-4696-492D-8917-8DB4205F8F1A}"/>
              </a:ext>
            </a:extLst>
          </p:cNvPr>
          <p:cNvSpPr/>
          <p:nvPr/>
        </p:nvSpPr>
        <p:spPr>
          <a:xfrm>
            <a:off x="5465477" y="2507657"/>
            <a:ext cx="6281273" cy="29840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พับทบชายผ้าด้านกว้างเข้าหากัน แล้วใช้ไม้บรรทัดวัดระยะ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จากก้นถุงขึ้นมาประมาณ ๒๐–๒๕ เซนติเมตร ใช้ชอล์กเขียนผ้า</a:t>
            </a:r>
            <a:b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ทำเครื่องหมายไว้ โดยเว้นระยะด้านบนปากถุงไว้ จากนั้นวัดระยะห่างจากขอบผ้าซ้ายและขวามาข้างละ ๑–๒ เซนติเมตร แล้วใช้ชอล์กเขียนผ้าขีดเส้นเป็นแนวเย็บบาง ๆ </a:t>
            </a:r>
          </a:p>
        </p:txBody>
      </p:sp>
      <p:sp>
        <p:nvSpPr>
          <p:cNvPr id="9" name="Flowchart: Stored Data 8"/>
          <p:cNvSpPr/>
          <p:nvPr/>
        </p:nvSpPr>
        <p:spPr>
          <a:xfrm>
            <a:off x="468397" y="421696"/>
            <a:ext cx="8105332" cy="1440935"/>
          </a:xfrm>
          <a:prstGeom prst="flowChartOnlineStorage">
            <a:avLst/>
          </a:prstGeom>
          <a:solidFill>
            <a:srgbClr val="F2CEFC"/>
          </a:solidFill>
          <a:ln>
            <a:solidFill>
              <a:srgbClr val="F2CEF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88" y="-41469"/>
            <a:ext cx="2156491" cy="21564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10119" y="821611"/>
            <a:ext cx="4818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ขั้นตอนในภาพมีวิธีการทำอย่างไร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F88C897-5C73-8E4B-BF7E-7613777D9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47" y="216687"/>
            <a:ext cx="949338" cy="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741</Words>
  <Application>Microsoft Office PowerPoint</Application>
  <PresentationFormat>Widescreen</PresentationFormat>
  <Paragraphs>69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32</cp:revision>
  <dcterms:created xsi:type="dcterms:W3CDTF">2021-08-21T10:47:53Z</dcterms:created>
  <dcterms:modified xsi:type="dcterms:W3CDTF">2025-05-04T15:45:39Z</dcterms:modified>
</cp:coreProperties>
</file>