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80" r:id="rId6"/>
    <p:sldId id="281" r:id="rId7"/>
    <p:sldId id="265" r:id="rId8"/>
    <p:sldId id="266" r:id="rId9"/>
    <p:sldId id="267" r:id="rId10"/>
    <p:sldId id="279" r:id="rId11"/>
    <p:sldId id="268" r:id="rId12"/>
  </p:sldIdLst>
  <p:sldSz cx="12192000" cy="6858000"/>
  <p:notesSz cx="6858000" cy="9144000"/>
  <p:defaultTextStyle>
    <a:defPPr lvl="0">
      <a:defRPr lang="th-TH"/>
    </a:defPPr>
    <a:lvl1pPr marL="0" lv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9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B14-8C5D-4DF5-916F-72D4304BD5D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614F-C8F9-42C3-9012-83219CE105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795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614F-C8F9-42C3-9012-83219CE1053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65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614F-C8F9-42C3-9012-83219CE1053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119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614F-C8F9-42C3-9012-83219CE1053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2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B16C-1899-4B33-BB43-FF433D9BA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A9FB6-8391-450A-9AE6-2C7C3078F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F78C8-A548-4699-A7AC-58B5C6C0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8BAB-4DD8-4853-A8F3-3C37CDED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4CA1-236A-40C8-821B-3BB34A85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490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5BC2-C407-4B0C-8F41-ADAE7F40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75218-A168-4CA4-9823-8F23588A7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2D4C-161D-4E58-801D-73990239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02270-154B-4563-A3E0-006A25C7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24F80-21DF-4ED2-8341-B90AFE6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5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2B93D-F9A0-4302-A136-A98E5BE20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58694-0FCD-4847-9B95-81F1CA277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E40D0-ED38-45E6-82E5-CEB81317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579C4-603E-46C0-994B-47BFEA9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D2A8-4DD0-4D74-9F4F-F47B283E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409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07B2-D123-4297-87C9-C6532858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91A5-ED81-4F02-B8B6-D4F33D51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FDF2-B3AA-4749-AC0D-53469ACC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6F8-2984-4C29-8BF1-01116C32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C603D-F36E-42F8-BE44-6BBB6354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6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399B-1B1B-461D-BF13-5C089E5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85094-5617-4DC7-9D06-2361BC773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069C-B596-4E6D-9282-3D6F1C77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4B6E-E95E-42AA-9884-31B00A9D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B2F3-C2DB-4CE1-8746-47AFA000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2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9A05-58BD-4F12-B98B-76B65C23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170C-C5B4-4291-843B-7B65525E0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9278E-BF9D-4ED7-B073-9F7A2B655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3018A-1D4B-4F69-9CF4-D70DE527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C10CF-B645-4F89-93D0-9D6EE14E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F74BE-48DB-413F-AF52-1F027FB9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47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4D15-ECAB-4D7B-8824-1EA071BC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B4026-29A6-404B-B452-BFB2F7E8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AA58B-CE12-471C-93F9-2BE2967B1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E5EB6-0FCF-4117-9CDE-81C429613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1DFBA-D1C1-403E-8674-4E78E73E9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63EBA-60DD-453E-BCBD-BD2C62E9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FA523-9DB7-45AE-9EF9-289799E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5FB69-1D1E-4146-97B7-B5AD2771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40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1633-2E7D-4F09-935A-A6EBF12C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A3ED0-DD53-460F-BB35-EAF90C1A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381AC-D5DF-4B08-976D-4815FB94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27F8-E314-45CB-80AC-A91DBD3D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2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41AC4-5129-4E88-880B-1E7F367A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423BE-C4A2-4EA0-BAFB-D73ABADA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1A26-8D15-4A87-81D0-8B69FAA7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4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A734-4E67-4EEA-92EC-B4A2581B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C004-3208-4D3F-84F9-3AB374AC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86E8A-D49E-4F3C-B1DD-E13E2922F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B20-619C-45D5-874C-E4E190E2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9B149-9393-4DF4-9D93-67427AF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42900-5ED3-4723-9B74-05D16656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13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5BF5-95AA-41B1-96A4-2E5D00AC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A0552-E90D-4A12-B622-071EC13AC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7AC67-7AAD-459C-BA6A-8658C2E7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7D230-F262-4B73-B344-D2CAD9C5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FF3D3-535B-429B-BA87-9DDE9CA1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6EB98-1DFB-4FA1-A980-1A88D1B9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6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CF37E-E74C-433F-9E5E-FD5D980C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8BFE8-EE5C-4A7D-B30E-9265E6D9E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C7A20-1FA6-49F2-BF16-00CEF1DAD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7B4D-B875-4820-B1BA-9549195486BE}" type="datetimeFigureOut">
              <a:rPr lang="th-TH" smtClean="0"/>
              <a:t>02/05/68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8EDE-DBD0-4E21-80A1-CB6944738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1D0F1-49CC-4BCE-A26F-219DDE5D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4EFE-4686-4B4D-9E56-761A0DADD8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30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3857460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9451" y="1100565"/>
            <a:ext cx="3666125" cy="774595"/>
          </a:xfrm>
        </p:spPr>
        <p:txBody>
          <a:bodyPr>
            <a:normAutofit fontScale="90000"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45816" y="-104409"/>
            <a:ext cx="12475220" cy="655529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81" name="Rounded Rectangle 17">
            <a:extLst>
              <a:ext uri="{FF2B5EF4-FFF2-40B4-BE49-F238E27FC236}">
                <a16:creationId xmlns:a16="http://schemas.microsoft.com/office/drawing/2014/main" id="{6BEC02F6-B17C-4AE0-8C92-DE6A55EED4A7}"/>
              </a:ext>
            </a:extLst>
          </p:cNvPr>
          <p:cNvSpPr/>
          <p:nvPr/>
        </p:nvSpPr>
        <p:spPr>
          <a:xfrm>
            <a:off x="2312513" y="3837278"/>
            <a:ext cx="2503102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ชุดนักเรียน</a:t>
            </a:r>
          </a:p>
        </p:txBody>
      </p:sp>
      <p:sp>
        <p:nvSpPr>
          <p:cNvPr id="82" name="Rounded Rectangle 22">
            <a:extLst>
              <a:ext uri="{FF2B5EF4-FFF2-40B4-BE49-F238E27FC236}">
                <a16:creationId xmlns:a16="http://schemas.microsoft.com/office/drawing/2014/main" id="{85D08836-4099-4656-819C-5DEA44F00AEB}"/>
              </a:ext>
            </a:extLst>
          </p:cNvPr>
          <p:cNvSpPr/>
          <p:nvPr/>
        </p:nvSpPr>
        <p:spPr>
          <a:xfrm>
            <a:off x="5050746" y="3823358"/>
            <a:ext cx="246504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ชุดพละ</a:t>
            </a:r>
          </a:p>
        </p:txBody>
      </p:sp>
      <p:sp>
        <p:nvSpPr>
          <p:cNvPr id="83" name="Rounded Rectangle 23">
            <a:extLst>
              <a:ext uri="{FF2B5EF4-FFF2-40B4-BE49-F238E27FC236}">
                <a16:creationId xmlns:a16="http://schemas.microsoft.com/office/drawing/2014/main" id="{EF9857E6-9586-4B6D-9A7E-AB8D9DD9E29F}"/>
              </a:ext>
            </a:extLst>
          </p:cNvPr>
          <p:cNvSpPr/>
          <p:nvPr/>
        </p:nvSpPr>
        <p:spPr>
          <a:xfrm>
            <a:off x="7773609" y="3839551"/>
            <a:ext cx="297336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ชุดลูกเสือ ชุดเนตรนารี</a:t>
            </a:r>
          </a:p>
        </p:txBody>
      </p:sp>
      <p:sp>
        <p:nvSpPr>
          <p:cNvPr id="84" name="Rounded Rectangle 25">
            <a:extLst>
              <a:ext uri="{FF2B5EF4-FFF2-40B4-BE49-F238E27FC236}">
                <a16:creationId xmlns:a16="http://schemas.microsoft.com/office/drawing/2014/main" id="{8A5FE0F8-E4F0-4191-A29C-B80F2891E2E8}"/>
              </a:ext>
            </a:extLst>
          </p:cNvPr>
          <p:cNvSpPr/>
          <p:nvPr/>
        </p:nvSpPr>
        <p:spPr>
          <a:xfrm>
            <a:off x="3126945" y="5098777"/>
            <a:ext cx="2503102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ชุดลำลอง</a:t>
            </a:r>
          </a:p>
        </p:txBody>
      </p:sp>
      <p:sp>
        <p:nvSpPr>
          <p:cNvPr id="86" name="Rounded Rectangle 34">
            <a:extLst>
              <a:ext uri="{FF2B5EF4-FFF2-40B4-BE49-F238E27FC236}">
                <a16:creationId xmlns:a16="http://schemas.microsoft.com/office/drawing/2014/main" id="{DC8B8AC7-791A-40F0-BF8D-315A95EDB482}"/>
              </a:ext>
            </a:extLst>
          </p:cNvPr>
          <p:cNvSpPr/>
          <p:nvPr/>
        </p:nvSpPr>
        <p:spPr>
          <a:xfrm>
            <a:off x="6202866" y="5132880"/>
            <a:ext cx="2973364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ชุดนอน</a:t>
            </a:r>
          </a:p>
        </p:txBody>
      </p:sp>
      <p:pic>
        <p:nvPicPr>
          <p:cNvPr id="87" name="รูปภาพ 21">
            <a:extLst>
              <a:ext uri="{FF2B5EF4-FFF2-40B4-BE49-F238E27FC236}">
                <a16:creationId xmlns:a16="http://schemas.microsoft.com/office/drawing/2014/main" id="{192AB078-2DDC-4D7F-8CEE-E7832585C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" y="2229285"/>
            <a:ext cx="1972492" cy="418816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ular Callout 2">
            <a:extLst>
              <a:ext uri="{FF2B5EF4-FFF2-40B4-BE49-F238E27FC236}">
                <a16:creationId xmlns:a16="http://schemas.microsoft.com/office/drawing/2014/main" id="{38EFE3E9-D7BA-4D76-836D-7EEC4F51058F}"/>
              </a:ext>
            </a:extLst>
          </p:cNvPr>
          <p:cNvSpPr/>
          <p:nvPr/>
        </p:nvSpPr>
        <p:spPr>
          <a:xfrm>
            <a:off x="2802431" y="1912639"/>
            <a:ext cx="6768935" cy="1472512"/>
          </a:xfrm>
          <a:prstGeom prst="wedgeRoundRectCallout">
            <a:avLst>
              <a:gd name="adj1" fmla="val -56748"/>
              <a:gd name="adj2" fmla="val 25939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ในแต่ละวันนักเรียนสวมเสื้อผ้าชุดอะไรบ้าง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D752F1B-51EB-9F43-BB3D-7C41CF8E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6" grpId="0" animBg="1"/>
      <p:bldP spid="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400520" y="857941"/>
            <a:ext cx="3857460" cy="617095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682341" y="919647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400521" y="861484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400519" y="1459110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8006" y="0"/>
            <a:ext cx="12475220" cy="525933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32203A3-FCCB-4618-AC5D-2E250294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9" y="1980657"/>
            <a:ext cx="2700001" cy="180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C25AC6-58F1-4829-BD53-2E3C0768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46" y="1980657"/>
            <a:ext cx="2700001" cy="180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584E0F-5057-4BDF-9A1E-7062DA7F9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20" y="4098304"/>
            <a:ext cx="2700000" cy="18056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027CCB-CC36-4B30-92AB-CC24F67C9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747" y="4120311"/>
            <a:ext cx="2700000" cy="1803758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21C01176-B392-4B73-A733-D3C9EE693C31}"/>
              </a:ext>
            </a:extLst>
          </p:cNvPr>
          <p:cNvSpPr txBox="1"/>
          <p:nvPr/>
        </p:nvSpPr>
        <p:spPr>
          <a:xfrm>
            <a:off x="243053" y="3739353"/>
            <a:ext cx="2808901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๑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3C060451-7BB0-431E-96EE-C81619DDCA53}"/>
              </a:ext>
            </a:extLst>
          </p:cNvPr>
          <p:cNvSpPr txBox="1"/>
          <p:nvPr/>
        </p:nvSpPr>
        <p:spPr>
          <a:xfrm>
            <a:off x="3408041" y="3759070"/>
            <a:ext cx="2479575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๒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84082F49-6E80-4595-8EB6-C2FB84E19286}"/>
              </a:ext>
            </a:extLst>
          </p:cNvPr>
          <p:cNvSpPr txBox="1"/>
          <p:nvPr/>
        </p:nvSpPr>
        <p:spPr>
          <a:xfrm>
            <a:off x="331007" y="5891913"/>
            <a:ext cx="2349233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๓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41BF7D99-8552-4F7A-BB9F-0E03730A342B}"/>
              </a:ext>
            </a:extLst>
          </p:cNvPr>
          <p:cNvSpPr txBox="1"/>
          <p:nvPr/>
        </p:nvSpPr>
        <p:spPr>
          <a:xfrm>
            <a:off x="3574119" y="5879429"/>
            <a:ext cx="1887152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๔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06DE44CD-8BD1-443B-991A-979BD658CBCD}"/>
              </a:ext>
            </a:extLst>
          </p:cNvPr>
          <p:cNvSpPr/>
          <p:nvPr/>
        </p:nvSpPr>
        <p:spPr>
          <a:xfrm>
            <a:off x="6278888" y="3397153"/>
            <a:ext cx="5570605" cy="17781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เพราะทั้งสองกิจกรรมเป็นส่วนหนึ่งของขั้นตอนการดูแลเสื้อผ้าให้สะอาด น่าสวมใส่ ซึ่งประกอบไปด้วยขั้นตอนการซัก ตาก รีด พับ และเก็บ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1757B8-3EDE-46BD-8423-83B1A2F0060B}"/>
              </a:ext>
            </a:extLst>
          </p:cNvPr>
          <p:cNvSpPr txBox="1"/>
          <p:nvPr/>
        </p:nvSpPr>
        <p:spPr>
          <a:xfrm>
            <a:off x="7061907" y="2148119"/>
            <a:ext cx="400456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เพราะเหตุใดทั้งสองกิจกรรมจึงจัดเป็นกิจกรรมการดูแลเสื้อผ้า</a:t>
            </a:r>
            <a:endParaRPr lang="th-TH" sz="2400" b="1" dirty="0">
              <a:ln w="1905"/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0BE17E82-4BF9-491B-835C-27CAC54B1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49947" y="1900380"/>
            <a:ext cx="647842" cy="983441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92DC0985-3FBA-ED41-9317-1D35F41E3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8">
            <a:extLst>
              <a:ext uri="{FF2B5EF4-FFF2-40B4-BE49-F238E27FC236}">
                <a16:creationId xmlns:a16="http://schemas.microsoft.com/office/drawing/2014/main" id="{B8989E06-D665-4252-9C8B-1401123C7BB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665006" y="4561500"/>
            <a:ext cx="588962" cy="774700"/>
            <a:chOff x="4785" y="9480"/>
            <a:chExt cx="855" cy="1010"/>
          </a:xfrm>
        </p:grpSpPr>
        <p:cxnSp>
          <p:nvCxnSpPr>
            <p:cNvPr id="2067" name="AutoShape 19">
              <a:extLst>
                <a:ext uri="{FF2B5EF4-FFF2-40B4-BE49-F238E27FC236}">
                  <a16:creationId xmlns:a16="http://schemas.microsoft.com/office/drawing/2014/main" id="{BFA9DD67-06DB-4B57-A8E2-2D73AF477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20">
              <a:extLst>
                <a:ext uri="{FF2B5EF4-FFF2-40B4-BE49-F238E27FC236}">
                  <a16:creationId xmlns:a16="http://schemas.microsoft.com/office/drawing/2014/main" id="{95716287-99EC-4124-A5EA-333244E951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9525">
              <a:solidFill>
                <a:srgbClr val="FF33CC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14">
            <a:extLst>
              <a:ext uri="{FF2B5EF4-FFF2-40B4-BE49-F238E27FC236}">
                <a16:creationId xmlns:a16="http://schemas.microsoft.com/office/drawing/2014/main" id="{B52BCC41-B646-4CAA-B9CC-A97947A7F34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886328" y="4551975"/>
            <a:ext cx="611187" cy="774700"/>
            <a:chOff x="4785" y="9480"/>
            <a:chExt cx="855" cy="1010"/>
          </a:xfrm>
        </p:grpSpPr>
        <p:cxnSp>
          <p:nvCxnSpPr>
            <p:cNvPr id="2063" name="AutoShape 15">
              <a:extLst>
                <a:ext uri="{FF2B5EF4-FFF2-40B4-BE49-F238E27FC236}">
                  <a16:creationId xmlns:a16="http://schemas.microsoft.com/office/drawing/2014/main" id="{0F3FFD36-40A4-40AE-9E02-49980E365C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4" name="AutoShape 16">
              <a:extLst>
                <a:ext uri="{FF2B5EF4-FFF2-40B4-BE49-F238E27FC236}">
                  <a16:creationId xmlns:a16="http://schemas.microsoft.com/office/drawing/2014/main" id="{1CBB857E-62CC-4D95-8655-DA1933D600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70" name="AutoShape 22">
            <a:extLst>
              <a:ext uri="{FF2B5EF4-FFF2-40B4-BE49-F238E27FC236}">
                <a16:creationId xmlns:a16="http://schemas.microsoft.com/office/drawing/2014/main" id="{4171E927-1942-4D2F-B487-DF0AEB639C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83000" y="4925284"/>
            <a:ext cx="0" cy="1143000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387017" y="1008128"/>
            <a:ext cx="3857460" cy="639955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668838" y="1069834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387018" y="1011671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392116" y="1602364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4"/>
            <a:ext cx="12475220" cy="530246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9EA2E2E-6931-4274-B13F-56DDC90B8384}"/>
              </a:ext>
            </a:extLst>
          </p:cNvPr>
          <p:cNvSpPr txBox="1"/>
          <p:nvPr/>
        </p:nvSpPr>
        <p:spPr>
          <a:xfrm>
            <a:off x="4334963" y="1018397"/>
            <a:ext cx="7662640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นักเรียนร่วมกันคิดวิเคราะห์และแสดงความคิดเห็นเกี่ยวกับความสำคัญ</a:t>
            </a:r>
          </a:p>
          <a:p>
            <a:pPr>
              <a:lnSpc>
                <a:spcPct val="115000"/>
              </a:lnSpc>
              <a:tabLst>
                <a:tab pos="450215" algn="l"/>
                <a:tab pos="630555" algn="l"/>
              </a:tabLst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ของการดูแลเสื้อผ้าอย่างถูกวิธีและประณีต แล้วเขียนลงในแผนภาพความคิด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1D67BA8F-9B98-4ACC-A37C-27FB3C04E4C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65381" y="2941103"/>
            <a:ext cx="588962" cy="774700"/>
            <a:chOff x="4785" y="9480"/>
            <a:chExt cx="855" cy="1010"/>
          </a:xfrm>
        </p:grpSpPr>
        <p:cxnSp>
          <p:nvCxnSpPr>
            <p:cNvPr id="2051" name="AutoShape 3">
              <a:extLst>
                <a:ext uri="{FF2B5EF4-FFF2-40B4-BE49-F238E27FC236}">
                  <a16:creationId xmlns:a16="http://schemas.microsoft.com/office/drawing/2014/main" id="{F434E440-2393-4452-B223-C078CB6751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" name="AutoShape 4">
              <a:extLst>
                <a:ext uri="{FF2B5EF4-FFF2-40B4-BE49-F238E27FC236}">
                  <a16:creationId xmlns:a16="http://schemas.microsoft.com/office/drawing/2014/main" id="{28A21D07-8AB6-46CB-A1A5-6FF4B54AD5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82ED95B9-C529-4EFB-B6EF-D367417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598" y="2648632"/>
            <a:ext cx="2826337" cy="5759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ป้องกันไม่ให้เกิดโรคผิวหนัง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" name="Group 6">
            <a:extLst>
              <a:ext uri="{FF2B5EF4-FFF2-40B4-BE49-F238E27FC236}">
                <a16:creationId xmlns:a16="http://schemas.microsoft.com/office/drawing/2014/main" id="{B28096D8-D29D-4AC9-A84C-AFA9AEF3AAA7}"/>
              </a:ext>
            </a:extLst>
          </p:cNvPr>
          <p:cNvGrpSpPr>
            <a:grpSpLocks/>
          </p:cNvGrpSpPr>
          <p:nvPr/>
        </p:nvGrpSpPr>
        <p:grpSpPr bwMode="auto">
          <a:xfrm>
            <a:off x="4030442" y="2964819"/>
            <a:ext cx="611187" cy="774700"/>
            <a:chOff x="4785" y="9480"/>
            <a:chExt cx="855" cy="1010"/>
          </a:xfrm>
        </p:grpSpPr>
        <p:cxnSp>
          <p:nvCxnSpPr>
            <p:cNvPr id="2055" name="AutoShape 7">
              <a:extLst>
                <a:ext uri="{FF2B5EF4-FFF2-40B4-BE49-F238E27FC236}">
                  <a16:creationId xmlns:a16="http://schemas.microsoft.com/office/drawing/2014/main" id="{FA22C1EA-97EA-46A6-8191-3FB1FC8CC0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40" y="9480"/>
              <a:ext cx="0" cy="1010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AutoShape 8">
              <a:extLst>
                <a:ext uri="{FF2B5EF4-FFF2-40B4-BE49-F238E27FC236}">
                  <a16:creationId xmlns:a16="http://schemas.microsoft.com/office/drawing/2014/main" id="{4969108E-7C14-45DF-91C8-F71B52947D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85" y="9480"/>
              <a:ext cx="852" cy="0"/>
            </a:xfrm>
            <a:prstGeom prst="straightConnector1">
              <a:avLst/>
            </a:prstGeom>
            <a:noFill/>
            <a:ln w="9525">
              <a:solidFill>
                <a:srgbClr val="92D05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Rectangle 9">
            <a:extLst>
              <a:ext uri="{FF2B5EF4-FFF2-40B4-BE49-F238E27FC236}">
                <a16:creationId xmlns:a16="http://schemas.microsoft.com/office/drawing/2014/main" id="{F060E2BD-022E-480B-9747-811B826E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091" y="2705835"/>
            <a:ext cx="2480489" cy="470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ปลูกฝังนิสัยรักสะอาด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58" name="AutoShape 10">
            <a:extLst>
              <a:ext uri="{FF2B5EF4-FFF2-40B4-BE49-F238E27FC236}">
                <a16:creationId xmlns:a16="http://schemas.microsoft.com/office/drawing/2014/main" id="{C891456B-A470-4128-8509-D654E7E14E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3224" y="2762412"/>
            <a:ext cx="0" cy="1143000"/>
          </a:xfrm>
          <a:prstGeom prst="straightConnector1">
            <a:avLst/>
          </a:prstGeom>
          <a:noFill/>
          <a:ln w="9525">
            <a:solidFill>
              <a:srgbClr val="C0504D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748CDA6D-5583-4318-A927-7F4FAD9B5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506" y="2217237"/>
            <a:ext cx="2288389" cy="4991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ทำให้เสื้อผ้าสะอาด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12">
            <a:extLst>
              <a:ext uri="{FF2B5EF4-FFF2-40B4-BE49-F238E27FC236}">
                <a16:creationId xmlns:a16="http://schemas.microsoft.com/office/drawing/2014/main" id="{64D00441-028B-4C51-867F-CCEFD579E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967" y="3338391"/>
            <a:ext cx="2367443" cy="2141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8BEF871D-BD76-43DB-8D46-FBED3EB0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222" y="3440261"/>
            <a:ext cx="2092887" cy="160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ความสำคัญ</a:t>
            </a:r>
            <a:endParaRPr kumimoji="0" lang="en-US" altLang="th-TH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ของการดูแลเสื้อผ้า</a:t>
            </a:r>
            <a:endParaRPr kumimoji="0" lang="en-US" altLang="th-TH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Angsana New" panose="02020603050405020304" pitchFamily="18" charset="-34"/>
              <a:cs typeface="TH SarabunPSK" panose="020B0500040200020003" pitchFamily="34" charset="-34"/>
            </a:endParaRPr>
          </a:p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อย่างถูกวิธีและประณีต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AA8E53AC-9FD8-4085-B57F-CC0CC31FF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69" y="4816626"/>
            <a:ext cx="2673053" cy="9130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ผู้สวมใส่เกิดความมั่นใจและภูมิใจ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C209F056-FF1B-4B39-A15E-75E6DD53F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131" y="5031187"/>
            <a:ext cx="2837838" cy="557418"/>
          </a:xfrm>
          <a:prstGeom prst="rect">
            <a:avLst/>
          </a:prstGeom>
          <a:solidFill>
            <a:srgbClr val="FFCCFF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ถนอมเนื้อผ้าให้ทนทาน</a:t>
            </a:r>
            <a:endParaRPr kumimoji="0" lang="en-US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EB205BD0-CE46-4F65-8CA7-A24B54CB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346" y="6096071"/>
            <a:ext cx="3968684" cy="524014"/>
          </a:xfrm>
          <a:prstGeom prst="rect">
            <a:avLst/>
          </a:prstGeom>
          <a:solidFill>
            <a:srgbClr val="CCACE6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ส่งเสริมบุคลิกภาพของผู้สวมใส่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0" name="กลุ่ม 46">
            <a:extLst>
              <a:ext uri="{FF2B5EF4-FFF2-40B4-BE49-F238E27FC236}">
                <a16:creationId xmlns:a16="http://schemas.microsoft.com/office/drawing/2014/main" id="{89125A30-83DA-AA43-ABBF-2AD5A378265A}"/>
              </a:ext>
            </a:extLst>
          </p:cNvPr>
          <p:cNvGrpSpPr/>
          <p:nvPr/>
        </p:nvGrpSpPr>
        <p:grpSpPr>
          <a:xfrm>
            <a:off x="-141610" y="0"/>
            <a:ext cx="12475220" cy="530246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สี่เหลี่ยมผืนผ้า 47">
              <a:extLst>
                <a:ext uri="{FF2B5EF4-FFF2-40B4-BE49-F238E27FC236}">
                  <a16:creationId xmlns:a16="http://schemas.microsoft.com/office/drawing/2014/main" id="{AD5F40CD-284C-E049-BC2C-C1696A14D25F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4" name="กลุ่ม 87">
              <a:extLst>
                <a:ext uri="{FF2B5EF4-FFF2-40B4-BE49-F238E27FC236}">
                  <a16:creationId xmlns:a16="http://schemas.microsoft.com/office/drawing/2014/main" id="{F535B938-34E3-9E4C-9D80-28590B30DF00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45" name="AutoShape 4">
                <a:extLst>
                  <a:ext uri="{FF2B5EF4-FFF2-40B4-BE49-F238E27FC236}">
                    <a16:creationId xmlns:a16="http://schemas.microsoft.com/office/drawing/2014/main" id="{7BFF2381-8570-544E-9910-404D1612CAE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7" name="AutoShape 5">
                <a:extLst>
                  <a:ext uri="{FF2B5EF4-FFF2-40B4-BE49-F238E27FC236}">
                    <a16:creationId xmlns:a16="http://schemas.microsoft.com/office/drawing/2014/main" id="{00EDA601-84DE-9D46-8B0F-88A31C3D67B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16D1E07B-E2B3-964E-AD38-AFADA926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127668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37" grpId="0"/>
      <p:bldP spid="39" grpId="0" animBg="1"/>
      <p:bldP spid="43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493" y="3447380"/>
            <a:ext cx="7162464" cy="1808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มี เพราะเกิดจากการทำกิจกรรมต่าง ๆ ในชีวิตประจำวัน  เช่น  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การรับประทานอาหาร การทำงานศิลปะ การทาสี หรือการออกกำลังกาย 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ที่ทำให้เกิดกลิ่นเหม็นจากเหงื่อไคลในช่วงที่มีอากาศร้อน ๆ </a:t>
            </a: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96" name="กลุ่ม 95"/>
          <p:cNvGrpSpPr/>
          <p:nvPr/>
        </p:nvGrpSpPr>
        <p:grpSpPr>
          <a:xfrm>
            <a:off x="-130629" y="-14291"/>
            <a:ext cx="12475220" cy="522291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7" name="สี่เหลี่ยมผืนผ้า 96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9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102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3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50" name="สี่เหลี่ยมผืนผ้า 2">
            <a:extLst>
              <a:ext uri="{FF2B5EF4-FFF2-40B4-BE49-F238E27FC236}">
                <a16:creationId xmlns:a16="http://schemas.microsoft.com/office/drawing/2014/main" id="{F01CB165-A177-4479-B664-91FBD093D57A}"/>
              </a:ext>
            </a:extLst>
          </p:cNvPr>
          <p:cNvSpPr/>
          <p:nvPr/>
        </p:nvSpPr>
        <p:spPr>
          <a:xfrm>
            <a:off x="2098543" y="1877645"/>
            <a:ext cx="8534017" cy="1200329"/>
          </a:xfrm>
          <a:prstGeom prst="rect">
            <a:avLst/>
          </a:prstGeom>
          <a:solidFill>
            <a:srgbClr val="FFCC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ชุดที่นักเรียนสวมใส่ในแต่ละวันมีรอยเปื้อน คราบสกปรก 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หรือส่งกลิ่นเหม็นหรือไม่ เพราะเหตุใด </a:t>
            </a:r>
          </a:p>
        </p:txBody>
      </p:sp>
      <p:pic>
        <p:nvPicPr>
          <p:cNvPr id="153" name="รูปภาพ 21">
            <a:extLst>
              <a:ext uri="{FF2B5EF4-FFF2-40B4-BE49-F238E27FC236}">
                <a16:creationId xmlns:a16="http://schemas.microsoft.com/office/drawing/2014/main" id="{AA2A9AF8-68DC-465F-AA6C-A9224B965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0" y="2267029"/>
            <a:ext cx="1840586" cy="39080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775792" y="1052307"/>
            <a:ext cx="3857460" cy="624029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1057613" y="1114013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17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775793" y="1055850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780891" y="1646543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EECA589-E431-8942-8144-2C154833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3475943C-3392-449E-98FA-7DF8B842BAE3}"/>
              </a:ext>
            </a:extLst>
          </p:cNvPr>
          <p:cNvSpPr/>
          <p:nvPr/>
        </p:nvSpPr>
        <p:spPr>
          <a:xfrm>
            <a:off x="243053" y="1115786"/>
            <a:ext cx="3857460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E9B000-4B29-4E0A-AAA9-2DE459FADBE2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D5F39EF-598D-43D5-9855-9DEE419AA3CB}"/>
              </a:ext>
            </a:extLst>
          </p:cNvPr>
          <p:cNvSpPr txBox="1">
            <a:spLocks/>
          </p:cNvSpPr>
          <p:nvPr/>
        </p:nvSpPr>
        <p:spPr>
          <a:xfrm>
            <a:off x="524874" y="1177492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6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610445F7-DFCC-4AC6-920D-84B294443EBF}"/>
              </a:ext>
            </a:extLst>
          </p:cNvPr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134">
            <a:extLst>
              <a:ext uri="{FF2B5EF4-FFF2-40B4-BE49-F238E27FC236}">
                <a16:creationId xmlns:a16="http://schemas.microsoft.com/office/drawing/2014/main" id="{23FEDA15-1C4D-46AE-B158-CFA752A52634}"/>
              </a:ext>
            </a:extLst>
          </p:cNvPr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" name="กลุ่ม 46">
            <a:extLst>
              <a:ext uri="{FF2B5EF4-FFF2-40B4-BE49-F238E27FC236}">
                <a16:creationId xmlns:a16="http://schemas.microsoft.com/office/drawing/2014/main" id="{2D124570-71B2-47BF-B9EB-DF769FA6D681}"/>
              </a:ext>
            </a:extLst>
          </p:cNvPr>
          <p:cNvGrpSpPr/>
          <p:nvPr/>
        </p:nvGrpSpPr>
        <p:grpSpPr>
          <a:xfrm>
            <a:off x="-39990" y="-130088"/>
            <a:ext cx="12475220" cy="665797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52A3D15F-08BF-45DE-A74F-FFEC1836081D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10" name="กลุ่ม 87">
              <a:extLst>
                <a:ext uri="{FF2B5EF4-FFF2-40B4-BE49-F238E27FC236}">
                  <a16:creationId xmlns:a16="http://schemas.microsoft.com/office/drawing/2014/main" id="{97617D69-F953-4ED9-AA36-98680EDF7082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11" name="AutoShape 4">
                <a:extLst>
                  <a:ext uri="{FF2B5EF4-FFF2-40B4-BE49-F238E27FC236}">
                    <a16:creationId xmlns:a16="http://schemas.microsoft.com/office/drawing/2014/main" id="{332B2135-AFCA-485B-9635-4188788F95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AutoShape 5">
                <a:extLst>
                  <a:ext uri="{FF2B5EF4-FFF2-40B4-BE49-F238E27FC236}">
                    <a16:creationId xmlns:a16="http://schemas.microsoft.com/office/drawing/2014/main" id="{51D43C62-CBB6-4205-A4C3-42115590626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9" name="รูปภาพ 5">
            <a:extLst>
              <a:ext uri="{FF2B5EF4-FFF2-40B4-BE49-F238E27FC236}">
                <a16:creationId xmlns:a16="http://schemas.microsoft.com/office/drawing/2014/main" id="{9F972589-44CF-4ADE-BF9E-B3FEE2DA3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804" y="3708807"/>
            <a:ext cx="4954009" cy="2477005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0423F726-DF28-4976-A41C-0150E0915AED}"/>
              </a:ext>
            </a:extLst>
          </p:cNvPr>
          <p:cNvSpPr/>
          <p:nvPr/>
        </p:nvSpPr>
        <p:spPr>
          <a:xfrm>
            <a:off x="1439180" y="2878803"/>
            <a:ext cx="8386497" cy="6377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นำเสื้อผ้าที่มีรอยเปื้อนไปซักทำความสะอาด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E38DF-3C55-4E2A-8956-BBCEDE8965D9}"/>
              </a:ext>
            </a:extLst>
          </p:cNvPr>
          <p:cNvSpPr txBox="1"/>
          <p:nvPr/>
        </p:nvSpPr>
        <p:spPr>
          <a:xfrm>
            <a:off x="886121" y="2056918"/>
            <a:ext cx="10708848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>
                <a:ln w="1905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นักเรียนมีวิธีจัดการกับเสื้อผ้าที่มีรอยเปื้อน คราบสกปรก หรือมีกลิ่นเหม็นด้วยวิธีใด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999DAFE-6B8D-C049-98FE-F1A1D765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243053" y="1115786"/>
            <a:ext cx="3857460" cy="624029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524874" y="1177492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39990" y="-19315"/>
            <a:ext cx="12475220" cy="461731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CD6E3-1707-423C-B786-F9EB54DDF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12" y="2147954"/>
            <a:ext cx="2971071" cy="307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01773A-F1D8-47D1-B27F-F27D3E69F90F}"/>
              </a:ext>
            </a:extLst>
          </p:cNvPr>
          <p:cNvSpPr txBox="1"/>
          <p:nvPr/>
        </p:nvSpPr>
        <p:spPr>
          <a:xfrm>
            <a:off x="179606" y="5317181"/>
            <a:ext cx="3024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 ๑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เสื้อเก่าที่ยังมีสภาพดี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02F3A-41E7-43FA-923C-639560613D7F}"/>
              </a:ext>
            </a:extLst>
          </p:cNvPr>
          <p:cNvSpPr txBox="1"/>
          <p:nvPr/>
        </p:nvSpPr>
        <p:spPr>
          <a:xfrm>
            <a:off x="3203654" y="5317181"/>
            <a:ext cx="3868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 ๒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เสื้อเก่าที่มีรอยขาดและสกปรก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CFDA5DE7-541A-4294-A80E-A84787206FC1}"/>
              </a:ext>
            </a:extLst>
          </p:cNvPr>
          <p:cNvSpPr/>
          <p:nvPr/>
        </p:nvSpPr>
        <p:spPr>
          <a:xfrm>
            <a:off x="6603852" y="2715770"/>
            <a:ext cx="5145561" cy="22870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เสื้อเก่าที่ยังมีสภาพดี ดูน่าสวมใส่ เพราะได้รับ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การดูแลที่ถูกวิธี แต่เสื้อเก่าที่มีรอยขาดและสกปรกน่าจะไม่เคยได้รับการดูแลที่ถูกวิธี</a:t>
            </a: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156C0A-7300-40D2-8E3A-1365F2F9F37A}"/>
              </a:ext>
            </a:extLst>
          </p:cNvPr>
          <p:cNvSpPr txBox="1"/>
          <p:nvPr/>
        </p:nvSpPr>
        <p:spPr>
          <a:xfrm>
            <a:off x="6946896" y="2035383"/>
            <a:ext cx="4802517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เสื้อทั้งสองตัวมีลักษณะแตกต่างกันอย่างไรบ้าง</a:t>
            </a:r>
            <a:endParaRPr lang="th-TH" sz="32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เสื้อผ้ามือสองรหัส A0031 the roxx">
            <a:extLst>
              <a:ext uri="{FF2B5EF4-FFF2-40B4-BE49-F238E27FC236}">
                <a16:creationId xmlns:a16="http://schemas.microsoft.com/office/drawing/2014/main" id="{0E93E69E-E5D5-4F86-B748-59A1702B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3" y="2189223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2E285CB-675E-764C-B0A5-0983047F2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243053" y="1115786"/>
            <a:ext cx="3857460" cy="624029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524874" y="1177492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39990" y="-136454"/>
            <a:ext cx="12475220" cy="578870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CD6E3-1707-423C-B786-F9EB54DDF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12" y="2147954"/>
            <a:ext cx="2971071" cy="307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01773A-F1D8-47D1-B27F-F27D3E69F90F}"/>
              </a:ext>
            </a:extLst>
          </p:cNvPr>
          <p:cNvSpPr txBox="1"/>
          <p:nvPr/>
        </p:nvSpPr>
        <p:spPr>
          <a:xfrm>
            <a:off x="179606" y="5317181"/>
            <a:ext cx="3024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 ๑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เสื้อเก่าที่ยังมีสภาพดี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02F3A-41E7-43FA-923C-639560613D7F}"/>
              </a:ext>
            </a:extLst>
          </p:cNvPr>
          <p:cNvSpPr txBox="1"/>
          <p:nvPr/>
        </p:nvSpPr>
        <p:spPr>
          <a:xfrm>
            <a:off x="3203654" y="5317181"/>
            <a:ext cx="3868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 ๒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เสื้อเก่าที่มีรอยขาดและสกปรก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เสื้อผ้ามือสองรหัส A0031 the roxx">
            <a:extLst>
              <a:ext uri="{FF2B5EF4-FFF2-40B4-BE49-F238E27FC236}">
                <a16:creationId xmlns:a16="http://schemas.microsoft.com/office/drawing/2014/main" id="{0E93E69E-E5D5-4F86-B748-59A1702B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3" y="2189223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9C2EB989-1540-4BF2-9920-7A03DC1D89F3}"/>
              </a:ext>
            </a:extLst>
          </p:cNvPr>
          <p:cNvSpPr/>
          <p:nvPr/>
        </p:nvSpPr>
        <p:spPr>
          <a:xfrm>
            <a:off x="6649545" y="3467085"/>
            <a:ext cx="4921212" cy="15582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เสื้อเก่าที่ยังมีสภาพดี เพราะสวมใส่แล้วมั่นใจ</a:t>
            </a: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F92CE6-F9C7-401B-A994-84DB4D4639C8}"/>
              </a:ext>
            </a:extLst>
          </p:cNvPr>
          <p:cNvSpPr txBox="1"/>
          <p:nvPr/>
        </p:nvSpPr>
        <p:spPr>
          <a:xfrm>
            <a:off x="6649545" y="2145440"/>
            <a:ext cx="5119828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ถ้าให้นักเรียนเลือกสวมใส่จะเลือกสวมใส่เสื้อตัวใด เพราะเหตุใด </a:t>
            </a:r>
            <a:endParaRPr lang="th-TH" sz="32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09FBC29-2F21-7A43-AF56-2EFA2C340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243053" y="1115786"/>
            <a:ext cx="3857460" cy="624029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524874" y="1177492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0629" y="-19315"/>
            <a:ext cx="12475220" cy="545788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CD6E3-1707-423C-B786-F9EB54DDF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12" y="2147954"/>
            <a:ext cx="2971071" cy="307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01773A-F1D8-47D1-B27F-F27D3E69F90F}"/>
              </a:ext>
            </a:extLst>
          </p:cNvPr>
          <p:cNvSpPr txBox="1"/>
          <p:nvPr/>
        </p:nvSpPr>
        <p:spPr>
          <a:xfrm>
            <a:off x="179606" y="5317181"/>
            <a:ext cx="3024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 ๑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เสื้อเก่าที่ยังมีสภาพดี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02F3A-41E7-43FA-923C-639560613D7F}"/>
              </a:ext>
            </a:extLst>
          </p:cNvPr>
          <p:cNvSpPr txBox="1"/>
          <p:nvPr/>
        </p:nvSpPr>
        <p:spPr>
          <a:xfrm>
            <a:off x="3203654" y="5317181"/>
            <a:ext cx="3868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ภาพที่ ๒ </a:t>
            </a:r>
            <a:r>
              <a:rPr lang="th-TH" sz="2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เสื้อเก่าที่มีรอยขาดและสกปรก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เสื้อผ้ามือสองรหัส A0031 the roxx">
            <a:extLst>
              <a:ext uri="{FF2B5EF4-FFF2-40B4-BE49-F238E27FC236}">
                <a16:creationId xmlns:a16="http://schemas.microsoft.com/office/drawing/2014/main" id="{0E93E69E-E5D5-4F86-B748-59A1702B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3" y="2189223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6309BA22-336C-46EF-9B43-CECA13A10CBE}"/>
              </a:ext>
            </a:extLst>
          </p:cNvPr>
          <p:cNvSpPr/>
          <p:nvPr/>
        </p:nvSpPr>
        <p:spPr>
          <a:xfrm>
            <a:off x="6918705" y="3319728"/>
            <a:ext cx="4063540" cy="126237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มีการซัก ตาก รีด พับ และเก็บที่ถูกต้องตามวิธีการดูแลเสื้อผ้า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996D6D-B51F-47FD-8C64-47082A583A3D}"/>
              </a:ext>
            </a:extLst>
          </p:cNvPr>
          <p:cNvSpPr txBox="1"/>
          <p:nvPr/>
        </p:nvSpPr>
        <p:spPr>
          <a:xfrm>
            <a:off x="6615705" y="2099796"/>
            <a:ext cx="4669541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นักเรียนคิดว่าเจ้าของเสื้อตัวที่ ๑ มีวิธีการดูแลเสื้อผ้าอย่างไรจึงยังมีสภาพดีและน่าสวมใส่ </a:t>
            </a:r>
            <a:endParaRPr lang="th-TH" sz="32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กลุ่ม 46">
            <a:extLst>
              <a:ext uri="{FF2B5EF4-FFF2-40B4-BE49-F238E27FC236}">
                <a16:creationId xmlns:a16="http://schemas.microsoft.com/office/drawing/2014/main" id="{294A4B4A-43E8-1D47-9A89-54A3B842F403}"/>
              </a:ext>
            </a:extLst>
          </p:cNvPr>
          <p:cNvGrpSpPr/>
          <p:nvPr/>
        </p:nvGrpSpPr>
        <p:grpSpPr>
          <a:xfrm>
            <a:off x="-141610" y="0"/>
            <a:ext cx="12475220" cy="545788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สี่เหลี่ยมผืนผ้า 47">
              <a:extLst>
                <a:ext uri="{FF2B5EF4-FFF2-40B4-BE49-F238E27FC236}">
                  <a16:creationId xmlns:a16="http://schemas.microsoft.com/office/drawing/2014/main" id="{63688684-8250-CE4B-9166-B1EEE90D564A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23" name="กลุ่ม 87">
              <a:extLst>
                <a:ext uri="{FF2B5EF4-FFF2-40B4-BE49-F238E27FC236}">
                  <a16:creationId xmlns:a16="http://schemas.microsoft.com/office/drawing/2014/main" id="{ECDB614D-4365-FD47-A576-0344095AE6B5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24" name="AutoShape 4">
                <a:extLst>
                  <a:ext uri="{FF2B5EF4-FFF2-40B4-BE49-F238E27FC236}">
                    <a16:creationId xmlns:a16="http://schemas.microsoft.com/office/drawing/2014/main" id="{6519FF44-BAC4-FA4E-B884-61D87CA2BB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AutoShape 5">
                <a:extLst>
                  <a:ext uri="{FF2B5EF4-FFF2-40B4-BE49-F238E27FC236}">
                    <a16:creationId xmlns:a16="http://schemas.microsoft.com/office/drawing/2014/main" id="{FB646289-3D8D-A442-9B2E-D11CCD45820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2DA2FB3C-6EE8-4A45-B145-CA6F7A60B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มนมุมสี่เหลี่ยมผืนผ้าด้านเดียวกัน 23"/>
          <p:cNvSpPr/>
          <p:nvPr/>
        </p:nvSpPr>
        <p:spPr>
          <a:xfrm>
            <a:off x="430011" y="3216978"/>
            <a:ext cx="11137654" cy="3596119"/>
          </a:xfrm>
          <a:prstGeom prst="round2SameRect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59" name="คำบรรยายภาพแบบเมฆ 58"/>
          <p:cNvSpPr/>
          <p:nvPr/>
        </p:nvSpPr>
        <p:spPr>
          <a:xfrm>
            <a:off x="3885932" y="1121089"/>
            <a:ext cx="3652157" cy="2563853"/>
          </a:xfrm>
          <a:prstGeom prst="cloudCallout">
            <a:avLst/>
          </a:prstGeom>
          <a:solidFill>
            <a:srgbClr val="C6E1E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" name="คำบรรยายภาพแบบเมฆ 60"/>
          <p:cNvSpPr/>
          <p:nvPr/>
        </p:nvSpPr>
        <p:spPr>
          <a:xfrm>
            <a:off x="7115849" y="1752883"/>
            <a:ext cx="3652157" cy="2563853"/>
          </a:xfrm>
          <a:prstGeom prst="cloudCallout">
            <a:avLst/>
          </a:prstGeom>
          <a:solidFill>
            <a:srgbClr val="E4EE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0" name="คำบรรยายภาพแบบเมฆ 59"/>
          <p:cNvSpPr/>
          <p:nvPr/>
        </p:nvSpPr>
        <p:spPr>
          <a:xfrm>
            <a:off x="6004094" y="2330322"/>
            <a:ext cx="3652157" cy="2563853"/>
          </a:xfrm>
          <a:prstGeom prst="cloudCallout">
            <a:avLst/>
          </a:prstGeom>
          <a:solidFill>
            <a:srgbClr val="C6E1EA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คำบรรยายภาพแบบเมฆ 2"/>
          <p:cNvSpPr/>
          <p:nvPr/>
        </p:nvSpPr>
        <p:spPr>
          <a:xfrm>
            <a:off x="1310878" y="1922981"/>
            <a:ext cx="3652157" cy="2563853"/>
          </a:xfrm>
          <a:prstGeom prst="cloudCallout">
            <a:avLst/>
          </a:prstGeom>
          <a:solidFill>
            <a:srgbClr val="E4EEF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6" name="มนมุมสี่เหลี่ยมผืนผ้าหนึ่งมุม 135"/>
          <p:cNvSpPr/>
          <p:nvPr/>
        </p:nvSpPr>
        <p:spPr>
          <a:xfrm>
            <a:off x="243053" y="1115786"/>
            <a:ext cx="3857460" cy="594236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4874" y="1177492"/>
            <a:ext cx="3666125" cy="705469"/>
          </a:xfrm>
        </p:spPr>
        <p:txBody>
          <a:bodyPr>
            <a:normAutofit fontScale="90000"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137" name="มนมุมสี่เหลี่ยมผืนผ้าหนึ่งมุม 136"/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5" name="สี่เหลี่ยมผืนผ้า 134"/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มนมุมสี่เหลี่ยมผืนผ้าด้านเดียวกัน 4"/>
          <p:cNvSpPr/>
          <p:nvPr/>
        </p:nvSpPr>
        <p:spPr>
          <a:xfrm>
            <a:off x="919157" y="2807414"/>
            <a:ext cx="10082213" cy="286471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FFC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5" name="รูปแบบอิสระ 94"/>
          <p:cNvSpPr/>
          <p:nvPr/>
        </p:nvSpPr>
        <p:spPr>
          <a:xfrm flipV="1">
            <a:off x="919156" y="3648336"/>
            <a:ext cx="10082213" cy="2023796"/>
          </a:xfrm>
          <a:custGeom>
            <a:avLst/>
            <a:gdLst>
              <a:gd name="connsiteX0" fmla="*/ 2993157 w 10082213"/>
              <a:gd name="connsiteY0" fmla="*/ 2022275 h 2023796"/>
              <a:gd name="connsiteX1" fmla="*/ 10082213 w 10082213"/>
              <a:gd name="connsiteY1" fmla="*/ 1642697 h 2023796"/>
              <a:gd name="connsiteX2" fmla="*/ 10082213 w 10082213"/>
              <a:gd name="connsiteY2" fmla="*/ 1432359 h 2023796"/>
              <a:gd name="connsiteX3" fmla="*/ 8649854 w 10082213"/>
              <a:gd name="connsiteY3" fmla="*/ 0 h 2023796"/>
              <a:gd name="connsiteX4" fmla="*/ 1432359 w 10082213"/>
              <a:gd name="connsiteY4" fmla="*/ 0 h 2023796"/>
              <a:gd name="connsiteX5" fmla="*/ 0 w 10082213"/>
              <a:gd name="connsiteY5" fmla="*/ 1432359 h 2023796"/>
              <a:gd name="connsiteX6" fmla="*/ 0 w 10082213"/>
              <a:gd name="connsiteY6" fmla="*/ 1914047 h 2023796"/>
              <a:gd name="connsiteX7" fmla="*/ 2993157 w 10082213"/>
              <a:gd name="connsiteY7" fmla="*/ 2022275 h 202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82213" h="2023796">
                <a:moveTo>
                  <a:pt x="2993157" y="2022275"/>
                </a:moveTo>
                <a:cubicBezTo>
                  <a:pt x="5356176" y="1996166"/>
                  <a:pt x="6301383" y="1642697"/>
                  <a:pt x="10082213" y="1642697"/>
                </a:cubicBezTo>
                <a:lnTo>
                  <a:pt x="10082213" y="1432359"/>
                </a:lnTo>
                <a:cubicBezTo>
                  <a:pt x="10082213" y="641289"/>
                  <a:pt x="9440924" y="0"/>
                  <a:pt x="8649854" y="0"/>
                </a:cubicBezTo>
                <a:lnTo>
                  <a:pt x="1432359" y="0"/>
                </a:lnTo>
                <a:cubicBezTo>
                  <a:pt x="641289" y="0"/>
                  <a:pt x="0" y="641289"/>
                  <a:pt x="0" y="1432359"/>
                </a:cubicBezTo>
                <a:lnTo>
                  <a:pt x="0" y="1914047"/>
                </a:lnTo>
                <a:cubicBezTo>
                  <a:pt x="1260277" y="2003307"/>
                  <a:pt x="2205484" y="2030978"/>
                  <a:pt x="2993157" y="2022275"/>
                </a:cubicBezTo>
                <a:close/>
              </a:path>
            </a:pathLst>
          </a:custGeom>
          <a:solidFill>
            <a:srgbClr val="FFD5D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1798262" y="3517338"/>
            <a:ext cx="836694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3994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988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983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977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971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965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960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954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การดูแลเสื้อผ้าเป็นการทำความสะอาดและเก็บรักษาเสื้อผ้า </a:t>
            </a:r>
          </a:p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โดยวิธีขจัดรอยเปื้อน ซัก ตาก รีด เก็บ พับ </a:t>
            </a:r>
          </a:p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หรือแขวนในถุงเก็บเสื้อผ้าหรือในตู้เสื้อผ้า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10651325" y="3936353"/>
            <a:ext cx="233363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6" name="วงรี 95"/>
          <p:cNvSpPr/>
          <p:nvPr/>
        </p:nvSpPr>
        <p:spPr>
          <a:xfrm>
            <a:off x="10275765" y="4537075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7" name="วงรี 96"/>
          <p:cNvSpPr/>
          <p:nvPr/>
        </p:nvSpPr>
        <p:spPr>
          <a:xfrm>
            <a:off x="9788002" y="4785346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9" name="วงรี 98"/>
          <p:cNvSpPr/>
          <p:nvPr/>
        </p:nvSpPr>
        <p:spPr>
          <a:xfrm>
            <a:off x="9129768" y="4196664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2" name="วงรี 101"/>
          <p:cNvSpPr/>
          <p:nvPr/>
        </p:nvSpPr>
        <p:spPr>
          <a:xfrm>
            <a:off x="2017292" y="5133071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3" name="วงรี 102"/>
          <p:cNvSpPr/>
          <p:nvPr/>
        </p:nvSpPr>
        <p:spPr>
          <a:xfrm>
            <a:off x="1319628" y="4006669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4" name="วงรี 103"/>
          <p:cNvSpPr/>
          <p:nvPr/>
        </p:nvSpPr>
        <p:spPr>
          <a:xfrm>
            <a:off x="1407708" y="4759862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7" name="วงรี 106"/>
          <p:cNvSpPr/>
          <p:nvPr/>
        </p:nvSpPr>
        <p:spPr>
          <a:xfrm>
            <a:off x="5011009" y="4128934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8" name="วงรี 137"/>
          <p:cNvSpPr/>
          <p:nvPr/>
        </p:nvSpPr>
        <p:spPr>
          <a:xfrm>
            <a:off x="7585669" y="3448524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2" name="วงรี 141"/>
          <p:cNvSpPr/>
          <p:nvPr/>
        </p:nvSpPr>
        <p:spPr>
          <a:xfrm>
            <a:off x="6130062" y="5209599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3" name="วงรี 142"/>
          <p:cNvSpPr/>
          <p:nvPr/>
        </p:nvSpPr>
        <p:spPr>
          <a:xfrm>
            <a:off x="4123842" y="5374817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4" name="วงรี 143"/>
          <p:cNvSpPr/>
          <p:nvPr/>
        </p:nvSpPr>
        <p:spPr>
          <a:xfrm>
            <a:off x="8884087" y="5347110"/>
            <a:ext cx="134313" cy="13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6" name="วงรี 145"/>
          <p:cNvSpPr/>
          <p:nvPr/>
        </p:nvSpPr>
        <p:spPr>
          <a:xfrm>
            <a:off x="9281370" y="4583055"/>
            <a:ext cx="233363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7" name="วงรี 146"/>
          <p:cNvSpPr/>
          <p:nvPr/>
        </p:nvSpPr>
        <p:spPr>
          <a:xfrm>
            <a:off x="1517319" y="4110127"/>
            <a:ext cx="233363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8" name="วงรี 147"/>
          <p:cNvSpPr/>
          <p:nvPr/>
        </p:nvSpPr>
        <p:spPr>
          <a:xfrm>
            <a:off x="4397147" y="5266500"/>
            <a:ext cx="233363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9" name="วงรี 148"/>
          <p:cNvSpPr/>
          <p:nvPr/>
        </p:nvSpPr>
        <p:spPr>
          <a:xfrm>
            <a:off x="9018400" y="5039719"/>
            <a:ext cx="233363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1" name="วงรี 150"/>
          <p:cNvSpPr/>
          <p:nvPr/>
        </p:nvSpPr>
        <p:spPr>
          <a:xfrm>
            <a:off x="1698608" y="4864090"/>
            <a:ext cx="233363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3" name="วงรี 152"/>
          <p:cNvSpPr/>
          <p:nvPr/>
        </p:nvSpPr>
        <p:spPr>
          <a:xfrm>
            <a:off x="9318443" y="5316909"/>
            <a:ext cx="233363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4" name="วงรี 153"/>
          <p:cNvSpPr/>
          <p:nvPr/>
        </p:nvSpPr>
        <p:spPr>
          <a:xfrm>
            <a:off x="5676942" y="2142852"/>
            <a:ext cx="401808" cy="401808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6" name="วงรี 155"/>
          <p:cNvSpPr/>
          <p:nvPr/>
        </p:nvSpPr>
        <p:spPr>
          <a:xfrm>
            <a:off x="7391560" y="1780328"/>
            <a:ext cx="401808" cy="401808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6" name="วงรี 165"/>
          <p:cNvSpPr/>
          <p:nvPr/>
        </p:nvSpPr>
        <p:spPr>
          <a:xfrm>
            <a:off x="3195797" y="2308648"/>
            <a:ext cx="401808" cy="401808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7" name="วงรี 166"/>
          <p:cNvSpPr/>
          <p:nvPr/>
        </p:nvSpPr>
        <p:spPr>
          <a:xfrm>
            <a:off x="6825675" y="2462953"/>
            <a:ext cx="208697" cy="208697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8" name="วงรี 167"/>
          <p:cNvSpPr/>
          <p:nvPr/>
        </p:nvSpPr>
        <p:spPr>
          <a:xfrm>
            <a:off x="8353851" y="2362926"/>
            <a:ext cx="208697" cy="208697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9" name="วงรี 168"/>
          <p:cNvSpPr/>
          <p:nvPr/>
        </p:nvSpPr>
        <p:spPr>
          <a:xfrm>
            <a:off x="9214094" y="1964433"/>
            <a:ext cx="208697" cy="208697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0" name="วงรี 169"/>
          <p:cNvSpPr/>
          <p:nvPr/>
        </p:nvSpPr>
        <p:spPr>
          <a:xfrm>
            <a:off x="4267971" y="2383885"/>
            <a:ext cx="208697" cy="208697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1" name="วงรี 170"/>
          <p:cNvSpPr/>
          <p:nvPr/>
        </p:nvSpPr>
        <p:spPr>
          <a:xfrm>
            <a:off x="1963086" y="2304977"/>
            <a:ext cx="208697" cy="208697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2" name="วงรี 171"/>
          <p:cNvSpPr/>
          <p:nvPr/>
        </p:nvSpPr>
        <p:spPr>
          <a:xfrm>
            <a:off x="5173646" y="1902216"/>
            <a:ext cx="175343" cy="175343"/>
          </a:xfrm>
          <a:prstGeom prst="ellipse">
            <a:avLst/>
          </a:prstGeom>
          <a:solidFill>
            <a:srgbClr val="EFF5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9" name="สี่เหลี่ยมผืนผ้ามุมมน 88"/>
          <p:cNvSpPr/>
          <p:nvPr/>
        </p:nvSpPr>
        <p:spPr>
          <a:xfrm>
            <a:off x="696263" y="2722914"/>
            <a:ext cx="10605150" cy="515586"/>
          </a:xfrm>
          <a:prstGeom prst="roundRect">
            <a:avLst>
              <a:gd name="adj" fmla="val 50000"/>
            </a:avLst>
          </a:prstGeom>
          <a:solidFill>
            <a:srgbClr val="FF8B8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3994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87988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81983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75977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69971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63965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57960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51954" algn="l" defTabSz="1187988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-130629" y="-19315"/>
            <a:ext cx="12475220" cy="503307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49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50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1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EAB0D818-D428-F44C-8B99-63FEFC54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0" grpId="0" animBg="1"/>
      <p:bldP spid="3" grpId="0" animBg="1"/>
      <p:bldP spid="102" grpId="0" animBg="1"/>
      <p:bldP spid="138" grpId="0" animBg="1"/>
      <p:bldP spid="142" grpId="0" animBg="1"/>
      <p:bldP spid="146" grpId="0" animBg="1"/>
      <p:bldP spid="147" grpId="0" animBg="1"/>
      <p:bldP spid="153" grpId="0" animBg="1"/>
      <p:bldP spid="154" grpId="0" animBg="1"/>
      <p:bldP spid="156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กลุ่ม 61"/>
          <p:cNvGrpSpPr/>
          <p:nvPr/>
        </p:nvGrpSpPr>
        <p:grpSpPr>
          <a:xfrm>
            <a:off x="-106107" y="-40920"/>
            <a:ext cx="12475220" cy="489918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สี่เหลี่ยมผืนผ้า 62"/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64" name="กลุ่ม 87"/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65" name="AutoShape 4"/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6" name="AutoShape 5"/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41" name="Rectangle 6"/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3821817" y="661855"/>
            <a:ext cx="7776986" cy="898380"/>
            <a:chOff x="397888" y="641135"/>
            <a:chExt cx="7776986" cy="898380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397888" y="641135"/>
              <a:ext cx="7776986" cy="898380"/>
              <a:chOff x="5274986" y="841904"/>
              <a:chExt cx="7776986" cy="89838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สี่เหลี่ยมผืนผ้ามุมมน 2"/>
              <p:cNvSpPr/>
              <p:nvPr/>
            </p:nvSpPr>
            <p:spPr>
              <a:xfrm>
                <a:off x="5916386" y="967236"/>
                <a:ext cx="7135586" cy="693144"/>
              </a:xfrm>
              <a:prstGeom prst="roundRect">
                <a:avLst/>
              </a:prstGeom>
              <a:solidFill>
                <a:srgbClr val="FDC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วงรี 88"/>
              <p:cNvSpPr/>
              <p:nvPr/>
            </p:nvSpPr>
            <p:spPr>
              <a:xfrm>
                <a:off x="5274986" y="841904"/>
                <a:ext cx="898380" cy="898380"/>
              </a:xfrm>
              <a:prstGeom prst="ellipse">
                <a:avLst/>
              </a:prstGeom>
              <a:solidFill>
                <a:srgbClr val="F79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" name="วงรี 3"/>
              <p:cNvSpPr/>
              <p:nvPr/>
            </p:nvSpPr>
            <p:spPr>
              <a:xfrm>
                <a:off x="5355774" y="928146"/>
                <a:ext cx="734786" cy="734786"/>
              </a:xfrm>
              <a:prstGeom prst="ellipse">
                <a:avLst/>
              </a:prstGeom>
              <a:solidFill>
                <a:srgbClr val="FDC7A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๑</a:t>
                </a:r>
              </a:p>
            </p:txBody>
          </p:sp>
        </p:grpSp>
        <p:sp>
          <p:nvSpPr>
            <p:cNvPr id="13" name="กล่องข้อความ 12"/>
            <p:cNvSpPr txBox="1"/>
            <p:nvPr/>
          </p:nvSpPr>
          <p:spPr>
            <a:xfrm>
              <a:off x="1383331" y="882747"/>
              <a:ext cx="6791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ทำให้เสื้อผ้าสะอาด ไม่มีคราบสกปรกหรือไม่มีกลิ่นเหม็นจากเหงื่อไคล</a:t>
              </a: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4422611" y="1583485"/>
            <a:ext cx="6721075" cy="898380"/>
            <a:chOff x="5280428" y="1709859"/>
            <a:chExt cx="6721075" cy="898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0" name="สี่เหลี่ยมผืนผ้ามุมมน 79"/>
            <p:cNvSpPr/>
            <p:nvPr/>
          </p:nvSpPr>
          <p:spPr>
            <a:xfrm>
              <a:off x="5927272" y="1807149"/>
              <a:ext cx="6074231" cy="693144"/>
            </a:xfrm>
            <a:prstGeom prst="roundRect">
              <a:avLst/>
            </a:prstGeom>
            <a:solidFill>
              <a:srgbClr val="F9B6B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5" name="วงรี 94"/>
            <p:cNvSpPr/>
            <p:nvPr/>
          </p:nvSpPr>
          <p:spPr>
            <a:xfrm>
              <a:off x="5280428" y="1709859"/>
              <a:ext cx="898380" cy="898380"/>
            </a:xfrm>
            <a:prstGeom prst="ellipse">
              <a:avLst/>
            </a:prstGeom>
            <a:solidFill>
              <a:srgbClr val="F47D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6" name="วงรี 95"/>
            <p:cNvSpPr/>
            <p:nvPr/>
          </p:nvSpPr>
          <p:spPr>
            <a:xfrm>
              <a:off x="5361216" y="1796101"/>
              <a:ext cx="734786" cy="734786"/>
            </a:xfrm>
            <a:prstGeom prst="ellipse">
              <a:avLst/>
            </a:prstGeom>
            <a:solidFill>
              <a:srgbClr val="F8AA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๒</a:t>
              </a:r>
            </a:p>
          </p:txBody>
        </p:sp>
        <p:sp>
          <p:nvSpPr>
            <p:cNvPr id="14" name="กล่องข้อความ 13"/>
            <p:cNvSpPr txBox="1"/>
            <p:nvPr/>
          </p:nvSpPr>
          <p:spPr>
            <a:xfrm>
              <a:off x="6176790" y="1925451"/>
              <a:ext cx="5770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ป้องกันไม่ให้เกิดโรคผิวหนังอันเนื่องมาจากเสื้อผ้าสกปรก</a:t>
              </a: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4268358" y="2539561"/>
            <a:ext cx="7854927" cy="898380"/>
            <a:chOff x="4187263" y="2659595"/>
            <a:chExt cx="7854927" cy="898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สี่เหลี่ยมผืนผ้ามุมมน 80"/>
            <p:cNvSpPr/>
            <p:nvPr/>
          </p:nvSpPr>
          <p:spPr>
            <a:xfrm>
              <a:off x="4729844" y="2761816"/>
              <a:ext cx="7264658" cy="693144"/>
            </a:xfrm>
            <a:prstGeom prst="roundRect">
              <a:avLst/>
            </a:prstGeom>
            <a:solidFill>
              <a:srgbClr val="D3B1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7" name="วงรี 96"/>
            <p:cNvSpPr/>
            <p:nvPr/>
          </p:nvSpPr>
          <p:spPr>
            <a:xfrm>
              <a:off x="4187263" y="2659595"/>
              <a:ext cx="898380" cy="898380"/>
            </a:xfrm>
            <a:prstGeom prst="ellipse">
              <a:avLst/>
            </a:prstGeom>
            <a:solidFill>
              <a:srgbClr val="BE8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9" name="วงรี 98"/>
            <p:cNvSpPr/>
            <p:nvPr/>
          </p:nvSpPr>
          <p:spPr>
            <a:xfrm>
              <a:off x="4268051" y="2745837"/>
              <a:ext cx="734786" cy="734786"/>
            </a:xfrm>
            <a:prstGeom prst="ellipse">
              <a:avLst/>
            </a:prstGeom>
            <a:solidFill>
              <a:srgbClr val="E2CBE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๓</a:t>
              </a:r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5029200" y="2906577"/>
              <a:ext cx="7012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ช่วยถนอมเนื้อผ้าให้ทนทานไม่เสื่อมสภาพและมีอายุการใช้งานยาวนาน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3821817" y="3529604"/>
            <a:ext cx="8222764" cy="898380"/>
            <a:chOff x="3593680" y="3368718"/>
            <a:chExt cx="8222764" cy="898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4" name="สี่เหลี่ยมผืนผ้ามุมมน 83"/>
            <p:cNvSpPr/>
            <p:nvPr/>
          </p:nvSpPr>
          <p:spPr>
            <a:xfrm>
              <a:off x="4194474" y="3486224"/>
              <a:ext cx="7621970" cy="693144"/>
            </a:xfrm>
            <a:prstGeom prst="roundRect">
              <a:avLst/>
            </a:prstGeom>
            <a:solidFill>
              <a:srgbClr val="C7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3593680" y="3368718"/>
              <a:ext cx="898380" cy="898380"/>
            </a:xfrm>
            <a:prstGeom prst="ellipse">
              <a:avLst/>
            </a:prstGeom>
            <a:solidFill>
              <a:srgbClr val="6CA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3674468" y="3454960"/>
              <a:ext cx="734786" cy="734786"/>
            </a:xfrm>
            <a:prstGeom prst="ellipse">
              <a:avLst/>
            </a:prstGeom>
            <a:solidFill>
              <a:srgbClr val="C4D7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๔</a:t>
              </a:r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544786" y="3592375"/>
              <a:ext cx="7195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ส่งเสริมบุคลิกภาพของผู้สวมใส่ให้ดูดี สง่างาม เป็นที่ชื่นชอบของผู้พบเห็น</a:t>
              </a:r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3021015" y="4489648"/>
            <a:ext cx="6298350" cy="898380"/>
            <a:chOff x="3853263" y="4652292"/>
            <a:chExt cx="6511133" cy="898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7" name="สี่เหลี่ยมผืนผ้ามุมมน 86"/>
            <p:cNvSpPr/>
            <p:nvPr/>
          </p:nvSpPr>
          <p:spPr>
            <a:xfrm>
              <a:off x="4475225" y="4754513"/>
              <a:ext cx="5889171" cy="693144"/>
            </a:xfrm>
            <a:prstGeom prst="roundRect">
              <a:avLst/>
            </a:prstGeom>
            <a:solidFill>
              <a:srgbClr val="A3D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4" name="วงรี 103"/>
            <p:cNvSpPr/>
            <p:nvPr/>
          </p:nvSpPr>
          <p:spPr>
            <a:xfrm>
              <a:off x="3853263" y="4652292"/>
              <a:ext cx="898380" cy="898380"/>
            </a:xfrm>
            <a:prstGeom prst="ellipse">
              <a:avLst/>
            </a:prstGeom>
            <a:solidFill>
              <a:srgbClr val="65C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7" name="วงรี 106"/>
            <p:cNvSpPr/>
            <p:nvPr/>
          </p:nvSpPr>
          <p:spPr>
            <a:xfrm>
              <a:off x="3934051" y="4738534"/>
              <a:ext cx="734786" cy="734786"/>
            </a:xfrm>
            <a:prstGeom prst="ellipse">
              <a:avLst/>
            </a:prstGeom>
            <a:solidFill>
              <a:srgbClr val="A3DAD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๕</a:t>
              </a: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4844999" y="4895154"/>
              <a:ext cx="4051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ผู้สวมใส่เกิดความมั่นใจและภาคภูมิใจ</a:t>
              </a:r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1824582" y="5467615"/>
            <a:ext cx="8789562" cy="898380"/>
            <a:chOff x="3048652" y="5500112"/>
            <a:chExt cx="8789562" cy="898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8" name="สี่เหลี่ยมผืนผ้ามุมมน 87"/>
            <p:cNvSpPr/>
            <p:nvPr/>
          </p:nvSpPr>
          <p:spPr>
            <a:xfrm>
              <a:off x="3614058" y="5628010"/>
              <a:ext cx="8224156" cy="693144"/>
            </a:xfrm>
            <a:prstGeom prst="roundRect">
              <a:avLst/>
            </a:prstGeom>
            <a:solidFill>
              <a:srgbClr val="DBEA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8" name="วงรี 137"/>
            <p:cNvSpPr/>
            <p:nvPr/>
          </p:nvSpPr>
          <p:spPr>
            <a:xfrm>
              <a:off x="3048652" y="5500112"/>
              <a:ext cx="898380" cy="898380"/>
            </a:xfrm>
            <a:prstGeom prst="ellipse">
              <a:avLst/>
            </a:prstGeom>
            <a:solidFill>
              <a:srgbClr val="B9D7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1" name="วงรี 140"/>
            <p:cNvSpPr/>
            <p:nvPr/>
          </p:nvSpPr>
          <p:spPr>
            <a:xfrm>
              <a:off x="3129440" y="5586354"/>
              <a:ext cx="734786" cy="734786"/>
            </a:xfrm>
            <a:prstGeom prst="ellipse">
              <a:avLst/>
            </a:prstGeom>
            <a:solidFill>
              <a:srgbClr val="DBEAB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๖</a:t>
              </a:r>
            </a:p>
          </p:txBody>
        </p:sp>
        <p:sp>
          <p:nvSpPr>
            <p:cNvPr id="26" name="กล่องข้อความ 25"/>
            <p:cNvSpPr txBox="1"/>
            <p:nvPr/>
          </p:nvSpPr>
          <p:spPr>
            <a:xfrm>
              <a:off x="3978537" y="5743440"/>
              <a:ext cx="7859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ปลูกฝังลักษณะนิสัยให้เป็นคนรักความสะอาด มีระเบียบวินัย ประณีต สวยงาม</a:t>
              </a:r>
            </a:p>
          </p:txBody>
        </p:sp>
      </p:grpSp>
      <p:grpSp>
        <p:nvGrpSpPr>
          <p:cNvPr id="55" name="กลุ่ม 54"/>
          <p:cNvGrpSpPr/>
          <p:nvPr/>
        </p:nvGrpSpPr>
        <p:grpSpPr>
          <a:xfrm>
            <a:off x="2641852" y="733720"/>
            <a:ext cx="1189000" cy="873085"/>
            <a:chOff x="3106616" y="1092884"/>
            <a:chExt cx="1189000" cy="873085"/>
          </a:xfrm>
        </p:grpSpPr>
        <p:cxnSp>
          <p:nvCxnSpPr>
            <p:cNvPr id="42" name="ลูกศรเชื่อมต่อแบบตรง 41"/>
            <p:cNvCxnSpPr>
              <a:stCxn id="144" idx="7"/>
              <a:endCxn id="89" idx="2"/>
            </p:cNvCxnSpPr>
            <p:nvPr/>
          </p:nvCxnSpPr>
          <p:spPr>
            <a:xfrm flipV="1">
              <a:off x="3209668" y="1498808"/>
              <a:ext cx="1085948" cy="46716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ys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06616" y="1092884"/>
              <a:ext cx="859438" cy="819151"/>
            </a:xfrm>
            <a:prstGeom prst="rect">
              <a:avLst/>
            </a:prstGeom>
          </p:spPr>
        </p:pic>
      </p:grpSp>
      <p:cxnSp>
        <p:nvCxnSpPr>
          <p:cNvPr id="146" name="ลูกศรเชื่อมต่อแบบตรง 145"/>
          <p:cNvCxnSpPr>
            <a:endCxn id="95" idx="2"/>
          </p:cNvCxnSpPr>
          <p:nvPr/>
        </p:nvCxnSpPr>
        <p:spPr>
          <a:xfrm flipV="1">
            <a:off x="2750939" y="2032675"/>
            <a:ext cx="1671672" cy="13207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827" y1="91756" x2="75000" y2="83871"/>
                        <a14:foregroundMark x1="81250" y1="87814" x2="56731" y2="94982"/>
                        <a14:foregroundMark x1="54808" y1="96057" x2="36538" y2="83871"/>
                        <a14:foregroundMark x1="60096" y1="84588" x2="56731" y2="81362"/>
                        <a14:foregroundMark x1="66827" y1="26165" x2="66827" y2="21864"/>
                        <a14:foregroundMark x1="68269" y1="20430" x2="62500" y2="16487"/>
                        <a14:foregroundMark x1="64904" y1="16487" x2="64904" y2="21147"/>
                        <a14:foregroundMark x1="63462" y1="14695" x2="60096" y2="16487"/>
                        <a14:foregroundMark x1="42788" y1="18638" x2="42788" y2="18638"/>
                        <a14:foregroundMark x1="43750" y1="16487" x2="49519" y2="16129"/>
                        <a14:foregroundMark x1="49038" y1="7168" x2="62981" y2="6810"/>
                        <a14:foregroundMark x1="49519" y1="15054" x2="49519" y2="7527"/>
                        <a14:foregroundMark x1="73077" y1="80287" x2="80288" y2="87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3415" y="1601059"/>
            <a:ext cx="639148" cy="857318"/>
          </a:xfrm>
          <a:prstGeom prst="rect">
            <a:avLst/>
          </a:prstGeom>
        </p:spPr>
      </p:pic>
      <p:cxnSp>
        <p:nvCxnSpPr>
          <p:cNvPr id="147" name="ลูกศรเชื่อมต่อแบบตรง 146"/>
          <p:cNvCxnSpPr>
            <a:endCxn id="97" idx="2"/>
          </p:cNvCxnSpPr>
          <p:nvPr/>
        </p:nvCxnSpPr>
        <p:spPr>
          <a:xfrm flipV="1">
            <a:off x="2894814" y="2988751"/>
            <a:ext cx="1373544" cy="9884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รูปภาพ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488" y="2714495"/>
            <a:ext cx="581631" cy="743054"/>
          </a:xfrm>
          <a:prstGeom prst="rect">
            <a:avLst/>
          </a:prstGeom>
        </p:spPr>
      </p:pic>
      <p:cxnSp>
        <p:nvCxnSpPr>
          <p:cNvPr id="148" name="ลูกศรเชื่อมต่อแบบตรง 147"/>
          <p:cNvCxnSpPr/>
          <p:nvPr/>
        </p:nvCxnSpPr>
        <p:spPr>
          <a:xfrm>
            <a:off x="2782035" y="3588993"/>
            <a:ext cx="1044369" cy="19672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รูปภาพ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2692" y1="28723" x2="32692" y2="67730"/>
                        <a14:foregroundMark x1="44615" y1="95745" x2="18846" y2="77660"/>
                        <a14:foregroundMark x1="33077" y1="91489" x2="25769" y2="85106"/>
                        <a14:foregroundMark x1="29615" y1="83333" x2="28077" y2="81560"/>
                        <a14:foregroundMark x1="43077" y1="91844" x2="40385" y2="89362"/>
                        <a14:foregroundMark x1="46154" y1="96454" x2="42692" y2="96454"/>
                        <a14:foregroundMark x1="38462" y1="96454" x2="35769" y2="95035"/>
                        <a14:foregroundMark x1="73846" y1="9220" x2="71923" y2="3901"/>
                        <a14:foregroundMark x1="78846" y1="76596" x2="58846" y2="64539"/>
                        <a14:foregroundMark x1="72692" y1="69858" x2="72308" y2="67376"/>
                        <a14:foregroundMark x1="66923" y1="73050" x2="64615" y2="69149"/>
                        <a14:foregroundMark x1="80000" y1="75887" x2="80000" y2="73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8906" y="3438663"/>
            <a:ext cx="552587" cy="599344"/>
          </a:xfrm>
          <a:prstGeom prst="rect">
            <a:avLst/>
          </a:prstGeom>
        </p:spPr>
      </p:pic>
      <p:cxnSp>
        <p:nvCxnSpPr>
          <p:cNvPr id="151" name="ลูกศรเชื่อมต่อแบบตรง 150"/>
          <p:cNvCxnSpPr>
            <a:endCxn id="138" idx="0"/>
          </p:cNvCxnSpPr>
          <p:nvPr/>
        </p:nvCxnSpPr>
        <p:spPr>
          <a:xfrm>
            <a:off x="2073339" y="3769892"/>
            <a:ext cx="200433" cy="169772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รูปภาพ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6000" y1="3667" x2="40444" y2="3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8449">
            <a:off x="1502087" y="4595255"/>
            <a:ext cx="687556" cy="842351"/>
          </a:xfrm>
          <a:prstGeom prst="rect">
            <a:avLst/>
          </a:prstGeom>
        </p:spPr>
      </p:pic>
      <p:pic>
        <p:nvPicPr>
          <p:cNvPr id="144" name="ตัวแทนเนื้อหา 3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00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83" r="6383"/>
          <a:stretch/>
        </p:blipFill>
        <p:spPr>
          <a:xfrm>
            <a:off x="105910" y="1126976"/>
            <a:ext cx="3081189" cy="308118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สี่เหลี่ยมผืนผ้ามุมมน 33"/>
          <p:cNvSpPr/>
          <p:nvPr/>
        </p:nvSpPr>
        <p:spPr>
          <a:xfrm>
            <a:off x="148213" y="1896020"/>
            <a:ext cx="3011059" cy="1485488"/>
          </a:xfrm>
          <a:prstGeom prst="roundRect">
            <a:avLst>
              <a:gd name="adj" fmla="val 49714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2" name="สี่เหลี่ยมผืนผ้า 141"/>
          <p:cNvSpPr/>
          <p:nvPr/>
        </p:nvSpPr>
        <p:spPr>
          <a:xfrm>
            <a:off x="295899" y="2086753"/>
            <a:ext cx="2682145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th-TH"/>
            </a:defPPr>
            <a:lvl1pPr marL="0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3994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7988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983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5977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9971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965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960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954" algn="l" defTabSz="1187988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การดูแลเสื้อผ้าอย่างถูกวิธี</a:t>
            </a:r>
          </a:p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และประณีตมีความสำคัญ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118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</p:txBody>
      </p:sp>
      <p:cxnSp>
        <p:nvCxnSpPr>
          <p:cNvPr id="149" name="ลูกศรเชื่อมต่อแบบตรง 148"/>
          <p:cNvCxnSpPr>
            <a:endCxn id="104" idx="1"/>
          </p:cNvCxnSpPr>
          <p:nvPr/>
        </p:nvCxnSpPr>
        <p:spPr>
          <a:xfrm>
            <a:off x="2554035" y="4101956"/>
            <a:ext cx="594245" cy="51925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" name="รูปภาพ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61" y1="22744" x2="17647" y2="73285"/>
                        <a14:foregroundMark x1="13235" y1="84477" x2="39706" y2="94585"/>
                        <a14:foregroundMark x1="52451" y1="93502" x2="67157" y2="75090"/>
                        <a14:foregroundMark x1="47549" y1="70036" x2="41176" y2="69675"/>
                        <a14:foregroundMark x1="35784" y1="47292" x2="30882" y2="71841"/>
                        <a14:foregroundMark x1="76471" y1="78700" x2="75000" y2="732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4770" y="4048610"/>
            <a:ext cx="605859" cy="665743"/>
          </a:xfrm>
          <a:prstGeom prst="rect">
            <a:avLst/>
          </a:prstGeom>
        </p:spPr>
      </p:pic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3D242736-DB82-C94F-8E3D-185EDF4378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ผืนผ้าหนึ่งมุม 135">
            <a:extLst>
              <a:ext uri="{FF2B5EF4-FFF2-40B4-BE49-F238E27FC236}">
                <a16:creationId xmlns:a16="http://schemas.microsoft.com/office/drawing/2014/main" id="{A6F1313D-896F-4EFF-9495-F1068198B7E6}"/>
              </a:ext>
            </a:extLst>
          </p:cNvPr>
          <p:cNvSpPr/>
          <p:nvPr/>
        </p:nvSpPr>
        <p:spPr>
          <a:xfrm>
            <a:off x="243053" y="1115786"/>
            <a:ext cx="3857460" cy="617095"/>
          </a:xfrm>
          <a:prstGeom prst="round1Rect">
            <a:avLst/>
          </a:prstGeom>
          <a:solidFill>
            <a:srgbClr val="E4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1CBA9A1-BEC2-4D6E-94AD-F946517815D9}"/>
              </a:ext>
            </a:extLst>
          </p:cNvPr>
          <p:cNvSpPr>
            <a:spLocks/>
          </p:cNvSpPr>
          <p:nvPr/>
        </p:nvSpPr>
        <p:spPr bwMode="auto">
          <a:xfrm>
            <a:off x="-39990" y="6513922"/>
            <a:ext cx="12351431" cy="3894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248" tIns="72248" rIns="72248" bIns="72248" anchor="ctr"/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sym typeface="Helvetica Light" charset="0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8FC79D0-9DE8-4BAC-893A-0C4F169C7836}"/>
              </a:ext>
            </a:extLst>
          </p:cNvPr>
          <p:cNvSpPr txBox="1">
            <a:spLocks/>
          </p:cNvSpPr>
          <p:nvPr/>
        </p:nvSpPr>
        <p:spPr>
          <a:xfrm>
            <a:off x="524874" y="1177492"/>
            <a:ext cx="3666125" cy="7054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ความสำคัญของการดูแลเสื้อผ้า</a:t>
            </a:r>
          </a:p>
        </p:txBody>
      </p:sp>
      <p:sp>
        <p:nvSpPr>
          <p:cNvPr id="4" name="มนมุมสี่เหลี่ยมผืนผ้าหนึ่งมุม 136">
            <a:extLst>
              <a:ext uri="{FF2B5EF4-FFF2-40B4-BE49-F238E27FC236}">
                <a16:creationId xmlns:a16="http://schemas.microsoft.com/office/drawing/2014/main" id="{8085D94C-7C4E-423E-9FD0-752EF64D8B37}"/>
              </a:ext>
            </a:extLst>
          </p:cNvPr>
          <p:cNvSpPr/>
          <p:nvPr/>
        </p:nvSpPr>
        <p:spPr>
          <a:xfrm>
            <a:off x="243054" y="1119329"/>
            <a:ext cx="281820" cy="620486"/>
          </a:xfrm>
          <a:prstGeom prst="round1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134">
            <a:extLst>
              <a:ext uri="{FF2B5EF4-FFF2-40B4-BE49-F238E27FC236}">
                <a16:creationId xmlns:a16="http://schemas.microsoft.com/office/drawing/2014/main" id="{036CB39A-419A-4E55-AC6E-5DDAC7F030D4}"/>
              </a:ext>
            </a:extLst>
          </p:cNvPr>
          <p:cNvSpPr/>
          <p:nvPr/>
        </p:nvSpPr>
        <p:spPr>
          <a:xfrm>
            <a:off x="248152" y="1710022"/>
            <a:ext cx="3852000" cy="457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" name="กลุ่ม 46">
            <a:extLst>
              <a:ext uri="{FF2B5EF4-FFF2-40B4-BE49-F238E27FC236}">
                <a16:creationId xmlns:a16="http://schemas.microsoft.com/office/drawing/2014/main" id="{3CA9FF7C-10C1-4CE3-B48F-798A3696CBAE}"/>
              </a:ext>
            </a:extLst>
          </p:cNvPr>
          <p:cNvGrpSpPr/>
          <p:nvPr/>
        </p:nvGrpSpPr>
        <p:grpSpPr>
          <a:xfrm>
            <a:off x="-138006" y="0"/>
            <a:ext cx="12475220" cy="505793"/>
            <a:chOff x="-130629" y="-329934"/>
            <a:chExt cx="12475220" cy="9177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59B782E6-D8CB-45E8-80E8-40216C20BB39}"/>
                </a:ext>
              </a:extLst>
            </p:cNvPr>
            <p:cNvSpPr/>
            <p:nvPr/>
          </p:nvSpPr>
          <p:spPr>
            <a:xfrm>
              <a:off x="-130629" y="-320604"/>
              <a:ext cx="6018245" cy="9084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87">
              <a:extLst>
                <a:ext uri="{FF2B5EF4-FFF2-40B4-BE49-F238E27FC236}">
                  <a16:creationId xmlns:a16="http://schemas.microsoft.com/office/drawing/2014/main" id="{1784A916-A02F-4C95-8244-3C263C62F3B8}"/>
                </a:ext>
              </a:extLst>
            </p:cNvPr>
            <p:cNvGrpSpPr/>
            <p:nvPr/>
          </p:nvGrpSpPr>
          <p:grpSpPr>
            <a:xfrm>
              <a:off x="2700215" y="-329934"/>
              <a:ext cx="9644376" cy="916360"/>
              <a:chOff x="5998344" y="-1240110"/>
              <a:chExt cx="6175308" cy="2876550"/>
            </a:xfrm>
            <a:solidFill>
              <a:srgbClr val="0070C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9F0867F4-62AC-46C8-B5E5-0B9CB7D97C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V="1">
                <a:off x="5998344" y="-1240110"/>
                <a:ext cx="4693841" cy="28765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noFill/>
                <a:prstDash val="solid"/>
                <a:miter lim="0"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5">
                <a:extLst>
                  <a:ext uri="{FF2B5EF4-FFF2-40B4-BE49-F238E27FC236}">
                    <a16:creationId xmlns:a16="http://schemas.microsoft.com/office/drawing/2014/main" id="{3F69A5F5-BF81-4A1B-9BE7-4554F0E944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82720" y="-1227438"/>
                <a:ext cx="2790932" cy="2863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853" y="21582"/>
                    </a:lnTo>
                    <a:lnTo>
                      <a:pt x="21600" y="21600"/>
                    </a:lnTo>
                    <a:lnTo>
                      <a:pt x="21548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72248" tIns="72248" rIns="72248" bIns="72248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32203A3-FCCB-4618-AC5D-2E250294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9" y="1980657"/>
            <a:ext cx="2700001" cy="180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C25AC6-58F1-4829-BD53-2E3C0768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46" y="1980657"/>
            <a:ext cx="2700001" cy="180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584E0F-5057-4BDF-9A1E-7062DA7F9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20" y="4098304"/>
            <a:ext cx="2700000" cy="18056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027CCB-CC36-4B30-92AB-CC24F67C9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747" y="4120311"/>
            <a:ext cx="2700000" cy="1803758"/>
          </a:xfrm>
          <a:prstGeom prst="rect">
            <a:avLst/>
          </a:pr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21C01176-B392-4B73-A733-D3C9EE693C31}"/>
              </a:ext>
            </a:extLst>
          </p:cNvPr>
          <p:cNvSpPr txBox="1"/>
          <p:nvPr/>
        </p:nvSpPr>
        <p:spPr>
          <a:xfrm>
            <a:off x="243053" y="3739353"/>
            <a:ext cx="2808901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๑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3C060451-7BB0-431E-96EE-C81619DDCA53}"/>
              </a:ext>
            </a:extLst>
          </p:cNvPr>
          <p:cNvSpPr txBox="1"/>
          <p:nvPr/>
        </p:nvSpPr>
        <p:spPr>
          <a:xfrm>
            <a:off x="3408041" y="3759070"/>
            <a:ext cx="2479575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๒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84082F49-6E80-4595-8EB6-C2FB84E19286}"/>
              </a:ext>
            </a:extLst>
          </p:cNvPr>
          <p:cNvSpPr txBox="1"/>
          <p:nvPr/>
        </p:nvSpPr>
        <p:spPr>
          <a:xfrm>
            <a:off x="331007" y="5891913"/>
            <a:ext cx="2349233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๓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41BF7D99-8552-4F7A-BB9F-0E03730A342B}"/>
              </a:ext>
            </a:extLst>
          </p:cNvPr>
          <p:cNvSpPr txBox="1"/>
          <p:nvPr/>
        </p:nvSpPr>
        <p:spPr>
          <a:xfrm>
            <a:off x="3574119" y="5879429"/>
            <a:ext cx="1887152" cy="405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60"/>
              </a:lnSpc>
              <a:spcBef>
                <a:spcPct val="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ภาพที่ ๔</a:t>
            </a:r>
            <a:endParaRPr lang="en-US" sz="2000" b="1" u="none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8C3AC5F8-CE09-42F4-A8F0-EE9D7DD1EBDF}"/>
              </a:ext>
            </a:extLst>
          </p:cNvPr>
          <p:cNvSpPr/>
          <p:nvPr/>
        </p:nvSpPr>
        <p:spPr>
          <a:xfrm>
            <a:off x="7013543" y="3710317"/>
            <a:ext cx="4147792" cy="7920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ภาพกิจกรรมที่ ๒ และภาพกิจกรรมที่ ๔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70F739-B220-4F58-85A6-A7D1EF71A6BC}"/>
              </a:ext>
            </a:extLst>
          </p:cNvPr>
          <p:cNvSpPr txBox="1"/>
          <p:nvPr/>
        </p:nvSpPr>
        <p:spPr>
          <a:xfrm>
            <a:off x="6559917" y="2365428"/>
            <a:ext cx="5420522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นักเรียนสังเกตภาพกิจกรรมต่าง ๆ ต่อไปนี้แล้วลองวิเคราะห์ดูว่าภาพกิจกรรมใดบ้างที่เป็นการดูแลเสื้อผ้า</a:t>
            </a:r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0BE17E82-4BF9-491B-835C-27CAC54B1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5725" y="2113744"/>
            <a:ext cx="647842" cy="983441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2B8C644-46D0-444C-9CD1-4BD676217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1261" y="48023"/>
            <a:ext cx="940374" cy="8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631</Words>
  <Application>Microsoft Office PowerPoint</Application>
  <PresentationFormat>Widescreen</PresentationFormat>
  <Paragraphs>80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Light</vt:lpstr>
      <vt:lpstr>TH Sarabun New</vt:lpstr>
      <vt:lpstr>TH SarabunPSK</vt:lpstr>
      <vt:lpstr>Office Theme</vt:lpstr>
      <vt:lpstr>ความสำคัญของการดูแลเสื้อผ้า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ความสำคัญของการดูแลเสื้อผ้า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กลุ่มสาระการเรียนรู้การงานอาชีพ</dc:title>
  <dc:creator>PW_VICHAKAN</dc:creator>
  <cp:lastModifiedBy>ญดา   แก้วพาณิชย์</cp:lastModifiedBy>
  <cp:revision>42</cp:revision>
  <dcterms:modified xsi:type="dcterms:W3CDTF">2025-05-02T09:14:30Z</dcterms:modified>
</cp:coreProperties>
</file>