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90" r:id="rId2"/>
    <p:sldId id="301" r:id="rId3"/>
    <p:sldId id="292" r:id="rId4"/>
    <p:sldId id="293" r:id="rId5"/>
    <p:sldId id="302" r:id="rId6"/>
    <p:sldId id="294" r:id="rId7"/>
    <p:sldId id="296" r:id="rId8"/>
    <p:sldId id="300" r:id="rId9"/>
    <p:sldId id="303" r:id="rId10"/>
    <p:sldId id="304" r:id="rId11"/>
    <p:sldId id="305" r:id="rId12"/>
    <p:sldId id="306" r:id="rId13"/>
    <p:sldId id="307" r:id="rId14"/>
    <p:sldId id="308" r:id="rId15"/>
    <p:sldId id="297" r:id="rId16"/>
    <p:sldId id="298" r:id="rId17"/>
    <p:sldId id="299" r:id="rId18"/>
  </p:sldIdLst>
  <p:sldSz cx="12192000" cy="6858000"/>
  <p:notesSz cx="6797675" cy="9926638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nicha Sabchuen" initials="C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CE5"/>
    <a:srgbClr val="FBD9DB"/>
    <a:srgbClr val="FACACC"/>
    <a:srgbClr val="FDE8E9"/>
    <a:srgbClr val="D87876"/>
    <a:srgbClr val="FF8B8B"/>
    <a:srgbClr val="F3AFAF"/>
    <a:srgbClr val="EF8F8F"/>
    <a:srgbClr val="B53633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68" autoAdjust="0"/>
    <p:restoredTop sz="94891" autoAdjust="0"/>
  </p:normalViewPr>
  <p:slideViewPr>
    <p:cSldViewPr snapToGrid="0">
      <p:cViewPr varScale="1">
        <p:scale>
          <a:sx n="62" d="100"/>
          <a:sy n="62" d="100"/>
        </p:scale>
        <p:origin x="488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2C860F-B93D-4251-ADE6-339A2463F6C2}" type="datetimeFigureOut">
              <a:rPr lang="th-TH" smtClean="0"/>
              <a:t>04/05/68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BD39C4-F61A-448B-AB2F-FCFFBDA38BD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600870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DE4F0E-2096-4B77-902B-FCFF3C1ACF45}" type="datetimeFigureOut">
              <a:rPr lang="th-TH" smtClean="0"/>
              <a:t>04/05/68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82DCF5-172A-4AC5-98CB-28D5A429790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96310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ตั้งคำถามนักเรียน บรรจุภัณฑ์ที่นักเรียนเคยเห็นหรือรู้จักมีอะไรบ้าง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82DCF5-172A-4AC5-98CB-28D5A4297906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78883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สรุปเนื้อหาวันนี้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82DCF5-172A-4AC5-98CB-28D5A4297906}" type="slidenum">
              <a:rPr lang="th-TH" smtClean="0"/>
              <a:t>17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04154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ให้นักเรียนศึกษาเกี่ยวกับบรรจุภัณฑ์ในอดีตจนถึงปัจจุบัน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82DCF5-172A-4AC5-98CB-28D5A4297906}" type="slidenum">
              <a:rPr lang="th-TH" smtClean="0"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92171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ครูให้นักเรียนร่วมกันอภิปรายและสรุปหน้าที่ของบรรจุภัณฑ์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82DCF5-172A-4AC5-98CB-28D5A4297906}" type="slidenum">
              <a:rPr lang="th-TH" smtClean="0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35516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ครูให้นักเรียนร่วมกันอภิปรายและสรุปหน้าที่ของบรรจุภัณฑ์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82DCF5-172A-4AC5-98CB-28D5A4297906}" type="slidenum">
              <a:rPr lang="th-TH" smtClean="0"/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35516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ครูให้นักเรียนร่วมกันอภิปรายและสรุปหน้าที่ของบรรจุภัณฑ์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82DCF5-172A-4AC5-98CB-28D5A4297906}" type="slidenum">
              <a:rPr lang="th-TH" smtClean="0"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35516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ครูให้นักเรียนร่วมกันอภิปรายและสรุปหน้าที่ของบรรจุภัณฑ์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82DCF5-172A-4AC5-98CB-28D5A4297906}" type="slidenum">
              <a:rPr lang="th-TH" smtClean="0"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355167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ครูให้นักเรียนร่วมกันอภิปรายและสรุปหน้าที่ของบรรจุภัณฑ์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82DCF5-172A-4AC5-98CB-28D5A4297906}" type="slidenum">
              <a:rPr lang="th-TH" smtClean="0"/>
              <a:t>12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35516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ครูให้นักเรียนร่วมกันอภิปรายและสรุปหน้าที่ของบรรจุภัณฑ์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82DCF5-172A-4AC5-98CB-28D5A4297906}" type="slidenum">
              <a:rPr lang="th-TH" smtClean="0"/>
              <a:t>13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355167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ครูให้นักเรียนร่วมกันอภิปรายและสรุปหน้าที่ของบรรจุภัณฑ์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82DCF5-172A-4AC5-98CB-28D5A4297906}" type="slidenum">
              <a:rPr lang="th-TH" smtClean="0"/>
              <a:t>14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35516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B5046-6696-4301-9D1B-D6E2B9AAFF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F5E696-79C5-49A7-81A5-87E4BA1F7F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532F24-3B69-413A-AB74-1CB7AB096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53241-D8B1-47D4-B267-C58E75FA75CF}" type="datetimeFigureOut">
              <a:rPr lang="th-TH" smtClean="0"/>
              <a:t>04/05/68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05713-E363-4579-B012-7A9CC1639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8487CD-50C4-4746-A784-F98AECE0F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7C7FA-DA39-4BFA-AED1-5E60E891021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53565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74D00-8CA1-45A0-913E-C109D2992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51889A-E046-4F13-95F2-BEB5E36256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8C2FF-C322-49A2-831D-6C5D17CB3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53241-D8B1-47D4-B267-C58E75FA75CF}" type="datetimeFigureOut">
              <a:rPr lang="th-TH" smtClean="0"/>
              <a:t>04/05/68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744EF-F165-42B4-A9DD-C3B79436D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0BF753-4311-4BB1-90EB-0D70AD93C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7C7FA-DA39-4BFA-AED1-5E60E891021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13511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7355FA-BAC2-45FD-8CC0-61571B4D1A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2B6818-83EA-48A9-A887-BF2EAA79D0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9401E7-B83A-4B1B-961E-8257FC7D9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53241-D8B1-47D4-B267-C58E75FA75CF}" type="datetimeFigureOut">
              <a:rPr lang="th-TH" smtClean="0"/>
              <a:t>04/05/68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8F975-DA3E-4B9D-BB0C-64F0165E5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FFE8C-AD00-4103-A48C-E24A52391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7C7FA-DA39-4BFA-AED1-5E60E891021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41122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0D48B-7333-4436-B70C-51F743EA6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BCF9A-F077-46DE-90B1-DD3BD2B581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40757B-CD16-42B4-8E4E-C4E7E038E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53241-D8B1-47D4-B267-C58E75FA75CF}" type="datetimeFigureOut">
              <a:rPr lang="th-TH" smtClean="0"/>
              <a:t>04/05/68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8A570-A3FF-44EA-ABD1-C52E714B0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DC9BD-808D-490D-9DD2-6768F38B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7C7FA-DA39-4BFA-AED1-5E60E891021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82578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F7445-CB0C-4CEF-B4A6-2C7877C28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ACF6D4-7535-4233-AD4F-F25CECFC5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E212B9-DEDF-4D78-A37F-650609DFD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53241-D8B1-47D4-B267-C58E75FA75CF}" type="datetimeFigureOut">
              <a:rPr lang="th-TH" smtClean="0"/>
              <a:t>04/05/68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125B4-CB65-4CDD-8ABF-57A7859F4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6086C-FEFE-4BBB-B76D-34F2175ED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7C7FA-DA39-4BFA-AED1-5E60E891021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35741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BE191-05F5-42A8-AFFE-9A51B89DC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7C711-BAEC-4B48-AB80-68AC0A23A8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9959C8-C4E7-43EE-B92A-E6732F0EBE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F1FF42-1460-4780-872B-64832EEA7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53241-D8B1-47D4-B267-C58E75FA75CF}" type="datetimeFigureOut">
              <a:rPr lang="th-TH" smtClean="0"/>
              <a:t>04/05/68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353AEC-9859-42C8-B7BF-65B70E3F6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D260DE-C111-415E-B5FD-CD56D442A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7C7FA-DA39-4BFA-AED1-5E60E891021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6581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D2204-B926-4B3E-A5E0-209B09B07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A87231-6CDC-4C32-8699-C74CCDC87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CA63C0-897D-419A-AA35-4740A16492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DB33A9-033D-4038-8E02-ACD0F7CE6E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C90903-9E9C-45A2-88A2-AA332F4C72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06D30E-ECB5-46C7-84C2-F7761799A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53241-D8B1-47D4-B267-C58E75FA75CF}" type="datetimeFigureOut">
              <a:rPr lang="th-TH" smtClean="0"/>
              <a:t>04/05/68</a:t>
            </a:fld>
            <a:endParaRPr lang="th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27262A-113E-4588-8B9A-1E06433FD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9016D-5C34-4A9D-ACAA-57EC23061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7C7FA-DA39-4BFA-AED1-5E60E891021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03256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BEB16-577D-47E5-97B0-6C042B27C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FD9B5F-7A99-44FC-AEA0-3552D1BC7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53241-D8B1-47D4-B267-C58E75FA75CF}" type="datetimeFigureOut">
              <a:rPr lang="th-TH" smtClean="0"/>
              <a:t>04/05/68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1437A0-42B3-49B9-9BBF-FB37D2663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1B1174-D487-4E10-8557-97CD225F4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7C7FA-DA39-4BFA-AED1-5E60E891021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46794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F4717F-1FED-47FF-9BE6-D1A23AE24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53241-D8B1-47D4-B267-C58E75FA75CF}" type="datetimeFigureOut">
              <a:rPr lang="th-TH" smtClean="0"/>
              <a:t>04/05/68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D977EF-3680-4B3B-BD70-A5CA604D3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BC86B8-F1F5-4188-B207-2C3A435A1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7C7FA-DA39-4BFA-AED1-5E60E891021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20660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1F9F8-5AE4-49E7-AA91-98707ACD6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C6639-78EB-4FE0-AC81-6589C4689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3406D6-39B7-4661-A8A8-531088B3A0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21BF38-6318-45A3-8EC6-56A38F243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53241-D8B1-47D4-B267-C58E75FA75CF}" type="datetimeFigureOut">
              <a:rPr lang="th-TH" smtClean="0"/>
              <a:t>04/05/68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1D14D1-70C5-43D6-8855-C3EDC23EB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BF082F-6ECE-495C-9767-334FAC858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7C7FA-DA39-4BFA-AED1-5E60E891021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71645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ED98F-DBDD-4CBB-81C4-E21AD8F5B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4A3E11-28C8-4A90-9E38-C0CC155618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3A3B48-5409-4BEA-91CF-BA2CB023FF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5B4DFE-11B5-4028-8277-BEE7BA608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53241-D8B1-47D4-B267-C58E75FA75CF}" type="datetimeFigureOut">
              <a:rPr lang="th-TH" smtClean="0"/>
              <a:t>04/05/68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8E1B56-3397-4D75-ADDE-1604A0ED2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347A02-E021-4BD9-AC90-3F799F498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7C7FA-DA39-4BFA-AED1-5E60E891021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60172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4A4C03-D739-4193-AE61-366E5CE56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006D07-BBCF-453A-9564-CC53BADE5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756F8B-3C7A-47C1-81E9-928DCACD27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53241-D8B1-47D4-B267-C58E75FA75CF}" type="datetimeFigureOut">
              <a:rPr lang="th-TH" smtClean="0"/>
              <a:t>04/05/68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5DAFB-887F-4673-B6C6-1249DBCAE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34E30-4824-4A4D-9960-57958E5EC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7C7FA-DA39-4BFA-AED1-5E60E891021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77703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155FA2-ED4E-4690-9C08-BF73C7348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774" y="2074422"/>
            <a:ext cx="2267345" cy="309623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09600" y="437760"/>
            <a:ext cx="8926946" cy="1123188"/>
            <a:chOff x="775855" y="437760"/>
            <a:chExt cx="8926946" cy="1123188"/>
          </a:xfrm>
        </p:grpSpPr>
        <p:sp>
          <p:nvSpPr>
            <p:cNvPr id="4" name="Rectangle 3"/>
            <p:cNvSpPr/>
            <p:nvPr/>
          </p:nvSpPr>
          <p:spPr>
            <a:xfrm>
              <a:off x="775855" y="437760"/>
              <a:ext cx="8617528" cy="1043709"/>
            </a:xfrm>
            <a:prstGeom prst="rect">
              <a:avLst/>
            </a:prstGeom>
            <a:solidFill>
              <a:srgbClr val="F3AFAF"/>
            </a:solidFill>
            <a:ln>
              <a:solidFill>
                <a:srgbClr val="F3AF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85273" y="646759"/>
              <a:ext cx="8617528" cy="914189"/>
            </a:xfrm>
            <a:prstGeom prst="rect">
              <a:avLst/>
            </a:prstGeom>
            <a:solidFill>
              <a:srgbClr val="D87876"/>
            </a:solidFill>
            <a:ln>
              <a:solidFill>
                <a:srgbClr val="D8787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600" b="1" dirty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การประดิษฐ์บรรจุภัณฑ์จากวัสดุธรรมชาติ</a:t>
              </a:r>
              <a:endParaRPr lang="en-US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7" name="Rounded Rectangle 17">
            <a:extLst>
              <a:ext uri="{FF2B5EF4-FFF2-40B4-BE49-F238E27FC236}">
                <a16:creationId xmlns:a16="http://schemas.microsoft.com/office/drawing/2014/main" id="{7DA6808E-F527-4E73-9435-C18CF6DF8ABE}"/>
              </a:ext>
            </a:extLst>
          </p:cNvPr>
          <p:cNvSpPr/>
          <p:nvPr/>
        </p:nvSpPr>
        <p:spPr>
          <a:xfrm>
            <a:off x="4059359" y="3943927"/>
            <a:ext cx="6035987" cy="135893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4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วัสดุหรือวัตถุที่ใช้ใส่ห่อหุ้มสินค้าหรือผลิตภัณฑ์ต่าง ๆ </a:t>
            </a:r>
          </a:p>
        </p:txBody>
      </p:sp>
      <p:sp>
        <p:nvSpPr>
          <p:cNvPr id="18" name="Rounded Rectangular Callout 2">
            <a:extLst>
              <a:ext uri="{FF2B5EF4-FFF2-40B4-BE49-F238E27FC236}">
                <a16:creationId xmlns:a16="http://schemas.microsoft.com/office/drawing/2014/main" id="{778C3DA6-4072-45B2-B68B-9AE4591C5EB5}"/>
              </a:ext>
            </a:extLst>
          </p:cNvPr>
          <p:cNvSpPr/>
          <p:nvPr/>
        </p:nvSpPr>
        <p:spPr>
          <a:xfrm>
            <a:off x="3352468" y="1907780"/>
            <a:ext cx="7102764" cy="1472512"/>
          </a:xfrm>
          <a:prstGeom prst="wedgeRoundRectCallout">
            <a:avLst>
              <a:gd name="adj1" fmla="val 20506"/>
              <a:gd name="adj2" fmla="val 48358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บรรจุภัณฑ์ตามความเข้าใจของนักเรียนคืออะไร</a:t>
            </a:r>
          </a:p>
        </p:txBody>
      </p:sp>
      <p:pic>
        <p:nvPicPr>
          <p:cNvPr id="19" name="Picture 15">
            <a:extLst>
              <a:ext uri="{FF2B5EF4-FFF2-40B4-BE49-F238E27FC236}">
                <a16:creationId xmlns:a16="http://schemas.microsoft.com/office/drawing/2014/main" id="{BB2BF33B-6988-4498-B8C7-11234A75537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48453" y="1860540"/>
            <a:ext cx="1032255" cy="15669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01CB40BB-D452-DD49-BB5F-218CEE6659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122" y="279521"/>
            <a:ext cx="958303" cy="88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78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-147782" y="-42483"/>
            <a:ext cx="12450618" cy="1508977"/>
          </a:xfrm>
          <a:prstGeom prst="rect">
            <a:avLst/>
          </a:prstGeom>
          <a:solidFill>
            <a:srgbClr val="FDE8E9"/>
          </a:solidFill>
          <a:ln>
            <a:solidFill>
              <a:srgbClr val="FDE8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1002007" y="487740"/>
            <a:ext cx="3216460" cy="914189"/>
          </a:xfrm>
          <a:prstGeom prst="rect">
            <a:avLst/>
          </a:prstGeom>
          <a:solidFill>
            <a:srgbClr val="FDE8E9"/>
          </a:solidFill>
          <a:ln>
            <a:solidFill>
              <a:srgbClr val="FDE8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หน้าที่ของบรรจุภัณฑ์ </a:t>
            </a:r>
          </a:p>
        </p:txBody>
      </p:sp>
      <p:sp>
        <p:nvSpPr>
          <p:cNvPr id="2" name="Rectangle 1"/>
          <p:cNvSpPr/>
          <p:nvPr/>
        </p:nvSpPr>
        <p:spPr>
          <a:xfrm>
            <a:off x="1002007" y="2836942"/>
            <a:ext cx="65021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บรรจุภัณฑ์ต้องมีความมั่นคงแข็งแรง สามารถวางซ้อนทับกันได้หลายชั้น มีรูปร่างที่สะดวกต่อการจัดเก็บ</a:t>
            </a:r>
          </a:p>
          <a:p>
            <a:pPr algn="thaiDist"/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เคลื่อนย้ายและขนส่ง</a:t>
            </a:r>
          </a:p>
        </p:txBody>
      </p:sp>
      <p:grpSp>
        <p:nvGrpSpPr>
          <p:cNvPr id="12" name="กลุ่ม 28">
            <a:extLst>
              <a:ext uri="{FF2B5EF4-FFF2-40B4-BE49-F238E27FC236}">
                <a16:creationId xmlns:a16="http://schemas.microsoft.com/office/drawing/2014/main" id="{D4D7D86D-DB53-4B1F-9CDB-E6FBDD07EBE5}"/>
              </a:ext>
            </a:extLst>
          </p:cNvPr>
          <p:cNvGrpSpPr/>
          <p:nvPr/>
        </p:nvGrpSpPr>
        <p:grpSpPr>
          <a:xfrm>
            <a:off x="755279" y="1606204"/>
            <a:ext cx="8737856" cy="898380"/>
            <a:chOff x="5280428" y="1709859"/>
            <a:chExt cx="8737856" cy="89838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สี่เหลี่ยมผืนผ้ามุมมน 29">
              <a:extLst>
                <a:ext uri="{FF2B5EF4-FFF2-40B4-BE49-F238E27FC236}">
                  <a16:creationId xmlns:a16="http://schemas.microsoft.com/office/drawing/2014/main" id="{1078ECAE-837D-4A19-9CCC-EB0821369D29}"/>
                </a:ext>
              </a:extLst>
            </p:cNvPr>
            <p:cNvSpPr/>
            <p:nvPr/>
          </p:nvSpPr>
          <p:spPr>
            <a:xfrm>
              <a:off x="5981702" y="1807149"/>
              <a:ext cx="8036582" cy="693144"/>
            </a:xfrm>
            <a:prstGeom prst="roundRect">
              <a:avLst/>
            </a:prstGeom>
            <a:solidFill>
              <a:srgbClr val="F9B6B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4" name="วงรี 30">
              <a:extLst>
                <a:ext uri="{FF2B5EF4-FFF2-40B4-BE49-F238E27FC236}">
                  <a16:creationId xmlns:a16="http://schemas.microsoft.com/office/drawing/2014/main" id="{40D94FC9-B2AC-4375-BEE9-71F48AA33972}"/>
                </a:ext>
              </a:extLst>
            </p:cNvPr>
            <p:cNvSpPr/>
            <p:nvPr/>
          </p:nvSpPr>
          <p:spPr>
            <a:xfrm>
              <a:off x="5280428" y="1709859"/>
              <a:ext cx="898380" cy="898380"/>
            </a:xfrm>
            <a:prstGeom prst="ellipse">
              <a:avLst/>
            </a:prstGeom>
            <a:solidFill>
              <a:srgbClr val="F47D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5" name="วงรี 31">
              <a:extLst>
                <a:ext uri="{FF2B5EF4-FFF2-40B4-BE49-F238E27FC236}">
                  <a16:creationId xmlns:a16="http://schemas.microsoft.com/office/drawing/2014/main" id="{0CE1B717-E7AE-48A1-BB41-A206CB0E3E04}"/>
                </a:ext>
              </a:extLst>
            </p:cNvPr>
            <p:cNvSpPr/>
            <p:nvPr/>
          </p:nvSpPr>
          <p:spPr>
            <a:xfrm>
              <a:off x="5361216" y="1796101"/>
              <a:ext cx="734786" cy="734786"/>
            </a:xfrm>
            <a:prstGeom prst="ellipse">
              <a:avLst/>
            </a:prstGeom>
            <a:solidFill>
              <a:srgbClr val="F8AAA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๒</a:t>
              </a:r>
            </a:p>
          </p:txBody>
        </p:sp>
        <p:sp>
          <p:nvSpPr>
            <p:cNvPr id="20" name="กล่องข้อความ 32">
              <a:extLst>
                <a:ext uri="{FF2B5EF4-FFF2-40B4-BE49-F238E27FC236}">
                  <a16:creationId xmlns:a16="http://schemas.microsoft.com/office/drawing/2014/main" id="{C070FB79-54F7-4689-90EC-8D217474B586}"/>
                </a:ext>
              </a:extLst>
            </p:cNvPr>
            <p:cNvSpPr txBox="1"/>
            <p:nvPr/>
          </p:nvSpPr>
          <p:spPr>
            <a:xfrm>
              <a:off x="6176790" y="1925451"/>
              <a:ext cx="78414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อำนวยความสะดวกต่อการขนส่ง การเคลื่อนย้าย และการเก็บรักษา </a:t>
              </a:r>
            </a:p>
          </p:txBody>
        </p:sp>
      </p:grpSp>
      <p:pic>
        <p:nvPicPr>
          <p:cNvPr id="21" name="รูปภาพ 2">
            <a:extLst>
              <a:ext uri="{FF2B5EF4-FFF2-40B4-BE49-F238E27FC236}">
                <a16:creationId xmlns:a16="http://schemas.microsoft.com/office/drawing/2014/main" id="{8B21EAEF-4079-4877-9E98-D01EEBD855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622" r="9018"/>
          <a:stretch/>
        </p:blipFill>
        <p:spPr>
          <a:xfrm>
            <a:off x="7840289" y="2692102"/>
            <a:ext cx="2406073" cy="3429000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66867459-71CD-924B-8285-812A85BDAE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122" y="279521"/>
            <a:ext cx="958303" cy="88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21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-147782" y="-42483"/>
            <a:ext cx="12450618" cy="1508977"/>
          </a:xfrm>
          <a:prstGeom prst="rect">
            <a:avLst/>
          </a:prstGeom>
          <a:solidFill>
            <a:srgbClr val="FDE8E9"/>
          </a:solidFill>
          <a:ln>
            <a:solidFill>
              <a:srgbClr val="FDE8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1002007" y="487740"/>
            <a:ext cx="3216460" cy="914189"/>
          </a:xfrm>
          <a:prstGeom prst="rect">
            <a:avLst/>
          </a:prstGeom>
          <a:solidFill>
            <a:srgbClr val="FDE8E9"/>
          </a:solidFill>
          <a:ln>
            <a:solidFill>
              <a:srgbClr val="FDE8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หน้าที่ของบรรจุภัณฑ์ </a:t>
            </a:r>
          </a:p>
        </p:txBody>
      </p:sp>
      <p:sp>
        <p:nvSpPr>
          <p:cNvPr id="2" name="Rectangle 1"/>
          <p:cNvSpPr/>
          <p:nvPr/>
        </p:nvSpPr>
        <p:spPr>
          <a:xfrm>
            <a:off x="1002007" y="2836942"/>
            <a:ext cx="56149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บรรจุภัณฑ์ควรแสดงให้เห็นตัวสินค้าหรือผลิตภัณฑ์ หรือบ่งบอกชนิดของสินค้าหรือผลิตภัณฑ์ที่อยู่ภายใน ข้อมูลผู้ผลิต วิธีการใช้และเก็บรักษา วันผลิตและวันหมดอายุ โดยเฉพาะสินค้าหรือผลิตภัณฑ์ประเภทอาหารและยา</a:t>
            </a:r>
          </a:p>
        </p:txBody>
      </p:sp>
      <p:grpSp>
        <p:nvGrpSpPr>
          <p:cNvPr id="11" name="กลุ่ม 33">
            <a:extLst>
              <a:ext uri="{FF2B5EF4-FFF2-40B4-BE49-F238E27FC236}">
                <a16:creationId xmlns:a16="http://schemas.microsoft.com/office/drawing/2014/main" id="{85B89AC2-2D84-4859-AE5E-E18CD221D2B8}"/>
              </a:ext>
            </a:extLst>
          </p:cNvPr>
          <p:cNvGrpSpPr/>
          <p:nvPr/>
        </p:nvGrpSpPr>
        <p:grpSpPr>
          <a:xfrm>
            <a:off x="992276" y="1628832"/>
            <a:ext cx="5624655" cy="898380"/>
            <a:chOff x="4187263" y="2659595"/>
            <a:chExt cx="5425302" cy="89838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6" name="สี่เหลี่ยมผืนผ้ามุมมน 34">
              <a:extLst>
                <a:ext uri="{FF2B5EF4-FFF2-40B4-BE49-F238E27FC236}">
                  <a16:creationId xmlns:a16="http://schemas.microsoft.com/office/drawing/2014/main" id="{9B7D67F3-D718-447D-A87C-3723ACFC6A3E}"/>
                </a:ext>
              </a:extLst>
            </p:cNvPr>
            <p:cNvSpPr/>
            <p:nvPr/>
          </p:nvSpPr>
          <p:spPr>
            <a:xfrm>
              <a:off x="4780644" y="2761816"/>
              <a:ext cx="4831921" cy="693144"/>
            </a:xfrm>
            <a:prstGeom prst="roundRect">
              <a:avLst/>
            </a:prstGeom>
            <a:solidFill>
              <a:srgbClr val="D3B1D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7" name="วงรี 35">
              <a:extLst>
                <a:ext uri="{FF2B5EF4-FFF2-40B4-BE49-F238E27FC236}">
                  <a16:creationId xmlns:a16="http://schemas.microsoft.com/office/drawing/2014/main" id="{BC72DE4B-8D47-48E5-82E5-ECC77EFD48D4}"/>
                </a:ext>
              </a:extLst>
            </p:cNvPr>
            <p:cNvSpPr/>
            <p:nvPr/>
          </p:nvSpPr>
          <p:spPr>
            <a:xfrm>
              <a:off x="4187263" y="2659595"/>
              <a:ext cx="898380" cy="898380"/>
            </a:xfrm>
            <a:prstGeom prst="ellipse">
              <a:avLst/>
            </a:prstGeom>
            <a:solidFill>
              <a:srgbClr val="BE8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8" name="วงรี 36">
              <a:extLst>
                <a:ext uri="{FF2B5EF4-FFF2-40B4-BE49-F238E27FC236}">
                  <a16:creationId xmlns:a16="http://schemas.microsoft.com/office/drawing/2014/main" id="{1D640E88-4965-4212-8604-0CE65FE42688}"/>
                </a:ext>
              </a:extLst>
            </p:cNvPr>
            <p:cNvSpPr/>
            <p:nvPr/>
          </p:nvSpPr>
          <p:spPr>
            <a:xfrm>
              <a:off x="4268051" y="2745837"/>
              <a:ext cx="734786" cy="734786"/>
            </a:xfrm>
            <a:prstGeom prst="ellipse">
              <a:avLst/>
            </a:prstGeom>
            <a:solidFill>
              <a:srgbClr val="E2CBE3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๓</a:t>
              </a:r>
            </a:p>
          </p:txBody>
        </p:sp>
        <p:sp>
          <p:nvSpPr>
            <p:cNvPr id="19" name="กล่องข้อความ 37">
              <a:extLst>
                <a:ext uri="{FF2B5EF4-FFF2-40B4-BE49-F238E27FC236}">
                  <a16:creationId xmlns:a16="http://schemas.microsoft.com/office/drawing/2014/main" id="{6E601CE0-D74A-4AAD-95A3-1D78FE3FBE5D}"/>
                </a:ext>
              </a:extLst>
            </p:cNvPr>
            <p:cNvSpPr txBox="1"/>
            <p:nvPr/>
          </p:nvSpPr>
          <p:spPr>
            <a:xfrm>
              <a:off x="5029200" y="2906577"/>
              <a:ext cx="45833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ให้ข้อมูลเกี่ยวกับสินค้าหรือผลิตภัณฑ์ </a:t>
              </a:r>
            </a:p>
          </p:txBody>
        </p:sp>
      </p:grpSp>
      <p:pic>
        <p:nvPicPr>
          <p:cNvPr id="22" name="รูปภาพ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542" y="2424197"/>
            <a:ext cx="4112895" cy="2376805"/>
          </a:xfrm>
          <a:prstGeom prst="round2Same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37DDE221-5029-5546-B5B5-481543E03E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122" y="279521"/>
            <a:ext cx="958303" cy="88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1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-147782" y="-42483"/>
            <a:ext cx="12450618" cy="1508977"/>
          </a:xfrm>
          <a:prstGeom prst="rect">
            <a:avLst/>
          </a:prstGeom>
          <a:solidFill>
            <a:srgbClr val="FDE8E9"/>
          </a:solidFill>
          <a:ln>
            <a:solidFill>
              <a:srgbClr val="FDE8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1002007" y="487740"/>
            <a:ext cx="3216460" cy="914189"/>
          </a:xfrm>
          <a:prstGeom prst="rect">
            <a:avLst/>
          </a:prstGeom>
          <a:solidFill>
            <a:srgbClr val="FDE8E9"/>
          </a:solidFill>
          <a:ln>
            <a:solidFill>
              <a:srgbClr val="FDE8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หน้าที่ของบรรจุภัณฑ์ </a:t>
            </a:r>
          </a:p>
        </p:txBody>
      </p:sp>
      <p:sp>
        <p:nvSpPr>
          <p:cNvPr id="2" name="Rectangle 1"/>
          <p:cNvSpPr/>
          <p:nvPr/>
        </p:nvSpPr>
        <p:spPr>
          <a:xfrm>
            <a:off x="1002006" y="2836942"/>
            <a:ext cx="584768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บรรจุภัณฑ์ต้องมีรูปแบบ สีสันสวยงาม สะดุดตา</a:t>
            </a:r>
          </a:p>
          <a:p>
            <a:pPr algn="thaiDist"/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ดึงดูดใจผู้ซื้อ แตกต่างจากสินค้าหรือผลิตภัณฑ์ของ</a:t>
            </a:r>
          </a:p>
          <a:p>
            <a:pPr algn="thaiDist"/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คู่แข่งทางการตลาด เพื่อให้ง่ายต่อการจดจำ</a:t>
            </a:r>
            <a:endParaRPr lang="en-US" sz="3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/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และช่วยลดความผิดพลาดในการหยิบสินค้า</a:t>
            </a:r>
            <a:endParaRPr lang="en-US" sz="3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/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ที่ไม่ต้องการได้</a:t>
            </a:r>
          </a:p>
        </p:txBody>
      </p:sp>
      <p:grpSp>
        <p:nvGrpSpPr>
          <p:cNvPr id="12" name="กลุ่ม 45">
            <a:extLst>
              <a:ext uri="{FF2B5EF4-FFF2-40B4-BE49-F238E27FC236}">
                <a16:creationId xmlns:a16="http://schemas.microsoft.com/office/drawing/2014/main" id="{5D4E45BB-9DAD-4C20-A1AA-B0B6AA4EBD57}"/>
              </a:ext>
            </a:extLst>
          </p:cNvPr>
          <p:cNvGrpSpPr/>
          <p:nvPr/>
        </p:nvGrpSpPr>
        <p:grpSpPr>
          <a:xfrm>
            <a:off x="909487" y="1525817"/>
            <a:ext cx="5707444" cy="898380"/>
            <a:chOff x="397888" y="641135"/>
            <a:chExt cx="5383900" cy="898380"/>
          </a:xfrm>
        </p:grpSpPr>
        <p:grpSp>
          <p:nvGrpSpPr>
            <p:cNvPr id="13" name="กลุ่ม 57">
              <a:extLst>
                <a:ext uri="{FF2B5EF4-FFF2-40B4-BE49-F238E27FC236}">
                  <a16:creationId xmlns:a16="http://schemas.microsoft.com/office/drawing/2014/main" id="{278E4BDA-2781-44B9-B4B4-379427E1FE69}"/>
                </a:ext>
              </a:extLst>
            </p:cNvPr>
            <p:cNvGrpSpPr/>
            <p:nvPr/>
          </p:nvGrpSpPr>
          <p:grpSpPr>
            <a:xfrm>
              <a:off x="397888" y="641135"/>
              <a:ext cx="5258435" cy="898380"/>
              <a:chOff x="5274986" y="841904"/>
              <a:chExt cx="5258435" cy="89838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" name="สี่เหลี่ยมผืนผ้ามุมมน 59">
                <a:extLst>
                  <a:ext uri="{FF2B5EF4-FFF2-40B4-BE49-F238E27FC236}">
                    <a16:creationId xmlns:a16="http://schemas.microsoft.com/office/drawing/2014/main" id="{45F59AD1-D11C-44A4-97D7-EF7224FDC653}"/>
                  </a:ext>
                </a:extLst>
              </p:cNvPr>
              <p:cNvSpPr/>
              <p:nvPr/>
            </p:nvSpPr>
            <p:spPr>
              <a:xfrm>
                <a:off x="5916385" y="967236"/>
                <a:ext cx="4617036" cy="693144"/>
              </a:xfrm>
              <a:prstGeom prst="roundRect">
                <a:avLst/>
              </a:prstGeom>
              <a:solidFill>
                <a:srgbClr val="FDC7A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0" name="วงรี 60">
                <a:extLst>
                  <a:ext uri="{FF2B5EF4-FFF2-40B4-BE49-F238E27FC236}">
                    <a16:creationId xmlns:a16="http://schemas.microsoft.com/office/drawing/2014/main" id="{FF2F63AA-8CF6-4B0C-908A-CE44939E7FFF}"/>
                  </a:ext>
                </a:extLst>
              </p:cNvPr>
              <p:cNvSpPr/>
              <p:nvPr/>
            </p:nvSpPr>
            <p:spPr>
              <a:xfrm>
                <a:off x="5274986" y="841904"/>
                <a:ext cx="898380" cy="898380"/>
              </a:xfrm>
              <a:prstGeom prst="ellipse">
                <a:avLst/>
              </a:prstGeom>
              <a:solidFill>
                <a:srgbClr val="F795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1" name="วงรี 61">
                <a:extLst>
                  <a:ext uri="{FF2B5EF4-FFF2-40B4-BE49-F238E27FC236}">
                    <a16:creationId xmlns:a16="http://schemas.microsoft.com/office/drawing/2014/main" id="{01F6F158-9B8F-4893-AB35-EF9FF924E4A9}"/>
                  </a:ext>
                </a:extLst>
              </p:cNvPr>
              <p:cNvSpPr/>
              <p:nvPr/>
            </p:nvSpPr>
            <p:spPr>
              <a:xfrm>
                <a:off x="5355774" y="928146"/>
                <a:ext cx="734786" cy="734786"/>
              </a:xfrm>
              <a:prstGeom prst="ellipse">
                <a:avLst/>
              </a:prstGeom>
              <a:solidFill>
                <a:srgbClr val="FDC7A3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48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๔</a:t>
                </a:r>
              </a:p>
            </p:txBody>
          </p:sp>
        </p:grpSp>
        <p:sp>
          <p:nvSpPr>
            <p:cNvPr id="14" name="กล่องข้อความ 58">
              <a:extLst>
                <a:ext uri="{FF2B5EF4-FFF2-40B4-BE49-F238E27FC236}">
                  <a16:creationId xmlns:a16="http://schemas.microsoft.com/office/drawing/2014/main" id="{DEF4235F-1CBA-4095-B923-B74F1A748C0C}"/>
                </a:ext>
              </a:extLst>
            </p:cNvPr>
            <p:cNvSpPr txBox="1"/>
            <p:nvPr/>
          </p:nvSpPr>
          <p:spPr>
            <a:xfrm>
              <a:off x="1323538" y="905157"/>
              <a:ext cx="44582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ส่งเสริมการขายสินค้าหรือผลิตภัณฑ์ </a:t>
              </a: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09" t="21348" r="22682" b="65209"/>
          <a:stretch/>
        </p:blipFill>
        <p:spPr bwMode="auto">
          <a:xfrm>
            <a:off x="7806710" y="1979452"/>
            <a:ext cx="2759826" cy="175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09" t="53565" r="22682" b="35227"/>
          <a:stretch/>
        </p:blipFill>
        <p:spPr bwMode="auto">
          <a:xfrm>
            <a:off x="7049192" y="3867993"/>
            <a:ext cx="4274862" cy="22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DFF9E0F5-046C-B64F-98C2-870103A30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122" y="279521"/>
            <a:ext cx="958303" cy="88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3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-147782" y="-42483"/>
            <a:ext cx="12450618" cy="1508977"/>
          </a:xfrm>
          <a:prstGeom prst="rect">
            <a:avLst/>
          </a:prstGeom>
          <a:solidFill>
            <a:srgbClr val="FDE8E9"/>
          </a:solidFill>
          <a:ln>
            <a:solidFill>
              <a:srgbClr val="FDE8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1002007" y="487740"/>
            <a:ext cx="3216460" cy="914189"/>
          </a:xfrm>
          <a:prstGeom prst="rect">
            <a:avLst/>
          </a:prstGeom>
          <a:solidFill>
            <a:srgbClr val="FDE8E9"/>
          </a:solidFill>
          <a:ln>
            <a:solidFill>
              <a:srgbClr val="FDE8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หน้าที่ของบรรจุภัณฑ์ </a:t>
            </a:r>
          </a:p>
        </p:txBody>
      </p:sp>
      <p:sp>
        <p:nvSpPr>
          <p:cNvPr id="2" name="Rectangle 1"/>
          <p:cNvSpPr/>
          <p:nvPr/>
        </p:nvSpPr>
        <p:spPr>
          <a:xfrm>
            <a:off x="2355155" y="2661598"/>
            <a:ext cx="87838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บรรจุภัณฑ์มีความสวยงามดึงดูดใจผู้ซื้อจะสร้างความนิยมในสินค้า</a:t>
            </a:r>
          </a:p>
          <a:p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หรือผลิตภัณฑ์ ส่งผลให้ขายสินค้าหรือผลิตภัณฑ์ได้ในราคาที่สูงขึ้น</a:t>
            </a:r>
          </a:p>
        </p:txBody>
      </p:sp>
      <p:grpSp>
        <p:nvGrpSpPr>
          <p:cNvPr id="16" name="กลุ่ม 67">
            <a:extLst>
              <a:ext uri="{FF2B5EF4-FFF2-40B4-BE49-F238E27FC236}">
                <a16:creationId xmlns:a16="http://schemas.microsoft.com/office/drawing/2014/main" id="{4C8B5235-9247-4B12-B37E-D77CAA52CCA2}"/>
              </a:ext>
            </a:extLst>
          </p:cNvPr>
          <p:cNvGrpSpPr/>
          <p:nvPr/>
        </p:nvGrpSpPr>
        <p:grpSpPr>
          <a:xfrm>
            <a:off x="1002007" y="1546988"/>
            <a:ext cx="5075520" cy="898380"/>
            <a:chOff x="4187263" y="2659595"/>
            <a:chExt cx="5075520" cy="89838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สี่เหลี่ยมผืนผ้ามุมมน 68">
              <a:extLst>
                <a:ext uri="{FF2B5EF4-FFF2-40B4-BE49-F238E27FC236}">
                  <a16:creationId xmlns:a16="http://schemas.microsoft.com/office/drawing/2014/main" id="{BE815DD9-850C-46BA-9BB8-3FAEB34ADAD9}"/>
                </a:ext>
              </a:extLst>
            </p:cNvPr>
            <p:cNvSpPr/>
            <p:nvPr/>
          </p:nvSpPr>
          <p:spPr>
            <a:xfrm>
              <a:off x="4780643" y="2761816"/>
              <a:ext cx="4223521" cy="693144"/>
            </a:xfrm>
            <a:prstGeom prst="roundRect">
              <a:avLst/>
            </a:prstGeom>
            <a:solidFill>
              <a:srgbClr val="D3B1D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8" name="วงรี 69">
              <a:extLst>
                <a:ext uri="{FF2B5EF4-FFF2-40B4-BE49-F238E27FC236}">
                  <a16:creationId xmlns:a16="http://schemas.microsoft.com/office/drawing/2014/main" id="{BE3B0ABC-8B2A-4D97-B49A-1EFEA9C97F74}"/>
                </a:ext>
              </a:extLst>
            </p:cNvPr>
            <p:cNvSpPr/>
            <p:nvPr/>
          </p:nvSpPr>
          <p:spPr>
            <a:xfrm>
              <a:off x="4187263" y="2659595"/>
              <a:ext cx="898380" cy="898380"/>
            </a:xfrm>
            <a:prstGeom prst="ellipse">
              <a:avLst/>
            </a:prstGeom>
            <a:solidFill>
              <a:srgbClr val="BE8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9" name="วงรี 70">
              <a:extLst>
                <a:ext uri="{FF2B5EF4-FFF2-40B4-BE49-F238E27FC236}">
                  <a16:creationId xmlns:a16="http://schemas.microsoft.com/office/drawing/2014/main" id="{66C87E94-D3CB-4158-8980-0288D51FEF4F}"/>
                </a:ext>
              </a:extLst>
            </p:cNvPr>
            <p:cNvSpPr/>
            <p:nvPr/>
          </p:nvSpPr>
          <p:spPr>
            <a:xfrm>
              <a:off x="4268051" y="2745837"/>
              <a:ext cx="734786" cy="734786"/>
            </a:xfrm>
            <a:prstGeom prst="ellipse">
              <a:avLst/>
            </a:prstGeom>
            <a:solidFill>
              <a:srgbClr val="E2CBE3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๕</a:t>
              </a:r>
            </a:p>
          </p:txBody>
        </p:sp>
        <p:sp>
          <p:nvSpPr>
            <p:cNvPr id="22" name="กล่องข้อความ 71">
              <a:extLst>
                <a:ext uri="{FF2B5EF4-FFF2-40B4-BE49-F238E27FC236}">
                  <a16:creationId xmlns:a16="http://schemas.microsoft.com/office/drawing/2014/main" id="{B0FAB95D-C77D-4158-A8E5-9B8991103914}"/>
                </a:ext>
              </a:extLst>
            </p:cNvPr>
            <p:cNvSpPr txBox="1"/>
            <p:nvPr/>
          </p:nvSpPr>
          <p:spPr>
            <a:xfrm>
              <a:off x="5105402" y="2906577"/>
              <a:ext cx="41573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มูลค่าของสินค้าหรือผลิตภัณฑ์ </a:t>
              </a: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7" t="28807" r="67136" b="52456"/>
          <a:stretch/>
        </p:blipFill>
        <p:spPr bwMode="auto">
          <a:xfrm>
            <a:off x="6375367" y="4349689"/>
            <a:ext cx="1812504" cy="182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17" t="28807" r="36474" b="50397"/>
          <a:stretch/>
        </p:blipFill>
        <p:spPr bwMode="auto">
          <a:xfrm>
            <a:off x="3707147" y="3823385"/>
            <a:ext cx="2534968" cy="2353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EC9F66AF-C54C-B443-9D03-1218684CF3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122" y="279521"/>
            <a:ext cx="958303" cy="88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56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-147782" y="-42483"/>
            <a:ext cx="12450618" cy="1508977"/>
          </a:xfrm>
          <a:prstGeom prst="rect">
            <a:avLst/>
          </a:prstGeom>
          <a:solidFill>
            <a:srgbClr val="FDE8E9"/>
          </a:solidFill>
          <a:ln>
            <a:solidFill>
              <a:srgbClr val="FDE8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1002007" y="487740"/>
            <a:ext cx="3216460" cy="914189"/>
          </a:xfrm>
          <a:prstGeom prst="rect">
            <a:avLst/>
          </a:prstGeom>
          <a:solidFill>
            <a:srgbClr val="FDE8E9"/>
          </a:solidFill>
          <a:ln>
            <a:solidFill>
              <a:srgbClr val="FDE8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หน้าที่ของบรรจุภัณฑ์ </a:t>
            </a:r>
          </a:p>
        </p:txBody>
      </p:sp>
      <p:sp>
        <p:nvSpPr>
          <p:cNvPr id="2" name="Rectangle 1"/>
          <p:cNvSpPr/>
          <p:nvPr/>
        </p:nvSpPr>
        <p:spPr>
          <a:xfrm>
            <a:off x="2355155" y="2661598"/>
            <a:ext cx="87838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บรรจุภัณฑ์จะต้องมีสัญลักษณ์ ภาพ ฉลาก หรือข้อความโน้มน้าวใจ</a:t>
            </a:r>
          </a:p>
          <a:p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ให้ผู้ซื้อต้องการมีส่วนร่วมในการทำาสิ่งใดสิ่งหนึ่งเพื่อประโยชน์ต่อส่วนรวม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6E87649-A931-4A89-B695-062D567FBD44}"/>
              </a:ext>
            </a:extLst>
          </p:cNvPr>
          <p:cNvGrpSpPr/>
          <p:nvPr/>
        </p:nvGrpSpPr>
        <p:grpSpPr>
          <a:xfrm>
            <a:off x="766976" y="1632581"/>
            <a:ext cx="4665887" cy="898380"/>
            <a:chOff x="5887616" y="5480296"/>
            <a:chExt cx="4665887" cy="898380"/>
          </a:xfrm>
        </p:grpSpPr>
        <p:grpSp>
          <p:nvGrpSpPr>
            <p:cNvPr id="13" name="กลุ่ม 62">
              <a:extLst>
                <a:ext uri="{FF2B5EF4-FFF2-40B4-BE49-F238E27FC236}">
                  <a16:creationId xmlns:a16="http://schemas.microsoft.com/office/drawing/2014/main" id="{EA30AFB9-3EE8-4A42-8F16-C21AFAEDD267}"/>
                </a:ext>
              </a:extLst>
            </p:cNvPr>
            <p:cNvGrpSpPr/>
            <p:nvPr/>
          </p:nvGrpSpPr>
          <p:grpSpPr>
            <a:xfrm>
              <a:off x="5887616" y="5480296"/>
              <a:ext cx="4665887" cy="898380"/>
              <a:chOff x="5280428" y="1709859"/>
              <a:chExt cx="4665887" cy="89838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5" name="สี่เหลี่ยมผืนผ้ามุมมน 63">
                <a:extLst>
                  <a:ext uri="{FF2B5EF4-FFF2-40B4-BE49-F238E27FC236}">
                    <a16:creationId xmlns:a16="http://schemas.microsoft.com/office/drawing/2014/main" id="{CFDD6D06-58F9-4928-80DB-4BDF03AED3F3}"/>
                  </a:ext>
                </a:extLst>
              </p:cNvPr>
              <p:cNvSpPr/>
              <p:nvPr/>
            </p:nvSpPr>
            <p:spPr>
              <a:xfrm>
                <a:off x="5981702" y="1807149"/>
                <a:ext cx="3847123" cy="693144"/>
              </a:xfrm>
              <a:prstGeom prst="roundRect">
                <a:avLst/>
              </a:prstGeom>
              <a:solidFill>
                <a:srgbClr val="F9B6B9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0" name="วงรี 64">
                <a:extLst>
                  <a:ext uri="{FF2B5EF4-FFF2-40B4-BE49-F238E27FC236}">
                    <a16:creationId xmlns:a16="http://schemas.microsoft.com/office/drawing/2014/main" id="{33060129-3DE5-47DE-91DE-4157B704809C}"/>
                  </a:ext>
                </a:extLst>
              </p:cNvPr>
              <p:cNvSpPr/>
              <p:nvPr/>
            </p:nvSpPr>
            <p:spPr>
              <a:xfrm>
                <a:off x="5280428" y="1709859"/>
                <a:ext cx="898380" cy="898380"/>
              </a:xfrm>
              <a:prstGeom prst="ellipse">
                <a:avLst/>
              </a:prstGeom>
              <a:solidFill>
                <a:srgbClr val="F47D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1" name="วงรี 65">
                <a:extLst>
                  <a:ext uri="{FF2B5EF4-FFF2-40B4-BE49-F238E27FC236}">
                    <a16:creationId xmlns:a16="http://schemas.microsoft.com/office/drawing/2014/main" id="{245B9934-EBF3-4AEE-8F6C-264F737EBEFD}"/>
                  </a:ext>
                </a:extLst>
              </p:cNvPr>
              <p:cNvSpPr/>
              <p:nvPr/>
            </p:nvSpPr>
            <p:spPr>
              <a:xfrm>
                <a:off x="5361216" y="1796101"/>
                <a:ext cx="734786" cy="734786"/>
              </a:xfrm>
              <a:prstGeom prst="ellipse">
                <a:avLst/>
              </a:prstGeom>
              <a:solidFill>
                <a:srgbClr val="F8AAA6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48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๖</a:t>
                </a:r>
              </a:p>
            </p:txBody>
          </p:sp>
          <p:sp>
            <p:nvSpPr>
              <p:cNvPr id="23" name="กล่องข้อความ 66">
                <a:extLst>
                  <a:ext uri="{FF2B5EF4-FFF2-40B4-BE49-F238E27FC236}">
                    <a16:creationId xmlns:a16="http://schemas.microsoft.com/office/drawing/2014/main" id="{8E60D4A0-1DD1-4B1D-9C94-46CDE0550374}"/>
                  </a:ext>
                </a:extLst>
              </p:cNvPr>
              <p:cNvSpPr txBox="1"/>
              <p:nvPr/>
            </p:nvSpPr>
            <p:spPr>
              <a:xfrm>
                <a:off x="6176790" y="1925451"/>
                <a:ext cx="376952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14" name="สี่เหลี่ยมผืนผ้า 7">
              <a:extLst>
                <a:ext uri="{FF2B5EF4-FFF2-40B4-BE49-F238E27FC236}">
                  <a16:creationId xmlns:a16="http://schemas.microsoft.com/office/drawing/2014/main" id="{A7AFF297-52C9-4C6A-994C-A41CD3685549}"/>
                </a:ext>
              </a:extLst>
            </p:cNvPr>
            <p:cNvSpPr/>
            <p:nvPr/>
          </p:nvSpPr>
          <p:spPr>
            <a:xfrm>
              <a:off x="6858626" y="5682545"/>
              <a:ext cx="303801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รณรงค์ในเรื่องต่าง ๆ เพิ่ม</a:t>
              </a:r>
              <a:endParaRPr lang="th-TH" sz="32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9C87CACC-C83D-42EA-9B50-82F13E511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250" y="3964562"/>
            <a:ext cx="9275258" cy="1970724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A366B3EC-0C67-C549-95FB-5D5A58FD16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122" y="279521"/>
            <a:ext cx="958303" cy="88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2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126671" y="-168717"/>
            <a:ext cx="8617528" cy="6955949"/>
          </a:xfrm>
          <a:prstGeom prst="rect">
            <a:avLst/>
          </a:prstGeom>
          <a:solidFill>
            <a:srgbClr val="F3AFAF"/>
          </a:solidFill>
          <a:ln>
            <a:solidFill>
              <a:srgbClr val="F3AF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สี่เหลี่ยมผืนผ้า 3">
            <a:extLst>
              <a:ext uri="{FF2B5EF4-FFF2-40B4-BE49-F238E27FC236}">
                <a16:creationId xmlns:a16="http://schemas.microsoft.com/office/drawing/2014/main" id="{908D52AF-6B47-4793-8D2A-7EEE1E8F7847}"/>
              </a:ext>
            </a:extLst>
          </p:cNvPr>
          <p:cNvSpPr/>
          <p:nvPr/>
        </p:nvSpPr>
        <p:spPr>
          <a:xfrm>
            <a:off x="2929324" y="551288"/>
            <a:ext cx="6816277" cy="5755422"/>
          </a:xfrm>
          <a:prstGeom prst="rect">
            <a:avLst/>
          </a:prstGeom>
          <a:noFill/>
          <a:ln w="57150">
            <a:solidFill>
              <a:schemeClr val="bg1"/>
            </a:solidFill>
            <a:prstDash val="dashDot"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0215" algn="l"/>
                <a:tab pos="630555" algn="l"/>
              </a:tabLst>
              <a:defRPr/>
            </a:pP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0215" algn="l"/>
                <a:tab pos="630555" algn="l"/>
              </a:tabLst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นักเรียนยกตัวอย่างการเลือกซื้อและเลือกใช้บรรจุภัณฑ์ที่เป็นมิตรต่อสิ่งแวดล้อมมา </a:t>
            </a: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๑ ชนิด แล้ววิเคราะห์ลักษณะการใช้งาน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0215" algn="l"/>
                <a:tab pos="630555" algn="l"/>
              </a:tabLst>
              <a:defRPr/>
            </a:pP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และผลที่เกิดขึ้นต่อตนเองและสิ่งแวดล้อม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0215" algn="l"/>
                <a:tab pos="630555" algn="l"/>
              </a:tabLst>
              <a:defRPr/>
            </a:pP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เขียนเป็นแผนภาพความคิด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0215" algn="l"/>
                <a:tab pos="630555" algn="l"/>
              </a:tabLst>
              <a:defRPr/>
            </a:pPr>
            <a:endParaRPr lang="th-TH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0215" algn="l"/>
                <a:tab pos="630555" algn="l"/>
              </a:tabLst>
              <a:defRPr/>
            </a:pPr>
            <a:endParaRPr lang="th-TH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5419604-BCF5-1C47-AA78-730454DD8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122" y="279521"/>
            <a:ext cx="958303" cy="88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429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owchart: Terminator 12">
            <a:extLst>
              <a:ext uri="{FF2B5EF4-FFF2-40B4-BE49-F238E27FC236}">
                <a16:creationId xmlns:a16="http://schemas.microsoft.com/office/drawing/2014/main" id="{20FE768B-8978-43C6-8BB2-694DE1715265}"/>
              </a:ext>
            </a:extLst>
          </p:cNvPr>
          <p:cNvSpPr/>
          <p:nvPr/>
        </p:nvSpPr>
        <p:spPr>
          <a:xfrm>
            <a:off x="184811" y="658971"/>
            <a:ext cx="3603497" cy="792442"/>
          </a:xfrm>
          <a:prstGeom prst="flowChartTerminator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ตัวอย่างแผนภาพความคิด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5562AC81-C628-46C8-8106-EC23B28BD9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4671666"/>
              </p:ext>
            </p:extLst>
          </p:nvPr>
        </p:nvGraphicFramePr>
        <p:xfrm>
          <a:off x="3917617" y="805811"/>
          <a:ext cx="4876314" cy="10363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876314">
                  <a:extLst>
                    <a:ext uri="{9D8B030D-6E8A-4147-A177-3AD203B41FA5}">
                      <a16:colId xmlns:a16="http://schemas.microsoft.com/office/drawing/2014/main" val="2284857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บรรจุภัณฑ์ที่เป็นมิตรต่อสิ่งแวดล้อม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27151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ถุงผ้า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1124914"/>
                  </a:ext>
                </a:extLst>
              </a:tr>
            </a:tbl>
          </a:graphicData>
        </a:graphic>
      </p:graphicFrame>
      <p:graphicFrame>
        <p:nvGraphicFramePr>
          <p:cNvPr id="15" name="Table 3">
            <a:extLst>
              <a:ext uri="{FF2B5EF4-FFF2-40B4-BE49-F238E27FC236}">
                <a16:creationId xmlns:a16="http://schemas.microsoft.com/office/drawing/2014/main" id="{608AEDB6-ECEE-41BA-A7F0-1E878C9CC1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2926773"/>
              </p:ext>
            </p:extLst>
          </p:nvPr>
        </p:nvGraphicFramePr>
        <p:xfrm>
          <a:off x="3908416" y="2149421"/>
          <a:ext cx="4876314" cy="1889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876314">
                  <a:extLst>
                    <a:ext uri="{9D8B030D-6E8A-4147-A177-3AD203B41FA5}">
                      <a16:colId xmlns:a16="http://schemas.microsoft.com/office/drawing/2014/main" val="2284857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ลักษณะการใช้งาน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27151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ใส่สิ่งของต่าง ๆ เช่น หนังสือเรียน ผัก ผลไม้ </a:t>
                      </a:r>
                    </a:p>
                    <a:p>
                      <a:pPr algn="ctr"/>
                      <a:r>
                        <a:rPr lang="th-TH" sz="2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เวลาไปตลาด ใส่โทรศัพท์เคลื่อนที่ กระเป๋าเงิน </a:t>
                      </a:r>
                    </a:p>
                    <a:p>
                      <a:pPr algn="ctr"/>
                      <a:r>
                        <a:rPr lang="th-TH" sz="2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และเอกสารอื่น ๆ 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1124914"/>
                  </a:ext>
                </a:extLst>
              </a:tr>
            </a:tbl>
          </a:graphicData>
        </a:graphic>
      </p:graphicFrame>
      <p:graphicFrame>
        <p:nvGraphicFramePr>
          <p:cNvPr id="16" name="Table 3">
            <a:extLst>
              <a:ext uri="{FF2B5EF4-FFF2-40B4-BE49-F238E27FC236}">
                <a16:creationId xmlns:a16="http://schemas.microsoft.com/office/drawing/2014/main" id="{13B20484-9B08-4B34-ADE9-9B66EADDD0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6235067"/>
              </p:ext>
            </p:extLst>
          </p:nvPr>
        </p:nvGraphicFramePr>
        <p:xfrm>
          <a:off x="672954" y="4664390"/>
          <a:ext cx="4878000" cy="1889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878000">
                  <a:extLst>
                    <a:ext uri="{9D8B030D-6E8A-4147-A177-3AD203B41FA5}">
                      <a16:colId xmlns:a16="http://schemas.microsoft.com/office/drawing/2014/main" val="2284857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ผลที่เกิดขึ้นต่อตนเอง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715187"/>
                  </a:ext>
                </a:extLst>
              </a:tr>
              <a:tr h="1177307">
                <a:tc>
                  <a:txBody>
                    <a:bodyPr/>
                    <a:lstStyle/>
                    <a:p>
                      <a:pPr algn="ctr"/>
                      <a:endParaRPr lang="th-TH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ช่วยประหยัดค่าใช้จ่ายในการซื้อกระเป๋าอื่น ๆ </a:t>
                      </a:r>
                    </a:p>
                    <a:p>
                      <a:pPr algn="ctr"/>
                      <a:r>
                        <a:rPr lang="th-TH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มาใส่สิ่งของต่าง ๆ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1124914"/>
                  </a:ext>
                </a:extLst>
              </a:tr>
            </a:tbl>
          </a:graphicData>
        </a:graphic>
      </p:graphicFrame>
      <p:graphicFrame>
        <p:nvGraphicFramePr>
          <p:cNvPr id="17" name="Table 3">
            <a:extLst>
              <a:ext uri="{FF2B5EF4-FFF2-40B4-BE49-F238E27FC236}">
                <a16:creationId xmlns:a16="http://schemas.microsoft.com/office/drawing/2014/main" id="{BC25790E-941A-46F1-962D-EA49322488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4800364"/>
              </p:ext>
            </p:extLst>
          </p:nvPr>
        </p:nvGraphicFramePr>
        <p:xfrm>
          <a:off x="7007884" y="4605608"/>
          <a:ext cx="4878000" cy="1463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878000">
                  <a:extLst>
                    <a:ext uri="{9D8B030D-6E8A-4147-A177-3AD203B41FA5}">
                      <a16:colId xmlns:a16="http://schemas.microsoft.com/office/drawing/2014/main" val="2284857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ผลที่เกิดขึ้นต่อสิ่งแวดล้อม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7151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th-TH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ช่วยลดภาวะโลกร้อนจากการลดใช้ถุงพลาสติก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1124914"/>
                  </a:ext>
                </a:extLst>
              </a:tr>
            </a:tbl>
          </a:graphicData>
        </a:graphic>
      </p:graphicFrame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4EFA837-2184-4B4C-B209-BDB3790098A1}"/>
              </a:ext>
            </a:extLst>
          </p:cNvPr>
          <p:cNvCxnSpPr>
            <a:stCxn id="3" idx="2"/>
            <a:endCxn id="15" idx="0"/>
          </p:cNvCxnSpPr>
          <p:nvPr/>
        </p:nvCxnSpPr>
        <p:spPr>
          <a:xfrm flipH="1">
            <a:off x="6346573" y="1842131"/>
            <a:ext cx="9201" cy="307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8F7EAFF-F1C8-4733-9841-17CEE3F368E4}"/>
              </a:ext>
            </a:extLst>
          </p:cNvPr>
          <p:cNvCxnSpPr/>
          <p:nvPr/>
        </p:nvCxnSpPr>
        <p:spPr>
          <a:xfrm>
            <a:off x="6457374" y="4031745"/>
            <a:ext cx="0" cy="24332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56F81F2-F8D8-4454-BB36-3FEF1B87A310}"/>
              </a:ext>
            </a:extLst>
          </p:cNvPr>
          <p:cNvCxnSpPr>
            <a:cxnSpLocks/>
          </p:cNvCxnSpPr>
          <p:nvPr/>
        </p:nvCxnSpPr>
        <p:spPr>
          <a:xfrm>
            <a:off x="2907237" y="4275065"/>
            <a:ext cx="693388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B9B0A78-4255-4A5B-9374-2F828CA822A2}"/>
              </a:ext>
            </a:extLst>
          </p:cNvPr>
          <p:cNvCxnSpPr>
            <a:cxnSpLocks/>
          </p:cNvCxnSpPr>
          <p:nvPr/>
        </p:nvCxnSpPr>
        <p:spPr>
          <a:xfrm flipH="1">
            <a:off x="2905969" y="4275065"/>
            <a:ext cx="1268" cy="3893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7ABE5A8-CC78-4A72-84C6-0EFDA86E4464}"/>
              </a:ext>
            </a:extLst>
          </p:cNvPr>
          <p:cNvCxnSpPr>
            <a:cxnSpLocks/>
          </p:cNvCxnSpPr>
          <p:nvPr/>
        </p:nvCxnSpPr>
        <p:spPr>
          <a:xfrm>
            <a:off x="9841117" y="4275065"/>
            <a:ext cx="0" cy="3541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5800662" y="1360628"/>
            <a:ext cx="1091821" cy="3726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Rectangle 13"/>
          <p:cNvSpPr/>
          <p:nvPr/>
        </p:nvSpPr>
        <p:spPr>
          <a:xfrm>
            <a:off x="4137910" y="2686735"/>
            <a:ext cx="4487475" cy="12438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Rectangle 19"/>
          <p:cNvSpPr/>
          <p:nvPr/>
        </p:nvSpPr>
        <p:spPr>
          <a:xfrm>
            <a:off x="878370" y="5241141"/>
            <a:ext cx="4487475" cy="12438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Rectangle 20"/>
          <p:cNvSpPr/>
          <p:nvPr/>
        </p:nvSpPr>
        <p:spPr>
          <a:xfrm>
            <a:off x="7117672" y="5241141"/>
            <a:ext cx="4487475" cy="8256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C16E3ECE-8695-6148-8B8A-430F30D9B9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122" y="279521"/>
            <a:ext cx="958303" cy="88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84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สี่เหลี่ยมผืนผ้ามุมมน 10">
            <a:extLst>
              <a:ext uri="{FF2B5EF4-FFF2-40B4-BE49-F238E27FC236}">
                <a16:creationId xmlns:a16="http://schemas.microsoft.com/office/drawing/2014/main" id="{1E76688D-E829-4791-9B70-ADABDA8915B2}"/>
              </a:ext>
            </a:extLst>
          </p:cNvPr>
          <p:cNvSpPr/>
          <p:nvPr/>
        </p:nvSpPr>
        <p:spPr>
          <a:xfrm>
            <a:off x="654943" y="565612"/>
            <a:ext cx="4580258" cy="112385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AE23100-2471-4E1D-95B7-1C891F1BB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2832" y="1983198"/>
            <a:ext cx="2749236" cy="3754292"/>
          </a:xfrm>
          <a:prstGeom prst="rect">
            <a:avLst/>
          </a:prstGeom>
        </p:spPr>
      </p:pic>
      <p:grpSp>
        <p:nvGrpSpPr>
          <p:cNvPr id="17" name="กลุ่ม 21">
            <a:extLst>
              <a:ext uri="{FF2B5EF4-FFF2-40B4-BE49-F238E27FC236}">
                <a16:creationId xmlns:a16="http://schemas.microsoft.com/office/drawing/2014/main" id="{35F2FD41-C6FD-4691-8F21-8F05DBA5865C}"/>
              </a:ext>
            </a:extLst>
          </p:cNvPr>
          <p:cNvGrpSpPr/>
          <p:nvPr/>
        </p:nvGrpSpPr>
        <p:grpSpPr>
          <a:xfrm>
            <a:off x="946556" y="745955"/>
            <a:ext cx="3962080" cy="693144"/>
            <a:chOff x="1025819" y="750509"/>
            <a:chExt cx="3906997" cy="693144"/>
          </a:xfrm>
        </p:grpSpPr>
        <p:sp>
          <p:nvSpPr>
            <p:cNvPr id="18" name="สี่เหลี่ยมผืนผ้ามุมมน 24">
              <a:extLst>
                <a:ext uri="{FF2B5EF4-FFF2-40B4-BE49-F238E27FC236}">
                  <a16:creationId xmlns:a16="http://schemas.microsoft.com/office/drawing/2014/main" id="{899A80F8-47FF-4216-A23A-83C592037330}"/>
                </a:ext>
              </a:extLst>
            </p:cNvPr>
            <p:cNvSpPr/>
            <p:nvPr/>
          </p:nvSpPr>
          <p:spPr>
            <a:xfrm>
              <a:off x="1025819" y="750509"/>
              <a:ext cx="3906997" cy="693144"/>
            </a:xfrm>
            <a:prstGeom prst="roundRect">
              <a:avLst/>
            </a:prstGeom>
            <a:solidFill>
              <a:srgbClr val="FDC7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9" name="กล่องข้อความ 23">
              <a:extLst>
                <a:ext uri="{FF2B5EF4-FFF2-40B4-BE49-F238E27FC236}">
                  <a16:creationId xmlns:a16="http://schemas.microsoft.com/office/drawing/2014/main" id="{80D82C6B-5D2E-4CA8-A8C7-2A6D15D1073F}"/>
                </a:ext>
              </a:extLst>
            </p:cNvPr>
            <p:cNvSpPr txBox="1"/>
            <p:nvPr/>
          </p:nvSpPr>
          <p:spPr>
            <a:xfrm>
              <a:off x="1129093" y="827695"/>
              <a:ext cx="353099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kumimoji="0" lang="th-TH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ความรู้เกี่ยวกับบรรจุภัณฑ์</a:t>
              </a:r>
            </a:p>
          </p:txBody>
        </p:sp>
      </p:grpSp>
      <p:grpSp>
        <p:nvGrpSpPr>
          <p:cNvPr id="21" name="กลุ่ม 11">
            <a:extLst>
              <a:ext uri="{FF2B5EF4-FFF2-40B4-BE49-F238E27FC236}">
                <a16:creationId xmlns:a16="http://schemas.microsoft.com/office/drawing/2014/main" id="{933E2C60-ACDF-467F-B110-F1AEF374D4A7}"/>
              </a:ext>
            </a:extLst>
          </p:cNvPr>
          <p:cNvGrpSpPr/>
          <p:nvPr/>
        </p:nvGrpSpPr>
        <p:grpSpPr>
          <a:xfrm>
            <a:off x="654943" y="2922096"/>
            <a:ext cx="7282947" cy="3112763"/>
            <a:chOff x="292099" y="2606919"/>
            <a:chExt cx="6970547" cy="3458025"/>
          </a:xfrm>
        </p:grpSpPr>
        <p:sp>
          <p:nvSpPr>
            <p:cNvPr id="22" name="สี่เหลี่ยมผืนผ้ามุมมน 10">
              <a:extLst>
                <a:ext uri="{FF2B5EF4-FFF2-40B4-BE49-F238E27FC236}">
                  <a16:creationId xmlns:a16="http://schemas.microsoft.com/office/drawing/2014/main" id="{8B0144ED-088C-44BF-B753-9A9D65409DBF}"/>
                </a:ext>
              </a:extLst>
            </p:cNvPr>
            <p:cNvSpPr/>
            <p:nvPr/>
          </p:nvSpPr>
          <p:spPr>
            <a:xfrm>
              <a:off x="292099" y="2606919"/>
              <a:ext cx="6970547" cy="319737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  <a:alpha val="53000"/>
              </a:schemeClr>
            </a:solidFill>
            <a:ln>
              <a:solidFill>
                <a:srgbClr val="F47D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" name="สี่เหลี่ยมผืนผ้า 77">
              <a:extLst>
                <a:ext uri="{FF2B5EF4-FFF2-40B4-BE49-F238E27FC236}">
                  <a16:creationId xmlns:a16="http://schemas.microsoft.com/office/drawing/2014/main" id="{04CFA60D-E9CB-4CE0-8DAE-1C4272F05D36}"/>
                </a:ext>
              </a:extLst>
            </p:cNvPr>
            <p:cNvSpPr/>
            <p:nvPr/>
          </p:nvSpPr>
          <p:spPr>
            <a:xfrm>
              <a:off x="671441" y="2606919"/>
              <a:ext cx="6591205" cy="345802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th-TH"/>
              </a:defPPr>
              <a:lvl1pPr marL="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9399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87988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81983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75977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969971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563965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157960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751954" algn="l" defTabSz="1187988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1879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	</a:t>
              </a:r>
              <a:r>
                <a:rPr kumimoji="0" lang="th-TH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วัตถุหรือวัสดุที่ใช้ใส่ ห่อ หุ้มสินค้า</a:t>
              </a:r>
            </a:p>
            <a:p>
              <a:pPr marL="0" marR="0" lvl="0" indent="0" algn="l" defTabSz="11879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หรือผลิตภัณฑ์ต้องปกป้องสินค้าหรือผลิตภัณฑ์</a:t>
              </a:r>
            </a:p>
            <a:p>
              <a:pPr marL="0" marR="0" lvl="0" indent="0" algn="l" defTabSz="11879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ที่อยู่ภายในให้มีความปลอดภัย สะดวกต่อการใช้งาน </a:t>
              </a:r>
            </a:p>
            <a:p>
              <a:pPr marL="0" marR="0" lvl="0" indent="0" algn="l" defTabSz="11879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การขนส่ง การจำหน่ายสินค้านี้ เรียกว่า </a:t>
              </a:r>
              <a:r>
                <a:rPr kumimoji="0" lang="th-TH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บรรจุภัณฑ์ (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packaging) </a:t>
              </a:r>
              <a:endPara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24" name="สี่เหลี่ยมผืนผ้ามุมมน 21">
            <a:extLst>
              <a:ext uri="{FF2B5EF4-FFF2-40B4-BE49-F238E27FC236}">
                <a16:creationId xmlns:a16="http://schemas.microsoft.com/office/drawing/2014/main" id="{72EAAB0C-9278-40CD-9F89-FFED07E52C90}"/>
              </a:ext>
            </a:extLst>
          </p:cNvPr>
          <p:cNvSpPr/>
          <p:nvPr/>
        </p:nvSpPr>
        <p:spPr>
          <a:xfrm>
            <a:off x="642877" y="2937894"/>
            <a:ext cx="7282948" cy="2845569"/>
          </a:xfrm>
          <a:prstGeom prst="roundRect">
            <a:avLst/>
          </a:prstGeom>
          <a:noFill/>
          <a:ln>
            <a:solidFill>
              <a:srgbClr val="F47D7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25" name="Group 2">
            <a:extLst>
              <a:ext uri="{FF2B5EF4-FFF2-40B4-BE49-F238E27FC236}">
                <a16:creationId xmlns:a16="http://schemas.microsoft.com/office/drawing/2014/main" id="{C47AE645-6770-45FE-8801-4F2138EACA6F}"/>
              </a:ext>
            </a:extLst>
          </p:cNvPr>
          <p:cNvGrpSpPr>
            <a:grpSpLocks/>
          </p:cNvGrpSpPr>
          <p:nvPr/>
        </p:nvGrpSpPr>
        <p:grpSpPr bwMode="auto">
          <a:xfrm>
            <a:off x="4354559" y="53680"/>
            <a:ext cx="2275731" cy="2109609"/>
            <a:chOff x="9456" y="1938"/>
            <a:chExt cx="2159" cy="2395"/>
          </a:xfrm>
        </p:grpSpPr>
        <p:grpSp>
          <p:nvGrpSpPr>
            <p:cNvPr id="26" name="Group 3">
              <a:extLst>
                <a:ext uri="{FF2B5EF4-FFF2-40B4-BE49-F238E27FC236}">
                  <a16:creationId xmlns:a16="http://schemas.microsoft.com/office/drawing/2014/main" id="{5909E85C-6C21-499B-A113-AE8A04D8FA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357" y="3057"/>
              <a:ext cx="1258" cy="1276"/>
              <a:chOff x="10429" y="3057"/>
              <a:chExt cx="1258" cy="1276"/>
            </a:xfrm>
          </p:grpSpPr>
          <p:grpSp>
            <p:nvGrpSpPr>
              <p:cNvPr id="72" name="Group 4">
                <a:extLst>
                  <a:ext uri="{FF2B5EF4-FFF2-40B4-BE49-F238E27FC236}">
                    <a16:creationId xmlns:a16="http://schemas.microsoft.com/office/drawing/2014/main" id="{7C5F0A8A-1140-4EC2-ABA9-246DF35772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429" y="3057"/>
                <a:ext cx="1258" cy="1276"/>
                <a:chOff x="8089" y="1086"/>
                <a:chExt cx="2794" cy="2831"/>
              </a:xfrm>
            </p:grpSpPr>
            <p:grpSp>
              <p:nvGrpSpPr>
                <p:cNvPr id="75" name="Group 5">
                  <a:extLst>
                    <a:ext uri="{FF2B5EF4-FFF2-40B4-BE49-F238E27FC236}">
                      <a16:creationId xmlns:a16="http://schemas.microsoft.com/office/drawing/2014/main" id="{19500600-2276-41FF-B588-F177CD9FE69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89" y="1086"/>
                  <a:ext cx="2794" cy="2831"/>
                  <a:chOff x="8247" y="2705"/>
                  <a:chExt cx="2309" cy="2338"/>
                </a:xfrm>
              </p:grpSpPr>
              <p:sp>
                <p:nvSpPr>
                  <p:cNvPr id="82" name="Oval 6">
                    <a:extLst>
                      <a:ext uri="{FF2B5EF4-FFF2-40B4-BE49-F238E27FC236}">
                        <a16:creationId xmlns:a16="http://schemas.microsoft.com/office/drawing/2014/main" id="{0BAE22DD-8957-4944-81E9-A394035ADCA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455" y="2919"/>
                    <a:ext cx="1912" cy="1912"/>
                  </a:xfrm>
                  <a:prstGeom prst="ellipse">
                    <a:avLst/>
                  </a:prstGeom>
                  <a:solidFill>
                    <a:srgbClr val="E1E1FF">
                      <a:alpha val="80000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FFFF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/>
                  </a:p>
                </p:txBody>
              </p:sp>
              <p:sp>
                <p:nvSpPr>
                  <p:cNvPr id="83" name="Oval 7">
                    <a:extLst>
                      <a:ext uri="{FF2B5EF4-FFF2-40B4-BE49-F238E27FC236}">
                        <a16:creationId xmlns:a16="http://schemas.microsoft.com/office/drawing/2014/main" id="{B3D0C0DC-DD3D-484D-9516-99F18EAE6A0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225" y="2705"/>
                    <a:ext cx="381" cy="381"/>
                  </a:xfrm>
                  <a:prstGeom prst="ellipse">
                    <a:avLst/>
                  </a:prstGeom>
                  <a:solidFill>
                    <a:srgbClr val="E1E1FF">
                      <a:alpha val="80000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/>
                  </a:p>
                </p:txBody>
              </p:sp>
              <p:sp>
                <p:nvSpPr>
                  <p:cNvPr id="84" name="Oval 8">
                    <a:extLst>
                      <a:ext uri="{FF2B5EF4-FFF2-40B4-BE49-F238E27FC236}">
                        <a16:creationId xmlns:a16="http://schemas.microsoft.com/office/drawing/2014/main" id="{3BC34AD9-AD83-44E6-80BA-1F49A43F8B8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545" y="3002"/>
                    <a:ext cx="381" cy="381"/>
                  </a:xfrm>
                  <a:prstGeom prst="ellipse">
                    <a:avLst/>
                  </a:prstGeom>
                  <a:solidFill>
                    <a:srgbClr val="E1E1FF">
                      <a:alpha val="80000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/>
                  </a:p>
                </p:txBody>
              </p:sp>
              <p:sp>
                <p:nvSpPr>
                  <p:cNvPr id="85" name="Oval 9">
                    <a:extLst>
                      <a:ext uri="{FF2B5EF4-FFF2-40B4-BE49-F238E27FC236}">
                        <a16:creationId xmlns:a16="http://schemas.microsoft.com/office/drawing/2014/main" id="{6FAC92AF-70C3-4720-918C-D4FA418D0DE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247" y="3690"/>
                    <a:ext cx="381" cy="381"/>
                  </a:xfrm>
                  <a:prstGeom prst="ellipse">
                    <a:avLst/>
                  </a:prstGeom>
                  <a:solidFill>
                    <a:srgbClr val="E1E1FF">
                      <a:alpha val="80000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/>
                  </a:p>
                </p:txBody>
              </p:sp>
              <p:sp>
                <p:nvSpPr>
                  <p:cNvPr id="86" name="Oval 10">
                    <a:extLst>
                      <a:ext uri="{FF2B5EF4-FFF2-40B4-BE49-F238E27FC236}">
                        <a16:creationId xmlns:a16="http://schemas.microsoft.com/office/drawing/2014/main" id="{E3CF08A0-17D8-492B-B0B6-D32D82F905C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533" y="4350"/>
                    <a:ext cx="381" cy="381"/>
                  </a:xfrm>
                  <a:prstGeom prst="ellipse">
                    <a:avLst/>
                  </a:prstGeom>
                  <a:solidFill>
                    <a:srgbClr val="E1E1FF">
                      <a:alpha val="80000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/>
                  </a:p>
                </p:txBody>
              </p:sp>
              <p:sp>
                <p:nvSpPr>
                  <p:cNvPr id="87" name="Oval 11">
                    <a:extLst>
                      <a:ext uri="{FF2B5EF4-FFF2-40B4-BE49-F238E27FC236}">
                        <a16:creationId xmlns:a16="http://schemas.microsoft.com/office/drawing/2014/main" id="{4BBB4157-D033-4699-8CAD-59ECCF487EF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225" y="4662"/>
                    <a:ext cx="381" cy="381"/>
                  </a:xfrm>
                  <a:prstGeom prst="ellipse">
                    <a:avLst/>
                  </a:prstGeom>
                  <a:solidFill>
                    <a:srgbClr val="E1E1FF">
                      <a:alpha val="80000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/>
                  </a:p>
                </p:txBody>
              </p:sp>
              <p:sp>
                <p:nvSpPr>
                  <p:cNvPr id="88" name="Oval 12">
                    <a:extLst>
                      <a:ext uri="{FF2B5EF4-FFF2-40B4-BE49-F238E27FC236}">
                        <a16:creationId xmlns:a16="http://schemas.microsoft.com/office/drawing/2014/main" id="{04EF1E7F-8082-4F15-8EAC-8F850912F00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899" y="4362"/>
                    <a:ext cx="381" cy="381"/>
                  </a:xfrm>
                  <a:prstGeom prst="ellipse">
                    <a:avLst/>
                  </a:prstGeom>
                  <a:solidFill>
                    <a:srgbClr val="E1E1FF">
                      <a:alpha val="80000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/>
                  </a:p>
                </p:txBody>
              </p:sp>
              <p:sp>
                <p:nvSpPr>
                  <p:cNvPr id="89" name="Oval 13">
                    <a:extLst>
                      <a:ext uri="{FF2B5EF4-FFF2-40B4-BE49-F238E27FC236}">
                        <a16:creationId xmlns:a16="http://schemas.microsoft.com/office/drawing/2014/main" id="{3C1104F1-AABC-4C9A-85B0-637C2C65093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175" y="3690"/>
                    <a:ext cx="381" cy="381"/>
                  </a:xfrm>
                  <a:prstGeom prst="ellipse">
                    <a:avLst/>
                  </a:prstGeom>
                  <a:solidFill>
                    <a:srgbClr val="E1E1FF">
                      <a:alpha val="80000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/>
                  </a:p>
                </p:txBody>
              </p:sp>
              <p:sp>
                <p:nvSpPr>
                  <p:cNvPr id="90" name="Oval 14">
                    <a:extLst>
                      <a:ext uri="{FF2B5EF4-FFF2-40B4-BE49-F238E27FC236}">
                        <a16:creationId xmlns:a16="http://schemas.microsoft.com/office/drawing/2014/main" id="{E1337FD9-77C0-4C31-96B8-C38EA6D912F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887" y="2978"/>
                    <a:ext cx="381" cy="381"/>
                  </a:xfrm>
                  <a:prstGeom prst="ellipse">
                    <a:avLst/>
                  </a:prstGeom>
                  <a:solidFill>
                    <a:srgbClr val="E1E1FF">
                      <a:alpha val="80000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/>
                  </a:p>
                </p:txBody>
              </p:sp>
            </p:grpSp>
            <p:grpSp>
              <p:nvGrpSpPr>
                <p:cNvPr id="76" name="Group 15">
                  <a:extLst>
                    <a:ext uri="{FF2B5EF4-FFF2-40B4-BE49-F238E27FC236}">
                      <a16:creationId xmlns:a16="http://schemas.microsoft.com/office/drawing/2014/main" id="{15525E09-9FB2-454B-A072-24489075A07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569" y="1551"/>
                  <a:ext cx="1901" cy="1902"/>
                  <a:chOff x="3956" y="876"/>
                  <a:chExt cx="1571" cy="1571"/>
                </a:xfrm>
              </p:grpSpPr>
              <p:sp>
                <p:nvSpPr>
                  <p:cNvPr id="77" name="Oval 16">
                    <a:extLst>
                      <a:ext uri="{FF2B5EF4-FFF2-40B4-BE49-F238E27FC236}">
                        <a16:creationId xmlns:a16="http://schemas.microsoft.com/office/drawing/2014/main" id="{76E461CD-61AE-4182-BD93-3257CB8D623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56" y="876"/>
                    <a:ext cx="1571" cy="1571"/>
                  </a:xfrm>
                  <a:prstGeom prst="ellipse">
                    <a:avLst/>
                  </a:prstGeom>
                  <a:solidFill>
                    <a:srgbClr val="CCCCFF">
                      <a:alpha val="80000"/>
                    </a:srgbClr>
                  </a:solidFill>
                  <a:ln w="38100">
                    <a:solidFill>
                      <a:srgbClr val="CCCCFF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/>
                  </a:p>
                </p:txBody>
              </p:sp>
              <p:sp>
                <p:nvSpPr>
                  <p:cNvPr id="78" name="Oval 17">
                    <a:extLst>
                      <a:ext uri="{FF2B5EF4-FFF2-40B4-BE49-F238E27FC236}">
                        <a16:creationId xmlns:a16="http://schemas.microsoft.com/office/drawing/2014/main" id="{08641124-65EE-4A80-9637-DDA8EC62543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04" y="912"/>
                    <a:ext cx="1451" cy="1451"/>
                  </a:xfrm>
                  <a:prstGeom prst="ellipse">
                    <a:avLst/>
                  </a:prstGeom>
                  <a:solidFill>
                    <a:srgbClr val="E1E1FF">
                      <a:alpha val="80000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/>
                  </a:p>
                </p:txBody>
              </p:sp>
              <p:grpSp>
                <p:nvGrpSpPr>
                  <p:cNvPr id="79" name="Group 18">
                    <a:extLst>
                      <a:ext uri="{FF2B5EF4-FFF2-40B4-BE49-F238E27FC236}">
                        <a16:creationId xmlns:a16="http://schemas.microsoft.com/office/drawing/2014/main" id="{7F74890A-C720-47AD-B39D-7B7DFB38843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177" y="1008"/>
                    <a:ext cx="416" cy="287"/>
                    <a:chOff x="4177" y="1008"/>
                    <a:chExt cx="416" cy="287"/>
                  </a:xfrm>
                </p:grpSpPr>
                <p:sp>
                  <p:nvSpPr>
                    <p:cNvPr id="80" name="Oval 19">
                      <a:extLst>
                        <a:ext uri="{FF2B5EF4-FFF2-40B4-BE49-F238E27FC236}">
                          <a16:creationId xmlns:a16="http://schemas.microsoft.com/office/drawing/2014/main" id="{2DEBFD10-57DC-4CFE-A2E9-F963BADAEAC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23100740">
                      <a:off x="4271" y="1008"/>
                      <a:ext cx="322" cy="143"/>
                    </a:xfrm>
                    <a:prstGeom prst="ellipse">
                      <a:avLst/>
                    </a:prstGeom>
                    <a:solidFill>
                      <a:srgbClr val="E1E1FF">
                        <a:alpha val="80000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th-TH"/>
                    </a:p>
                  </p:txBody>
                </p:sp>
                <p:sp>
                  <p:nvSpPr>
                    <p:cNvPr id="81" name="Oval 20">
                      <a:extLst>
                        <a:ext uri="{FF2B5EF4-FFF2-40B4-BE49-F238E27FC236}">
                          <a16:creationId xmlns:a16="http://schemas.microsoft.com/office/drawing/2014/main" id="{97AA792B-79E9-48B5-8DFD-049AA4E3449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39300740">
                      <a:off x="4200" y="1176"/>
                      <a:ext cx="96" cy="142"/>
                    </a:xfrm>
                    <a:prstGeom prst="ellipse">
                      <a:avLst/>
                    </a:prstGeom>
                    <a:solidFill>
                      <a:srgbClr val="E1E1FF">
                        <a:alpha val="80000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th-TH"/>
                    </a:p>
                  </p:txBody>
                </p:sp>
              </p:grpSp>
            </p:grpSp>
          </p:grpSp>
          <p:pic>
            <p:nvPicPr>
              <p:cNvPr id="73" name="Picture 12" descr="Description: D:\งานมิ่งขวัญ\ICON แผน\icon ใช้ในงานออกแบบ\icon ผลไม้\png\oat.png">
                <a:extLst>
                  <a:ext uri="{FF2B5EF4-FFF2-40B4-BE49-F238E27FC236}">
                    <a16:creationId xmlns:a16="http://schemas.microsoft.com/office/drawing/2014/main" id="{A648C35E-7C05-4D9F-B94B-AB7FE63BAF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74" y="3321"/>
                <a:ext cx="643" cy="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4" name="Picture 9" descr="Description: D:\งานมิ่งขวัญ\ICON แผน\icon ใช้ในงานออกแบบ\icon วันสำคัญ\png\045-train.png">
                <a:extLst>
                  <a:ext uri="{FF2B5EF4-FFF2-40B4-BE49-F238E27FC236}">
                    <a16:creationId xmlns:a16="http://schemas.microsoft.com/office/drawing/2014/main" id="{26EF57E7-B0AD-4159-89E6-CB8C22F998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84" y="3407"/>
                <a:ext cx="739" cy="7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7" name="Group 23">
              <a:extLst>
                <a:ext uri="{FF2B5EF4-FFF2-40B4-BE49-F238E27FC236}">
                  <a16:creationId xmlns:a16="http://schemas.microsoft.com/office/drawing/2014/main" id="{D8724F87-3BD8-4D6C-830D-04B90D32C1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960" y="1938"/>
              <a:ext cx="1472" cy="1492"/>
              <a:chOff x="10032" y="1938"/>
              <a:chExt cx="1472" cy="1492"/>
            </a:xfrm>
          </p:grpSpPr>
          <p:grpSp>
            <p:nvGrpSpPr>
              <p:cNvPr id="54" name="Group 24">
                <a:extLst>
                  <a:ext uri="{FF2B5EF4-FFF2-40B4-BE49-F238E27FC236}">
                    <a16:creationId xmlns:a16="http://schemas.microsoft.com/office/drawing/2014/main" id="{DDE38F48-A116-4148-B510-C8DD9671DE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032" y="1938"/>
                <a:ext cx="1472" cy="1492"/>
                <a:chOff x="8089" y="1086"/>
                <a:chExt cx="2794" cy="2831"/>
              </a:xfrm>
            </p:grpSpPr>
            <p:grpSp>
              <p:nvGrpSpPr>
                <p:cNvPr id="56" name="Group 25">
                  <a:extLst>
                    <a:ext uri="{FF2B5EF4-FFF2-40B4-BE49-F238E27FC236}">
                      <a16:creationId xmlns:a16="http://schemas.microsoft.com/office/drawing/2014/main" id="{B611F21A-FECE-42D9-A504-6C761C9ECE2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89" y="1086"/>
                  <a:ext cx="2794" cy="2831"/>
                  <a:chOff x="8247" y="2705"/>
                  <a:chExt cx="2309" cy="2338"/>
                </a:xfrm>
              </p:grpSpPr>
              <p:sp>
                <p:nvSpPr>
                  <p:cNvPr id="63" name="Oval 26">
                    <a:extLst>
                      <a:ext uri="{FF2B5EF4-FFF2-40B4-BE49-F238E27FC236}">
                        <a16:creationId xmlns:a16="http://schemas.microsoft.com/office/drawing/2014/main" id="{CBDE4DA8-F285-4244-A64D-1CD243E7815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455" y="2919"/>
                    <a:ext cx="1912" cy="1912"/>
                  </a:xfrm>
                  <a:prstGeom prst="ellipse">
                    <a:avLst/>
                  </a:prstGeom>
                  <a:solidFill>
                    <a:srgbClr val="FFD9DA">
                      <a:alpha val="80000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FFFF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/>
                  </a:p>
                </p:txBody>
              </p:sp>
              <p:sp>
                <p:nvSpPr>
                  <p:cNvPr id="64" name="Oval 27">
                    <a:extLst>
                      <a:ext uri="{FF2B5EF4-FFF2-40B4-BE49-F238E27FC236}">
                        <a16:creationId xmlns:a16="http://schemas.microsoft.com/office/drawing/2014/main" id="{DA057157-2EF3-4E60-9382-F2793F2F2C7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225" y="2705"/>
                    <a:ext cx="381" cy="381"/>
                  </a:xfrm>
                  <a:prstGeom prst="ellipse">
                    <a:avLst/>
                  </a:prstGeom>
                  <a:solidFill>
                    <a:srgbClr val="FFD9DA">
                      <a:alpha val="80000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/>
                  </a:p>
                </p:txBody>
              </p:sp>
              <p:sp>
                <p:nvSpPr>
                  <p:cNvPr id="65" name="Oval 28">
                    <a:extLst>
                      <a:ext uri="{FF2B5EF4-FFF2-40B4-BE49-F238E27FC236}">
                        <a16:creationId xmlns:a16="http://schemas.microsoft.com/office/drawing/2014/main" id="{F638C827-A7AE-4204-9E28-925287DFF29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545" y="3002"/>
                    <a:ext cx="381" cy="381"/>
                  </a:xfrm>
                  <a:prstGeom prst="ellipse">
                    <a:avLst/>
                  </a:prstGeom>
                  <a:solidFill>
                    <a:srgbClr val="FFD9DA">
                      <a:alpha val="80000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/>
                  </a:p>
                </p:txBody>
              </p:sp>
              <p:sp>
                <p:nvSpPr>
                  <p:cNvPr id="66" name="Oval 29">
                    <a:extLst>
                      <a:ext uri="{FF2B5EF4-FFF2-40B4-BE49-F238E27FC236}">
                        <a16:creationId xmlns:a16="http://schemas.microsoft.com/office/drawing/2014/main" id="{DA6C9CF7-9A31-47CE-A353-4698CF7D2FB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247" y="3690"/>
                    <a:ext cx="381" cy="381"/>
                  </a:xfrm>
                  <a:prstGeom prst="ellipse">
                    <a:avLst/>
                  </a:prstGeom>
                  <a:solidFill>
                    <a:srgbClr val="FFD9DA">
                      <a:alpha val="80000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/>
                  </a:p>
                </p:txBody>
              </p:sp>
              <p:sp>
                <p:nvSpPr>
                  <p:cNvPr id="67" name="Oval 30">
                    <a:extLst>
                      <a:ext uri="{FF2B5EF4-FFF2-40B4-BE49-F238E27FC236}">
                        <a16:creationId xmlns:a16="http://schemas.microsoft.com/office/drawing/2014/main" id="{CEEF0B50-1480-4B4A-AA43-A3F6EBE1271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533" y="4350"/>
                    <a:ext cx="381" cy="381"/>
                  </a:xfrm>
                  <a:prstGeom prst="ellipse">
                    <a:avLst/>
                  </a:prstGeom>
                  <a:solidFill>
                    <a:srgbClr val="FFD9DA">
                      <a:alpha val="80000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/>
                  </a:p>
                </p:txBody>
              </p:sp>
              <p:sp>
                <p:nvSpPr>
                  <p:cNvPr id="68" name="Oval 31">
                    <a:extLst>
                      <a:ext uri="{FF2B5EF4-FFF2-40B4-BE49-F238E27FC236}">
                        <a16:creationId xmlns:a16="http://schemas.microsoft.com/office/drawing/2014/main" id="{9F596FA4-DC92-464B-B678-FA506731BDE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225" y="4662"/>
                    <a:ext cx="381" cy="381"/>
                  </a:xfrm>
                  <a:prstGeom prst="ellipse">
                    <a:avLst/>
                  </a:prstGeom>
                  <a:solidFill>
                    <a:srgbClr val="FFD9DA">
                      <a:alpha val="80000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/>
                  </a:p>
                </p:txBody>
              </p:sp>
              <p:sp>
                <p:nvSpPr>
                  <p:cNvPr id="69" name="Oval 32">
                    <a:extLst>
                      <a:ext uri="{FF2B5EF4-FFF2-40B4-BE49-F238E27FC236}">
                        <a16:creationId xmlns:a16="http://schemas.microsoft.com/office/drawing/2014/main" id="{3D57E635-8D2F-4931-B3CF-EC8539BD136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899" y="4362"/>
                    <a:ext cx="381" cy="381"/>
                  </a:xfrm>
                  <a:prstGeom prst="ellipse">
                    <a:avLst/>
                  </a:prstGeom>
                  <a:solidFill>
                    <a:srgbClr val="FFD9DA">
                      <a:alpha val="80000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/>
                  </a:p>
                </p:txBody>
              </p:sp>
              <p:sp>
                <p:nvSpPr>
                  <p:cNvPr id="70" name="Oval 33">
                    <a:extLst>
                      <a:ext uri="{FF2B5EF4-FFF2-40B4-BE49-F238E27FC236}">
                        <a16:creationId xmlns:a16="http://schemas.microsoft.com/office/drawing/2014/main" id="{6CA79916-FDA3-4FAC-8350-07E5D4B7444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175" y="3690"/>
                    <a:ext cx="381" cy="381"/>
                  </a:xfrm>
                  <a:prstGeom prst="ellipse">
                    <a:avLst/>
                  </a:prstGeom>
                  <a:solidFill>
                    <a:srgbClr val="FFD9DA">
                      <a:alpha val="80000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/>
                  </a:p>
                </p:txBody>
              </p:sp>
              <p:sp>
                <p:nvSpPr>
                  <p:cNvPr id="71" name="Oval 34">
                    <a:extLst>
                      <a:ext uri="{FF2B5EF4-FFF2-40B4-BE49-F238E27FC236}">
                        <a16:creationId xmlns:a16="http://schemas.microsoft.com/office/drawing/2014/main" id="{ACFB2EA5-FF12-4A26-BE61-C69A830B8F2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887" y="2978"/>
                    <a:ext cx="381" cy="381"/>
                  </a:xfrm>
                  <a:prstGeom prst="ellipse">
                    <a:avLst/>
                  </a:prstGeom>
                  <a:solidFill>
                    <a:srgbClr val="FFD9DA">
                      <a:alpha val="80000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/>
                  </a:p>
                </p:txBody>
              </p:sp>
            </p:grpSp>
            <p:grpSp>
              <p:nvGrpSpPr>
                <p:cNvPr id="57" name="Group 35">
                  <a:extLst>
                    <a:ext uri="{FF2B5EF4-FFF2-40B4-BE49-F238E27FC236}">
                      <a16:creationId xmlns:a16="http://schemas.microsoft.com/office/drawing/2014/main" id="{A7B5C0E5-78F8-4481-98EC-A1DB1F256CB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569" y="1551"/>
                  <a:ext cx="1901" cy="1902"/>
                  <a:chOff x="3956" y="876"/>
                  <a:chExt cx="1571" cy="1571"/>
                </a:xfrm>
              </p:grpSpPr>
              <p:sp>
                <p:nvSpPr>
                  <p:cNvPr id="58" name="Oval 36">
                    <a:extLst>
                      <a:ext uri="{FF2B5EF4-FFF2-40B4-BE49-F238E27FC236}">
                        <a16:creationId xmlns:a16="http://schemas.microsoft.com/office/drawing/2014/main" id="{A005C85A-D8B4-41CB-A42C-223D96DAACD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56" y="876"/>
                    <a:ext cx="1571" cy="1571"/>
                  </a:xfrm>
                  <a:prstGeom prst="ellipse">
                    <a:avLst/>
                  </a:prstGeom>
                  <a:solidFill>
                    <a:srgbClr val="FFD9DA">
                      <a:alpha val="80000"/>
                    </a:srgbClr>
                  </a:solidFill>
                  <a:ln w="38100">
                    <a:solidFill>
                      <a:srgbClr val="FFCDCE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/>
                  </a:p>
                </p:txBody>
              </p:sp>
              <p:sp>
                <p:nvSpPr>
                  <p:cNvPr id="59" name="Oval 37">
                    <a:extLst>
                      <a:ext uri="{FF2B5EF4-FFF2-40B4-BE49-F238E27FC236}">
                        <a16:creationId xmlns:a16="http://schemas.microsoft.com/office/drawing/2014/main" id="{C5E7EA35-6524-4F05-BEF4-40DC6F7C265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04" y="912"/>
                    <a:ext cx="1451" cy="1451"/>
                  </a:xfrm>
                  <a:prstGeom prst="ellipse">
                    <a:avLst/>
                  </a:prstGeom>
                  <a:solidFill>
                    <a:srgbClr val="FFD9DA">
                      <a:alpha val="80000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/>
                  </a:p>
                </p:txBody>
              </p:sp>
              <p:grpSp>
                <p:nvGrpSpPr>
                  <p:cNvPr id="60" name="Group 38">
                    <a:extLst>
                      <a:ext uri="{FF2B5EF4-FFF2-40B4-BE49-F238E27FC236}">
                        <a16:creationId xmlns:a16="http://schemas.microsoft.com/office/drawing/2014/main" id="{7F0096E0-3CB4-43D1-AD9E-1FF835FFD75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177" y="1008"/>
                    <a:ext cx="416" cy="287"/>
                    <a:chOff x="4177" y="1008"/>
                    <a:chExt cx="416" cy="287"/>
                  </a:xfrm>
                </p:grpSpPr>
                <p:sp>
                  <p:nvSpPr>
                    <p:cNvPr id="61" name="Oval 39">
                      <a:extLst>
                        <a:ext uri="{FF2B5EF4-FFF2-40B4-BE49-F238E27FC236}">
                          <a16:creationId xmlns:a16="http://schemas.microsoft.com/office/drawing/2014/main" id="{587856C4-C81C-46DB-B450-A788EB855CA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23100740">
                      <a:off x="4271" y="1008"/>
                      <a:ext cx="322" cy="143"/>
                    </a:xfrm>
                    <a:prstGeom prst="ellipse">
                      <a:avLst/>
                    </a:prstGeom>
                    <a:solidFill>
                      <a:srgbClr val="FFD9DA">
                        <a:alpha val="80000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th-TH"/>
                    </a:p>
                  </p:txBody>
                </p:sp>
                <p:sp>
                  <p:nvSpPr>
                    <p:cNvPr id="62" name="Oval 40">
                      <a:extLst>
                        <a:ext uri="{FF2B5EF4-FFF2-40B4-BE49-F238E27FC236}">
                          <a16:creationId xmlns:a16="http://schemas.microsoft.com/office/drawing/2014/main" id="{7489EC86-09E0-42EF-91E1-276BF177BB4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39300740">
                      <a:off x="4200" y="1176"/>
                      <a:ext cx="96" cy="142"/>
                    </a:xfrm>
                    <a:prstGeom prst="ellipse">
                      <a:avLst/>
                    </a:prstGeom>
                    <a:solidFill>
                      <a:srgbClr val="FFD9DA">
                        <a:alpha val="80000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th-TH"/>
                    </a:p>
                  </p:txBody>
                </p:sp>
              </p:grpSp>
            </p:grpSp>
          </p:grpSp>
          <p:pic>
            <p:nvPicPr>
              <p:cNvPr id="55" name="Picture 8" descr="Description: C:\Users\anchalee.vichakan\AppData\Local\Microsoft\Windows\INetCache\IE\23SIBL8C\768px-Tools_nicu_buculei_01.svg[1].png">
                <a:extLst>
                  <a:ext uri="{FF2B5EF4-FFF2-40B4-BE49-F238E27FC236}">
                    <a16:creationId xmlns:a16="http://schemas.microsoft.com/office/drawing/2014/main" id="{A2BDAB63-B3CC-417B-9BB3-FC216E9F3E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11" y="2306"/>
                <a:ext cx="797" cy="7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8" name="Group 42">
              <a:extLst>
                <a:ext uri="{FF2B5EF4-FFF2-40B4-BE49-F238E27FC236}">
                  <a16:creationId xmlns:a16="http://schemas.microsoft.com/office/drawing/2014/main" id="{35D17EF3-3E75-4E4F-84A2-2665E6C363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456" y="2793"/>
              <a:ext cx="1127" cy="1142"/>
              <a:chOff x="9528" y="2793"/>
              <a:chExt cx="1127" cy="1142"/>
            </a:xfrm>
          </p:grpSpPr>
          <p:grpSp>
            <p:nvGrpSpPr>
              <p:cNvPr id="29" name="Group 43">
                <a:extLst>
                  <a:ext uri="{FF2B5EF4-FFF2-40B4-BE49-F238E27FC236}">
                    <a16:creationId xmlns:a16="http://schemas.microsoft.com/office/drawing/2014/main" id="{0B91DDB8-04E1-420F-9FF4-A6DDD4AA340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931252">
                <a:off x="9528" y="2793"/>
                <a:ext cx="1127" cy="1142"/>
                <a:chOff x="8089" y="1086"/>
                <a:chExt cx="2794" cy="2831"/>
              </a:xfrm>
            </p:grpSpPr>
            <p:grpSp>
              <p:nvGrpSpPr>
                <p:cNvPr id="32" name="Group 44">
                  <a:extLst>
                    <a:ext uri="{FF2B5EF4-FFF2-40B4-BE49-F238E27FC236}">
                      <a16:creationId xmlns:a16="http://schemas.microsoft.com/office/drawing/2014/main" id="{809D5A4E-950A-442C-88A3-5FC5F7E580C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89" y="1086"/>
                  <a:ext cx="2794" cy="2831"/>
                  <a:chOff x="8247" y="2705"/>
                  <a:chExt cx="2309" cy="2338"/>
                </a:xfrm>
              </p:grpSpPr>
              <p:sp>
                <p:nvSpPr>
                  <p:cNvPr id="39" name="Oval 45">
                    <a:extLst>
                      <a:ext uri="{FF2B5EF4-FFF2-40B4-BE49-F238E27FC236}">
                        <a16:creationId xmlns:a16="http://schemas.microsoft.com/office/drawing/2014/main" id="{6B01F019-B60C-497B-B56A-29415820EA8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455" y="2919"/>
                    <a:ext cx="1912" cy="1912"/>
                  </a:xfrm>
                  <a:prstGeom prst="ellipse">
                    <a:avLst/>
                  </a:prstGeom>
                  <a:solidFill>
                    <a:srgbClr val="FFDC6D">
                      <a:alpha val="80000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FFFF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/>
                  </a:p>
                </p:txBody>
              </p:sp>
              <p:sp>
                <p:nvSpPr>
                  <p:cNvPr id="40" name="Oval 46">
                    <a:extLst>
                      <a:ext uri="{FF2B5EF4-FFF2-40B4-BE49-F238E27FC236}">
                        <a16:creationId xmlns:a16="http://schemas.microsoft.com/office/drawing/2014/main" id="{303C45C5-02F3-42F8-99C0-959715473E4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225" y="2705"/>
                    <a:ext cx="381" cy="381"/>
                  </a:xfrm>
                  <a:prstGeom prst="ellipse">
                    <a:avLst/>
                  </a:prstGeom>
                  <a:solidFill>
                    <a:srgbClr val="FFDC6D">
                      <a:alpha val="80000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/>
                  </a:p>
                </p:txBody>
              </p:sp>
              <p:sp>
                <p:nvSpPr>
                  <p:cNvPr id="42" name="Oval 47">
                    <a:extLst>
                      <a:ext uri="{FF2B5EF4-FFF2-40B4-BE49-F238E27FC236}">
                        <a16:creationId xmlns:a16="http://schemas.microsoft.com/office/drawing/2014/main" id="{EFE9C537-A83C-42AB-8AA5-F9C06B2FAAF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545" y="3002"/>
                    <a:ext cx="381" cy="381"/>
                  </a:xfrm>
                  <a:prstGeom prst="ellipse">
                    <a:avLst/>
                  </a:prstGeom>
                  <a:solidFill>
                    <a:srgbClr val="FFDC6D">
                      <a:alpha val="80000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/>
                  </a:p>
                </p:txBody>
              </p:sp>
              <p:sp>
                <p:nvSpPr>
                  <p:cNvPr id="43" name="Oval 48">
                    <a:extLst>
                      <a:ext uri="{FF2B5EF4-FFF2-40B4-BE49-F238E27FC236}">
                        <a16:creationId xmlns:a16="http://schemas.microsoft.com/office/drawing/2014/main" id="{F8632E6B-8145-4590-8386-CE1A5A460D0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247" y="3690"/>
                    <a:ext cx="381" cy="381"/>
                  </a:xfrm>
                  <a:prstGeom prst="ellipse">
                    <a:avLst/>
                  </a:prstGeom>
                  <a:solidFill>
                    <a:srgbClr val="FFDC6D">
                      <a:alpha val="80000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/>
                  </a:p>
                </p:txBody>
              </p:sp>
              <p:sp>
                <p:nvSpPr>
                  <p:cNvPr id="44" name="Oval 49">
                    <a:extLst>
                      <a:ext uri="{FF2B5EF4-FFF2-40B4-BE49-F238E27FC236}">
                        <a16:creationId xmlns:a16="http://schemas.microsoft.com/office/drawing/2014/main" id="{DF7E8CD6-DEDB-4D07-B243-EA15BF1A66E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533" y="4350"/>
                    <a:ext cx="381" cy="381"/>
                  </a:xfrm>
                  <a:prstGeom prst="ellipse">
                    <a:avLst/>
                  </a:prstGeom>
                  <a:solidFill>
                    <a:srgbClr val="FFDC6D">
                      <a:alpha val="80000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/>
                  </a:p>
                </p:txBody>
              </p:sp>
              <p:sp>
                <p:nvSpPr>
                  <p:cNvPr id="45" name="Oval 50">
                    <a:extLst>
                      <a:ext uri="{FF2B5EF4-FFF2-40B4-BE49-F238E27FC236}">
                        <a16:creationId xmlns:a16="http://schemas.microsoft.com/office/drawing/2014/main" id="{77B1294E-5940-41E8-9997-378853AD5BC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225" y="4662"/>
                    <a:ext cx="381" cy="381"/>
                  </a:xfrm>
                  <a:prstGeom prst="ellipse">
                    <a:avLst/>
                  </a:prstGeom>
                  <a:solidFill>
                    <a:srgbClr val="FFDC6D">
                      <a:alpha val="80000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/>
                  </a:p>
                </p:txBody>
              </p:sp>
              <p:sp>
                <p:nvSpPr>
                  <p:cNvPr id="46" name="Oval 51">
                    <a:extLst>
                      <a:ext uri="{FF2B5EF4-FFF2-40B4-BE49-F238E27FC236}">
                        <a16:creationId xmlns:a16="http://schemas.microsoft.com/office/drawing/2014/main" id="{638E0AFB-27E5-4B0A-9364-CAC72B68CA1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899" y="4362"/>
                    <a:ext cx="381" cy="381"/>
                  </a:xfrm>
                  <a:prstGeom prst="ellipse">
                    <a:avLst/>
                  </a:prstGeom>
                  <a:solidFill>
                    <a:srgbClr val="FFDC6D">
                      <a:alpha val="80000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/>
                  </a:p>
                </p:txBody>
              </p:sp>
              <p:sp>
                <p:nvSpPr>
                  <p:cNvPr id="52" name="Oval 52">
                    <a:extLst>
                      <a:ext uri="{FF2B5EF4-FFF2-40B4-BE49-F238E27FC236}">
                        <a16:creationId xmlns:a16="http://schemas.microsoft.com/office/drawing/2014/main" id="{DE044CE0-C4F2-4D0F-8F2A-035FE821040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175" y="3690"/>
                    <a:ext cx="381" cy="381"/>
                  </a:xfrm>
                  <a:prstGeom prst="ellipse">
                    <a:avLst/>
                  </a:prstGeom>
                  <a:solidFill>
                    <a:srgbClr val="FFDC6D">
                      <a:alpha val="80000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/>
                  </a:p>
                </p:txBody>
              </p:sp>
              <p:sp>
                <p:nvSpPr>
                  <p:cNvPr id="53" name="Oval 53">
                    <a:extLst>
                      <a:ext uri="{FF2B5EF4-FFF2-40B4-BE49-F238E27FC236}">
                        <a16:creationId xmlns:a16="http://schemas.microsoft.com/office/drawing/2014/main" id="{77AFDF30-DB9A-4673-B831-F62BB7870A1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887" y="2978"/>
                    <a:ext cx="381" cy="381"/>
                  </a:xfrm>
                  <a:prstGeom prst="ellipse">
                    <a:avLst/>
                  </a:prstGeom>
                  <a:solidFill>
                    <a:srgbClr val="FFDC6D">
                      <a:alpha val="80000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/>
                  </a:p>
                </p:txBody>
              </p:sp>
            </p:grpSp>
            <p:grpSp>
              <p:nvGrpSpPr>
                <p:cNvPr id="33" name="Group 54">
                  <a:extLst>
                    <a:ext uri="{FF2B5EF4-FFF2-40B4-BE49-F238E27FC236}">
                      <a16:creationId xmlns:a16="http://schemas.microsoft.com/office/drawing/2014/main" id="{3B14E21C-51E2-440F-82A4-2499AE9EF92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569" y="1551"/>
                  <a:ext cx="1901" cy="1902"/>
                  <a:chOff x="3956" y="876"/>
                  <a:chExt cx="1571" cy="1571"/>
                </a:xfrm>
              </p:grpSpPr>
              <p:sp>
                <p:nvSpPr>
                  <p:cNvPr id="34" name="Oval 55">
                    <a:extLst>
                      <a:ext uri="{FF2B5EF4-FFF2-40B4-BE49-F238E27FC236}">
                        <a16:creationId xmlns:a16="http://schemas.microsoft.com/office/drawing/2014/main" id="{97EDD3AE-3478-4C1C-B7E1-3E6C56B135B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56" y="876"/>
                    <a:ext cx="1571" cy="1571"/>
                  </a:xfrm>
                  <a:prstGeom prst="ellipse">
                    <a:avLst/>
                  </a:prstGeom>
                  <a:solidFill>
                    <a:srgbClr val="FFC000">
                      <a:alpha val="80000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D0EBB3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/>
                  </a:p>
                </p:txBody>
              </p:sp>
              <p:sp>
                <p:nvSpPr>
                  <p:cNvPr id="35" name="Oval 56">
                    <a:extLst>
                      <a:ext uri="{FF2B5EF4-FFF2-40B4-BE49-F238E27FC236}">
                        <a16:creationId xmlns:a16="http://schemas.microsoft.com/office/drawing/2014/main" id="{6BFE39B6-BD91-4749-9B5A-92C4F09FE94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04" y="912"/>
                    <a:ext cx="1451" cy="1451"/>
                  </a:xfrm>
                  <a:prstGeom prst="ellipse">
                    <a:avLst/>
                  </a:prstGeom>
                  <a:solidFill>
                    <a:srgbClr val="FFDC6D">
                      <a:alpha val="80000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th-TH"/>
                  </a:p>
                </p:txBody>
              </p:sp>
              <p:grpSp>
                <p:nvGrpSpPr>
                  <p:cNvPr id="36" name="Group 57">
                    <a:extLst>
                      <a:ext uri="{FF2B5EF4-FFF2-40B4-BE49-F238E27FC236}">
                        <a16:creationId xmlns:a16="http://schemas.microsoft.com/office/drawing/2014/main" id="{F6A05ED0-0726-4A11-A264-B2695F67EF9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177" y="1008"/>
                    <a:ext cx="416" cy="287"/>
                    <a:chOff x="4177" y="1008"/>
                    <a:chExt cx="416" cy="287"/>
                  </a:xfrm>
                </p:grpSpPr>
                <p:sp>
                  <p:nvSpPr>
                    <p:cNvPr id="37" name="Oval 58">
                      <a:extLst>
                        <a:ext uri="{FF2B5EF4-FFF2-40B4-BE49-F238E27FC236}">
                          <a16:creationId xmlns:a16="http://schemas.microsoft.com/office/drawing/2014/main" id="{C5E196E4-EB6C-48E0-9983-D9766A2374D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23100740">
                      <a:off x="4271" y="1008"/>
                      <a:ext cx="322" cy="143"/>
                    </a:xfrm>
                    <a:prstGeom prst="ellipse">
                      <a:avLst/>
                    </a:prstGeom>
                    <a:solidFill>
                      <a:srgbClr val="FFDC6D">
                        <a:alpha val="80000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th-TH"/>
                    </a:p>
                  </p:txBody>
                </p:sp>
                <p:sp>
                  <p:nvSpPr>
                    <p:cNvPr id="38" name="Oval 59">
                      <a:extLst>
                        <a:ext uri="{FF2B5EF4-FFF2-40B4-BE49-F238E27FC236}">
                          <a16:creationId xmlns:a16="http://schemas.microsoft.com/office/drawing/2014/main" id="{EE818637-59B4-45C9-9DC2-34F21712C7A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rot="-39300740">
                      <a:off x="4200" y="1176"/>
                      <a:ext cx="96" cy="142"/>
                    </a:xfrm>
                    <a:prstGeom prst="ellipse">
                      <a:avLst/>
                    </a:prstGeom>
                    <a:solidFill>
                      <a:srgbClr val="FFDC6D">
                        <a:alpha val="80000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th-TH"/>
                    </a:p>
                  </p:txBody>
                </p:sp>
              </p:grpSp>
            </p:grpSp>
          </p:grpSp>
          <p:pic>
            <p:nvPicPr>
              <p:cNvPr id="30" name="Picture 21" descr="Description: C:\Users\anchalee.vichakan\AppData\Local\Microsoft\Windows\INetCache\IE\G6XO6JDM\recycle_bin_PNG26[1].png">
                <a:extLst>
                  <a:ext uri="{FF2B5EF4-FFF2-40B4-BE49-F238E27FC236}">
                    <a16:creationId xmlns:a16="http://schemas.microsoft.com/office/drawing/2014/main" id="{0D29B739-48F9-4DFF-AB1F-B7E416D13F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28" y="3005"/>
                <a:ext cx="675" cy="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Picture 22" descr="Description: C:\Users\anchalee.vichakan\Desktop\Broom-icon.png">
                <a:extLst>
                  <a:ext uri="{FF2B5EF4-FFF2-40B4-BE49-F238E27FC236}">
                    <a16:creationId xmlns:a16="http://schemas.microsoft.com/office/drawing/2014/main" id="{33B0D4E6-C907-49DD-8D85-221603CCAB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61" y="3276"/>
                <a:ext cx="466" cy="4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92" name="กลุ่ม 21">
            <a:extLst>
              <a:ext uri="{FF2B5EF4-FFF2-40B4-BE49-F238E27FC236}">
                <a16:creationId xmlns:a16="http://schemas.microsoft.com/office/drawing/2014/main" id="{314C4541-9099-43A5-BA7A-EB5BBEA16BC4}"/>
              </a:ext>
            </a:extLst>
          </p:cNvPr>
          <p:cNvGrpSpPr/>
          <p:nvPr/>
        </p:nvGrpSpPr>
        <p:grpSpPr>
          <a:xfrm>
            <a:off x="773446" y="2043188"/>
            <a:ext cx="3019189" cy="693144"/>
            <a:chOff x="1025819" y="750509"/>
            <a:chExt cx="3906997" cy="693144"/>
          </a:xfrm>
        </p:grpSpPr>
        <p:sp>
          <p:nvSpPr>
            <p:cNvPr id="93" name="สี่เหลี่ยมผืนผ้ามุมมน 24">
              <a:extLst>
                <a:ext uri="{FF2B5EF4-FFF2-40B4-BE49-F238E27FC236}">
                  <a16:creationId xmlns:a16="http://schemas.microsoft.com/office/drawing/2014/main" id="{373DA4FF-7B10-448A-AFFF-0C47762883AB}"/>
                </a:ext>
              </a:extLst>
            </p:cNvPr>
            <p:cNvSpPr/>
            <p:nvPr/>
          </p:nvSpPr>
          <p:spPr>
            <a:xfrm>
              <a:off x="1025819" y="750509"/>
              <a:ext cx="3906997" cy="693144"/>
            </a:xfrm>
            <a:prstGeom prst="roundRect">
              <a:avLst/>
            </a:prstGeom>
            <a:solidFill>
              <a:srgbClr val="FDC7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94" name="กล่องข้อความ 23">
              <a:extLst>
                <a:ext uri="{FF2B5EF4-FFF2-40B4-BE49-F238E27FC236}">
                  <a16:creationId xmlns:a16="http://schemas.microsoft.com/office/drawing/2014/main" id="{F07F3055-AAD6-4894-A59F-FE1B110FA290}"/>
                </a:ext>
              </a:extLst>
            </p:cNvPr>
            <p:cNvSpPr txBox="1"/>
            <p:nvPr/>
          </p:nvSpPr>
          <p:spPr>
            <a:xfrm>
              <a:off x="1129092" y="827695"/>
              <a:ext cx="35309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kumimoji="0" lang="th-TH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สรุปความคิดรวบยอด</a:t>
              </a:r>
              <a:endParaRPr kumimoji="0" lang="th-TH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91" name="Picture 90" descr="Logo&#10;&#10;Description automatically generated">
            <a:extLst>
              <a:ext uri="{FF2B5EF4-FFF2-40B4-BE49-F238E27FC236}">
                <a16:creationId xmlns:a16="http://schemas.microsoft.com/office/drawing/2014/main" id="{CD8D886E-DBC0-8C4F-A4BC-A1DD5CB53E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122" y="279521"/>
            <a:ext cx="958303" cy="88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3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08000" y="530124"/>
            <a:ext cx="8926946" cy="1123188"/>
            <a:chOff x="775855" y="437760"/>
            <a:chExt cx="8926946" cy="1123188"/>
          </a:xfrm>
        </p:grpSpPr>
        <p:sp>
          <p:nvSpPr>
            <p:cNvPr id="4" name="Rectangle 3"/>
            <p:cNvSpPr/>
            <p:nvPr/>
          </p:nvSpPr>
          <p:spPr>
            <a:xfrm>
              <a:off x="775855" y="437760"/>
              <a:ext cx="8617528" cy="1043709"/>
            </a:xfrm>
            <a:prstGeom prst="rect">
              <a:avLst/>
            </a:prstGeom>
            <a:solidFill>
              <a:srgbClr val="F3AFAF"/>
            </a:solidFill>
            <a:ln>
              <a:solidFill>
                <a:srgbClr val="F3AF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85273" y="646759"/>
              <a:ext cx="8617528" cy="914189"/>
            </a:xfrm>
            <a:prstGeom prst="rect">
              <a:avLst/>
            </a:prstGeom>
            <a:solidFill>
              <a:srgbClr val="D87876"/>
            </a:solidFill>
            <a:ln>
              <a:solidFill>
                <a:srgbClr val="D8787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600" b="1" dirty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การประดิษฐ์บรรจุภัณฑ์จากวัสดุธรรมชาติ</a:t>
              </a:r>
              <a:endParaRPr lang="en-US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8" name="Rounded Rectangular Callout 2">
            <a:extLst>
              <a:ext uri="{FF2B5EF4-FFF2-40B4-BE49-F238E27FC236}">
                <a16:creationId xmlns:a16="http://schemas.microsoft.com/office/drawing/2014/main" id="{778C3DA6-4072-45B2-B68B-9AE4591C5EB5}"/>
              </a:ext>
            </a:extLst>
          </p:cNvPr>
          <p:cNvSpPr/>
          <p:nvPr/>
        </p:nvSpPr>
        <p:spPr>
          <a:xfrm>
            <a:off x="3251199" y="2422579"/>
            <a:ext cx="4636655" cy="3381008"/>
          </a:xfrm>
          <a:prstGeom prst="wedgeRoundRectCallout">
            <a:avLst>
              <a:gd name="adj1" fmla="val 20506"/>
              <a:gd name="adj2" fmla="val 48358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บรรจุภัณฑ์ที่นักเรียนเคยเห็น</a:t>
            </a:r>
            <a:endParaRPr lang="en-US" sz="36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0" algn="ctr">
              <a:defRPr/>
            </a:pPr>
            <a: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หรือรู้จักมีอะไรบ้าง 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9" name="Picture 15">
            <a:extLst>
              <a:ext uri="{FF2B5EF4-FFF2-40B4-BE49-F238E27FC236}">
                <a16:creationId xmlns:a16="http://schemas.microsoft.com/office/drawing/2014/main" id="{BB2BF33B-6988-4498-B8C7-11234A75537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329245" y="2681197"/>
            <a:ext cx="1592566" cy="24175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9CE99E-6F70-404E-AF4D-27FFDE90DE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89936" l="3994" r="89776">
                        <a14:foregroundMark x1="4153" y1="39137" x2="13259" y2="39137"/>
                        <a14:foregroundMark x1="16773" y1="19808" x2="22843" y2="27955"/>
                        <a14:foregroundMark x1="36581" y1="13259" x2="38658" y2="26038"/>
                        <a14:foregroundMark x1="54952" y1="10224" x2="54952" y2="20927"/>
                        <a14:foregroundMark x1="71086" y1="18371" x2="72684" y2="26518"/>
                        <a14:foregroundMark x1="82748" y1="33546" x2="70128" y2="46805"/>
                        <a14:foregroundMark x1="17732" y1="42812" x2="17732" y2="42812"/>
                        <a14:foregroundMark x1="49840" y1="25399" x2="49840" y2="25399"/>
                        <a14:foregroundMark x1="64058" y1="33546" x2="64058" y2="33546"/>
                        <a14:foregroundMark x1="34026" y1="89936" x2="34026" y2="89936"/>
                        <a14:foregroundMark x1="57987" y1="88498" x2="5639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607" y="1653312"/>
            <a:ext cx="2685503" cy="2685503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DE060E64-4596-3248-9F1A-743CA8CDAF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122" y="279521"/>
            <a:ext cx="958303" cy="88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6"/>
          <p:cNvSpPr>
            <a:spLocks/>
          </p:cNvSpPr>
          <p:nvPr/>
        </p:nvSpPr>
        <p:spPr bwMode="auto">
          <a:xfrm>
            <a:off x="-39990" y="6513922"/>
            <a:ext cx="12351431" cy="389424"/>
          </a:xfrm>
          <a:prstGeom prst="rect">
            <a:avLst/>
          </a:prstGeom>
          <a:solidFill>
            <a:srgbClr val="D87876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72248" tIns="72248" rIns="72248" bIns="72248" anchor="ctr"/>
          <a:lstStyle>
            <a:lvl1pPr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 charset="0"/>
              <a:sym typeface="Helvetica Light" charset="0"/>
            </a:endParaRPr>
          </a:p>
        </p:txBody>
      </p:sp>
      <p:sp>
        <p:nvSpPr>
          <p:cNvPr id="20" name="สี่เหลี่ยมผืนผ้ามุมมน 10">
            <a:extLst>
              <a:ext uri="{FF2B5EF4-FFF2-40B4-BE49-F238E27FC236}">
                <a16:creationId xmlns:a16="http://schemas.microsoft.com/office/drawing/2014/main" id="{6B6B8105-5FA3-4A41-B5D6-2BB75CE208DC}"/>
              </a:ext>
            </a:extLst>
          </p:cNvPr>
          <p:cNvSpPr/>
          <p:nvPr/>
        </p:nvSpPr>
        <p:spPr>
          <a:xfrm>
            <a:off x="2174437" y="1115648"/>
            <a:ext cx="7483846" cy="4626703"/>
          </a:xfrm>
          <a:prstGeom prst="roundRect">
            <a:avLst>
              <a:gd name="adj" fmla="val 6550"/>
            </a:avLst>
          </a:prstGeom>
          <a:solidFill>
            <a:srgbClr val="F47D7E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1" name="รูปภาพ 2">
            <a:extLst>
              <a:ext uri="{FF2B5EF4-FFF2-40B4-BE49-F238E27FC236}">
                <a16:creationId xmlns:a16="http://schemas.microsoft.com/office/drawing/2014/main" id="{278CE39B-E592-4DD3-AB20-4771F107B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0" b="99440" l="548" r="99361">
                        <a14:backgroundMark x1="36895" y1="7283" x2="33699" y2="7703"/>
                        <a14:backgroundMark x1="61553" y1="8824" x2="68950" y2="79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0934" y="659363"/>
            <a:ext cx="7479167" cy="4876827"/>
          </a:xfrm>
          <a:prstGeom prst="rect">
            <a:avLst/>
          </a:prstGeom>
        </p:spPr>
      </p:pic>
      <p:sp>
        <p:nvSpPr>
          <p:cNvPr id="24" name="สี่เหลี่ยมผืนผ้า 13">
            <a:extLst>
              <a:ext uri="{FF2B5EF4-FFF2-40B4-BE49-F238E27FC236}">
                <a16:creationId xmlns:a16="http://schemas.microsoft.com/office/drawing/2014/main" id="{095F2F86-1C09-444D-B515-9A530C958A54}"/>
              </a:ext>
            </a:extLst>
          </p:cNvPr>
          <p:cNvSpPr/>
          <p:nvPr/>
        </p:nvSpPr>
        <p:spPr>
          <a:xfrm>
            <a:off x="-77700" y="-35968"/>
            <a:ext cx="12426849" cy="532800"/>
          </a:xfrm>
          <a:prstGeom prst="rect">
            <a:avLst/>
          </a:prstGeom>
          <a:solidFill>
            <a:srgbClr val="D87876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Rectangle 1"/>
          <p:cNvSpPr/>
          <p:nvPr/>
        </p:nvSpPr>
        <p:spPr>
          <a:xfrm>
            <a:off x="3038764" y="1514764"/>
            <a:ext cx="1856509" cy="1914235"/>
          </a:xfrm>
          <a:prstGeom prst="rect">
            <a:avLst/>
          </a:prstGeom>
          <a:solidFill>
            <a:srgbClr val="FDE8E9"/>
          </a:solidFill>
          <a:ln>
            <a:solidFill>
              <a:srgbClr val="FDE8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420268" y="1699491"/>
            <a:ext cx="1821041" cy="1805885"/>
          </a:xfrm>
          <a:prstGeom prst="rect">
            <a:avLst/>
          </a:prstGeom>
          <a:solidFill>
            <a:srgbClr val="FDE8E9"/>
          </a:solidFill>
          <a:ln>
            <a:solidFill>
              <a:srgbClr val="FDE8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837242" y="1568938"/>
            <a:ext cx="1821041" cy="1936438"/>
          </a:xfrm>
          <a:prstGeom prst="rect">
            <a:avLst/>
          </a:prstGeom>
          <a:solidFill>
            <a:srgbClr val="FDE8E9"/>
          </a:solidFill>
          <a:ln>
            <a:solidFill>
              <a:srgbClr val="FDE8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038765" y="3662524"/>
            <a:ext cx="1856508" cy="1657621"/>
          </a:xfrm>
          <a:prstGeom prst="rect">
            <a:avLst/>
          </a:prstGeom>
          <a:solidFill>
            <a:srgbClr val="FDE8E9"/>
          </a:solidFill>
          <a:ln>
            <a:solidFill>
              <a:srgbClr val="FDE8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293103" y="3691972"/>
            <a:ext cx="2095987" cy="1657621"/>
          </a:xfrm>
          <a:prstGeom prst="rect">
            <a:avLst/>
          </a:prstGeom>
          <a:solidFill>
            <a:srgbClr val="FDE8E9"/>
          </a:solidFill>
          <a:ln>
            <a:solidFill>
              <a:srgbClr val="FDE8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648899" y="3641705"/>
            <a:ext cx="2095987" cy="1657621"/>
          </a:xfrm>
          <a:prstGeom prst="rect">
            <a:avLst/>
          </a:prstGeom>
          <a:solidFill>
            <a:srgbClr val="FDE8E9"/>
          </a:solidFill>
          <a:ln>
            <a:solidFill>
              <a:srgbClr val="FDE8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978CFEE0-FF83-D642-AEE1-0BA3A33839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122" y="279521"/>
            <a:ext cx="958303" cy="88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06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0">
            <a:extLst>
              <a:ext uri="{FF2B5EF4-FFF2-40B4-BE49-F238E27FC236}">
                <a16:creationId xmlns:a16="http://schemas.microsoft.com/office/drawing/2014/main" id="{109C0DDE-6834-4CFC-A900-6926618A9D08}"/>
              </a:ext>
            </a:extLst>
          </p:cNvPr>
          <p:cNvSpPr/>
          <p:nvPr/>
        </p:nvSpPr>
        <p:spPr>
          <a:xfrm>
            <a:off x="2906167" y="4252107"/>
            <a:ext cx="2874202" cy="63774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2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ใบตอง ไว้ห่อขนม</a:t>
            </a: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F9EC7F-89A1-47D1-86F8-4749FE239365}"/>
              </a:ext>
            </a:extLst>
          </p:cNvPr>
          <p:cNvSpPr txBox="1"/>
          <p:nvPr/>
        </p:nvSpPr>
        <p:spPr>
          <a:xfrm>
            <a:off x="1413276" y="2753094"/>
            <a:ext cx="4434024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600" b="1" dirty="0">
                <a:ln w="1905"/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บรรจุภัณฑ์ดังกล่าวมีไว้ทำอะไร</a:t>
            </a:r>
            <a:endParaRPr kumimoji="0" lang="th-TH" sz="3600" b="1" i="0" u="none" strike="noStrike" kern="1200" cap="none" spc="0" normalizeH="0" baseline="0" noProof="0" dirty="0">
              <a:ln w="1905"/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18DDEC-2E4D-4DBB-980B-211F760127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82" t="2147" r="6327" b="25308"/>
          <a:stretch/>
        </p:blipFill>
        <p:spPr>
          <a:xfrm>
            <a:off x="7462365" y="2900769"/>
            <a:ext cx="2766275" cy="1521199"/>
          </a:xfrm>
          <a:prstGeom prst="rect">
            <a:avLst/>
          </a:prstGeom>
        </p:spPr>
      </p:pic>
      <p:sp>
        <p:nvSpPr>
          <p:cNvPr id="5" name="Circle: Hollow 4">
            <a:extLst>
              <a:ext uri="{FF2B5EF4-FFF2-40B4-BE49-F238E27FC236}">
                <a16:creationId xmlns:a16="http://schemas.microsoft.com/office/drawing/2014/main" id="{E267A546-000B-4520-807E-71AB0ADF746B}"/>
              </a:ext>
            </a:extLst>
          </p:cNvPr>
          <p:cNvSpPr/>
          <p:nvPr/>
        </p:nvSpPr>
        <p:spPr>
          <a:xfrm>
            <a:off x="6879306" y="2179956"/>
            <a:ext cx="3736472" cy="3454225"/>
          </a:xfrm>
          <a:prstGeom prst="donut">
            <a:avLst>
              <a:gd name="adj" fmla="val 3688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09600" y="437760"/>
            <a:ext cx="8926946" cy="1123188"/>
            <a:chOff x="775855" y="437760"/>
            <a:chExt cx="8926946" cy="1123188"/>
          </a:xfrm>
        </p:grpSpPr>
        <p:sp>
          <p:nvSpPr>
            <p:cNvPr id="15" name="Rectangle 14"/>
            <p:cNvSpPr/>
            <p:nvPr/>
          </p:nvSpPr>
          <p:spPr>
            <a:xfrm>
              <a:off x="775855" y="437760"/>
              <a:ext cx="8617528" cy="1043709"/>
            </a:xfrm>
            <a:prstGeom prst="rect">
              <a:avLst/>
            </a:prstGeom>
            <a:solidFill>
              <a:srgbClr val="F3AFAF"/>
            </a:solidFill>
            <a:ln>
              <a:solidFill>
                <a:srgbClr val="F3AF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85273" y="646759"/>
              <a:ext cx="8617528" cy="914189"/>
            </a:xfrm>
            <a:prstGeom prst="rect">
              <a:avLst/>
            </a:prstGeom>
            <a:solidFill>
              <a:srgbClr val="D87876"/>
            </a:solidFill>
            <a:ln>
              <a:solidFill>
                <a:srgbClr val="D8787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600" b="1" dirty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การประดิษฐ์บรรจุภัณฑ์จากวัสดุธรรมชาติ</a:t>
              </a:r>
              <a:endParaRPr lang="en-US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18" name="Picture 15">
            <a:extLst>
              <a:ext uri="{FF2B5EF4-FFF2-40B4-BE49-F238E27FC236}">
                <a16:creationId xmlns:a16="http://schemas.microsoft.com/office/drawing/2014/main" id="{BB2BF33B-6988-4498-B8C7-11234A75537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331173" y="1925195"/>
            <a:ext cx="1032255" cy="15669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64DEAB8A-2483-FB40-A8A9-413134D0D7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122" y="279521"/>
            <a:ext cx="958303" cy="88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17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08000" y="530124"/>
            <a:ext cx="8926946" cy="1123188"/>
            <a:chOff x="775855" y="437760"/>
            <a:chExt cx="8926946" cy="1123188"/>
          </a:xfrm>
        </p:grpSpPr>
        <p:sp>
          <p:nvSpPr>
            <p:cNvPr id="4" name="Rectangle 3"/>
            <p:cNvSpPr/>
            <p:nvPr/>
          </p:nvSpPr>
          <p:spPr>
            <a:xfrm>
              <a:off x="775855" y="437760"/>
              <a:ext cx="8617528" cy="1043709"/>
            </a:xfrm>
            <a:prstGeom prst="rect">
              <a:avLst/>
            </a:prstGeom>
            <a:solidFill>
              <a:srgbClr val="F3AFAF"/>
            </a:solidFill>
            <a:ln>
              <a:solidFill>
                <a:srgbClr val="F3AF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85273" y="646759"/>
              <a:ext cx="8617528" cy="914189"/>
            </a:xfrm>
            <a:prstGeom prst="rect">
              <a:avLst/>
            </a:prstGeom>
            <a:solidFill>
              <a:srgbClr val="D87876"/>
            </a:solidFill>
            <a:ln>
              <a:solidFill>
                <a:srgbClr val="D8787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600" b="1" dirty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ความเป็นมาของบรรจุภัณฑ์</a:t>
              </a:r>
              <a:endParaRPr lang="en-US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8" name="Rounded Rectangular Callout 2">
            <a:extLst>
              <a:ext uri="{FF2B5EF4-FFF2-40B4-BE49-F238E27FC236}">
                <a16:creationId xmlns:a16="http://schemas.microsoft.com/office/drawing/2014/main" id="{778C3DA6-4072-45B2-B68B-9AE4591C5EB5}"/>
              </a:ext>
            </a:extLst>
          </p:cNvPr>
          <p:cNvSpPr/>
          <p:nvPr/>
        </p:nvSpPr>
        <p:spPr>
          <a:xfrm>
            <a:off x="3681094" y="2039216"/>
            <a:ext cx="6622403" cy="3381008"/>
          </a:xfrm>
          <a:prstGeom prst="wedgeRoundRectCallout">
            <a:avLst>
              <a:gd name="adj1" fmla="val 20506"/>
              <a:gd name="adj2" fmla="val 48358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187988">
              <a:defRPr/>
            </a:pPr>
            <a:r>
              <a:rPr lang="th-TH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นักเรียนเรียงลำดับความเป็นมาของบรรจุภัณฑ์ เสนอเป็นแผนภาพความคิด</a:t>
            </a:r>
            <a:endParaRPr lang="th-TH" sz="4400" b="1" dirty="0">
              <a:solidFill>
                <a:schemeClr val="accent1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9CE99E-6F70-404E-AF4D-27FFDE90D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44" b="89936" l="3994" r="89776">
                        <a14:foregroundMark x1="4153" y1="39137" x2="13259" y2="39137"/>
                        <a14:foregroundMark x1="16773" y1="19808" x2="22843" y2="27955"/>
                        <a14:foregroundMark x1="36581" y1="13259" x2="38658" y2="26038"/>
                        <a14:foregroundMark x1="54952" y1="10224" x2="54952" y2="20927"/>
                        <a14:foregroundMark x1="71086" y1="18371" x2="72684" y2="26518"/>
                        <a14:foregroundMark x1="82748" y1="33546" x2="70128" y2="46805"/>
                        <a14:foregroundMark x1="17732" y1="42812" x2="17732" y2="42812"/>
                        <a14:foregroundMark x1="49840" y1="25399" x2="49840" y2="25399"/>
                        <a14:foregroundMark x1="64058" y1="33546" x2="64058" y2="33546"/>
                        <a14:foregroundMark x1="34026" y1="89936" x2="34026" y2="89936"/>
                        <a14:foregroundMark x1="57987" y1="88498" x2="5639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91" y="2962004"/>
            <a:ext cx="2685503" cy="2685503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E790EE6-D8B8-954C-9C62-E776ECA53D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122" y="279521"/>
            <a:ext cx="958303" cy="88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3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1677802"/>
            <a:ext cx="12192000" cy="4034841"/>
          </a:xfrm>
          <a:prstGeom prst="rect">
            <a:avLst/>
          </a:prstGeom>
          <a:solidFill>
            <a:srgbClr val="FDE8E9"/>
          </a:solidFill>
          <a:ln>
            <a:solidFill>
              <a:srgbClr val="FDE8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สี่เหลี่ยมผืนผ้า 77">
            <a:extLst>
              <a:ext uri="{FF2B5EF4-FFF2-40B4-BE49-F238E27FC236}">
                <a16:creationId xmlns:a16="http://schemas.microsoft.com/office/drawing/2014/main" id="{1B65B86A-AEFC-49F2-B1B1-14F4FBD8DF03}"/>
              </a:ext>
            </a:extLst>
          </p:cNvPr>
          <p:cNvSpPr/>
          <p:nvPr/>
        </p:nvSpPr>
        <p:spPr>
          <a:xfrm>
            <a:off x="-77700" y="782497"/>
            <a:ext cx="10940462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th-TH"/>
            </a:defPPr>
            <a:lvl1pPr marL="0" algn="l" defTabSz="118798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3994" algn="l" defTabSz="118798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87988" algn="l" defTabSz="118798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1983" algn="l" defTabSz="118798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75977" algn="l" defTabSz="118798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69971" algn="l" defTabSz="118798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3965" algn="l" defTabSz="118798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57960" algn="l" defTabSz="118798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51954" algn="l" defTabSz="1187988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187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0F57635-25B9-4F90-8DE6-0132955A6C94}"/>
              </a:ext>
            </a:extLst>
          </p:cNvPr>
          <p:cNvGrpSpPr/>
          <p:nvPr/>
        </p:nvGrpSpPr>
        <p:grpSpPr>
          <a:xfrm>
            <a:off x="2184315" y="4839653"/>
            <a:ext cx="8274795" cy="72000"/>
            <a:chOff x="1778962" y="5310994"/>
            <a:chExt cx="8274795" cy="72000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7C9DFA7A-A30E-4C27-A0BE-02F0A44C1F22}"/>
                </a:ext>
              </a:extLst>
            </p:cNvPr>
            <p:cNvCxnSpPr/>
            <p:nvPr/>
          </p:nvCxnSpPr>
          <p:spPr>
            <a:xfrm>
              <a:off x="1778962" y="5346994"/>
              <a:ext cx="8274795" cy="0"/>
            </a:xfrm>
            <a:prstGeom prst="straightConnector1">
              <a:avLst/>
            </a:prstGeom>
            <a:ln w="381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E0E8A11-6CDD-4000-8B7F-3BD28F494934}"/>
                </a:ext>
              </a:extLst>
            </p:cNvPr>
            <p:cNvSpPr/>
            <p:nvPr/>
          </p:nvSpPr>
          <p:spPr>
            <a:xfrm>
              <a:off x="1778962" y="5310994"/>
              <a:ext cx="72000" cy="72000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1663838-EEB5-4B50-8A82-50B717000A2E}"/>
              </a:ext>
            </a:extLst>
          </p:cNvPr>
          <p:cNvCxnSpPr/>
          <p:nvPr/>
        </p:nvCxnSpPr>
        <p:spPr>
          <a:xfrm>
            <a:off x="3128436" y="4409662"/>
            <a:ext cx="0" cy="4659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EF7FC41-E56F-41ED-B501-A608D3984C65}"/>
              </a:ext>
            </a:extLst>
          </p:cNvPr>
          <p:cNvCxnSpPr>
            <a:cxnSpLocks/>
          </p:cNvCxnSpPr>
          <p:nvPr/>
        </p:nvCxnSpPr>
        <p:spPr>
          <a:xfrm>
            <a:off x="6060308" y="4409661"/>
            <a:ext cx="0" cy="4659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C0F0863-A8EE-43FF-8539-2EDCFADCA958}"/>
              </a:ext>
            </a:extLst>
          </p:cNvPr>
          <p:cNvCxnSpPr/>
          <p:nvPr/>
        </p:nvCxnSpPr>
        <p:spPr>
          <a:xfrm>
            <a:off x="9110136" y="4409661"/>
            <a:ext cx="0" cy="4659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3AADBDE-D694-45BB-99F2-1ED1A86B67D4}"/>
              </a:ext>
            </a:extLst>
          </p:cNvPr>
          <p:cNvSpPr txBox="1"/>
          <p:nvPr/>
        </p:nvSpPr>
        <p:spPr>
          <a:xfrm>
            <a:off x="2805893" y="4879752"/>
            <a:ext cx="1160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อดีต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565904-A01A-4837-A512-1DAB1C8E96E1}"/>
              </a:ext>
            </a:extLst>
          </p:cNvPr>
          <p:cNvSpPr txBox="1"/>
          <p:nvPr/>
        </p:nvSpPr>
        <p:spPr>
          <a:xfrm>
            <a:off x="5676639" y="4875652"/>
            <a:ext cx="1160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ปัจจุบัน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9D1DE5-97B5-4C95-9445-48357312A65A}"/>
              </a:ext>
            </a:extLst>
          </p:cNvPr>
          <p:cNvSpPr txBox="1"/>
          <p:nvPr/>
        </p:nvSpPr>
        <p:spPr>
          <a:xfrm>
            <a:off x="8726908" y="4875652"/>
            <a:ext cx="1055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อนาคต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6D3FF5-D690-43C2-B800-77A5CAABFC59}"/>
              </a:ext>
            </a:extLst>
          </p:cNvPr>
          <p:cNvSpPr/>
          <p:nvPr/>
        </p:nvSpPr>
        <p:spPr>
          <a:xfrm>
            <a:off x="2348453" y="1964131"/>
            <a:ext cx="1556235" cy="244142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ใช้วัสดุจากธรรมชาติ</a:t>
            </a:r>
          </a:p>
          <a:p>
            <a:pPr algn="ctr"/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ห่ออาหาร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CF05EFB-DE0C-4191-B344-FF7978CDC245}"/>
              </a:ext>
            </a:extLst>
          </p:cNvPr>
          <p:cNvSpPr/>
          <p:nvPr/>
        </p:nvSpPr>
        <p:spPr>
          <a:xfrm>
            <a:off x="5303534" y="1964131"/>
            <a:ext cx="1556235" cy="24414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คิดค้น</a:t>
            </a:r>
          </a:p>
          <a:p>
            <a:pPr algn="ctr"/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บรรจุภัณฑ์ที่มีรูปร่างและหน้าที่ใช้สอยเพิ่มขึ้น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57DEC29-CB15-4005-A3FA-1AB717CB7E3D}"/>
              </a:ext>
            </a:extLst>
          </p:cNvPr>
          <p:cNvSpPr/>
          <p:nvPr/>
        </p:nvSpPr>
        <p:spPr>
          <a:xfrm>
            <a:off x="8243574" y="1985206"/>
            <a:ext cx="1556235" cy="24414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ใช้บรรจุภัณฑ์ที่เป็นมิตรกับสิ่งแวดล้อม</a:t>
            </a:r>
          </a:p>
        </p:txBody>
      </p:sp>
      <p:sp>
        <p:nvSpPr>
          <p:cNvPr id="18" name="Flowchart: Terminator 17">
            <a:extLst>
              <a:ext uri="{FF2B5EF4-FFF2-40B4-BE49-F238E27FC236}">
                <a16:creationId xmlns:a16="http://schemas.microsoft.com/office/drawing/2014/main" id="{98736FBB-BD2A-4308-ABF2-D5E8F87DCD71}"/>
              </a:ext>
            </a:extLst>
          </p:cNvPr>
          <p:cNvSpPr/>
          <p:nvPr/>
        </p:nvSpPr>
        <p:spPr>
          <a:xfrm>
            <a:off x="1030820" y="692057"/>
            <a:ext cx="3380794" cy="798326"/>
          </a:xfrm>
          <a:prstGeom prst="flowChartTerminator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ตัวอย่างแผนภาพความคิด</a:t>
            </a:r>
          </a:p>
        </p:txBody>
      </p:sp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53D871D0-7BAA-5B47-A1FA-CBB75E241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122" y="279521"/>
            <a:ext cx="958303" cy="88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6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6" grpId="0"/>
      <p:bldP spid="17" grpId="0" animBg="1"/>
      <p:bldP spid="29" grpId="0" animBg="1"/>
      <p:bldP spid="30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สี่เหลี่ยมผืนผ้ามุมมน 4">
            <a:extLst>
              <a:ext uri="{FF2B5EF4-FFF2-40B4-BE49-F238E27FC236}">
                <a16:creationId xmlns:a16="http://schemas.microsoft.com/office/drawing/2014/main" id="{46000766-E7BD-4AD8-8D22-9CD34D09E51E}"/>
              </a:ext>
            </a:extLst>
          </p:cNvPr>
          <p:cNvSpPr/>
          <p:nvPr/>
        </p:nvSpPr>
        <p:spPr>
          <a:xfrm>
            <a:off x="480291" y="1108364"/>
            <a:ext cx="6862618" cy="2096456"/>
          </a:xfrm>
          <a:prstGeom prst="roundRect">
            <a:avLst/>
          </a:prstGeom>
          <a:solidFill>
            <a:srgbClr val="FF8B8B"/>
          </a:solidFill>
          <a:ln>
            <a:solidFill>
              <a:srgbClr val="FFCC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บรรจุภัณฑ์ต่าง ๆ ที่ใช้ห่อหุ้มผลิตภัณฑ์มีผลต่อการตัดสินใจเลือกซื้อและเลือกใช้งานของผู้บริโภคหรือไม่</a:t>
            </a:r>
            <a:r>
              <a:rPr kumimoji="0" lang="th-TH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อย่างไร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B2255920-F7C4-4242-8D31-B70DF599AD40}"/>
              </a:ext>
            </a:extLst>
          </p:cNvPr>
          <p:cNvSpPr/>
          <p:nvPr/>
        </p:nvSpPr>
        <p:spPr>
          <a:xfrm>
            <a:off x="1263775" y="3569099"/>
            <a:ext cx="5719600" cy="1716213"/>
          </a:xfrm>
          <a:prstGeom prst="flowChartAlternateProcess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มีผลอย่างมาก โดยการใช้บรรจุภัณฑ์ที่ห่อหุ้มสวยงามหรือแปลกใหม่จะทำให้ผู้บริโภค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มีความสนใจ</a:t>
            </a:r>
            <a:r>
              <a:rPr kumimoji="0" lang="th-TH" sz="32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และตัดสินใจเล</a:t>
            </a:r>
            <a:r>
              <a:rPr lang="th-TH" sz="3200" b="1" noProof="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ื</a:t>
            </a:r>
            <a:r>
              <a:rPr lang="th-TH" sz="32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อกใช้ได้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4" name="รูปภาพ 2">
            <a:extLst>
              <a:ext uri="{FF2B5EF4-FFF2-40B4-BE49-F238E27FC236}">
                <a16:creationId xmlns:a16="http://schemas.microsoft.com/office/drawing/2014/main" id="{8B21EAEF-4079-4877-9E98-D01EEBD855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22" r="9018"/>
          <a:stretch/>
        </p:blipFill>
        <p:spPr>
          <a:xfrm>
            <a:off x="7444509" y="0"/>
            <a:ext cx="4812146" cy="6858000"/>
          </a:xfrm>
          <a:prstGeom prst="rect">
            <a:avLst/>
          </a:prstGeom>
        </p:spPr>
      </p:pic>
      <p:pic>
        <p:nvPicPr>
          <p:cNvPr id="5" name="รูปภาพ 2">
            <a:extLst>
              <a:ext uri="{FF2B5EF4-FFF2-40B4-BE49-F238E27FC236}">
                <a16:creationId xmlns:a16="http://schemas.microsoft.com/office/drawing/2014/main" id="{CDF0FA48-981C-2446-9185-7CE279D7DA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22" r="9018"/>
          <a:stretch/>
        </p:blipFill>
        <p:spPr>
          <a:xfrm>
            <a:off x="7379854" y="0"/>
            <a:ext cx="4812146" cy="6858000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6EEFD6A-F1B7-844A-ADD9-4B24FA5102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122" y="279521"/>
            <a:ext cx="958303" cy="88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33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-147782" y="-42483"/>
            <a:ext cx="12450618" cy="1508977"/>
          </a:xfrm>
          <a:prstGeom prst="rect">
            <a:avLst/>
          </a:prstGeom>
          <a:solidFill>
            <a:srgbClr val="FDE8E9"/>
          </a:solidFill>
          <a:ln>
            <a:solidFill>
              <a:srgbClr val="FDE8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กลุ่ม 21">
            <a:extLst>
              <a:ext uri="{FF2B5EF4-FFF2-40B4-BE49-F238E27FC236}">
                <a16:creationId xmlns:a16="http://schemas.microsoft.com/office/drawing/2014/main" id="{96A94516-683E-4D06-9B3C-E434116AEAAB}"/>
              </a:ext>
            </a:extLst>
          </p:cNvPr>
          <p:cNvGrpSpPr/>
          <p:nvPr/>
        </p:nvGrpSpPr>
        <p:grpSpPr>
          <a:xfrm>
            <a:off x="853249" y="1646417"/>
            <a:ext cx="4633149" cy="898380"/>
            <a:chOff x="397888" y="641135"/>
            <a:chExt cx="4633149" cy="898380"/>
          </a:xfrm>
        </p:grpSpPr>
        <p:grpSp>
          <p:nvGrpSpPr>
            <p:cNvPr id="11" name="กลุ่ม 22">
              <a:extLst>
                <a:ext uri="{FF2B5EF4-FFF2-40B4-BE49-F238E27FC236}">
                  <a16:creationId xmlns:a16="http://schemas.microsoft.com/office/drawing/2014/main" id="{A0E30D6D-9E02-4CAE-90E1-4A2776A9120C}"/>
                </a:ext>
              </a:extLst>
            </p:cNvPr>
            <p:cNvGrpSpPr/>
            <p:nvPr/>
          </p:nvGrpSpPr>
          <p:grpSpPr>
            <a:xfrm>
              <a:off x="397888" y="641135"/>
              <a:ext cx="4548397" cy="898380"/>
              <a:chOff x="5274986" y="841904"/>
              <a:chExt cx="4548397" cy="89838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" name="สี่เหลี่ยมผืนผ้ามุมมน 24">
                <a:extLst>
                  <a:ext uri="{FF2B5EF4-FFF2-40B4-BE49-F238E27FC236}">
                    <a16:creationId xmlns:a16="http://schemas.microsoft.com/office/drawing/2014/main" id="{AE732F82-1ACB-45FD-A43F-31BCC6065E64}"/>
                  </a:ext>
                </a:extLst>
              </p:cNvPr>
              <p:cNvSpPr/>
              <p:nvPr/>
            </p:nvSpPr>
            <p:spPr>
              <a:xfrm>
                <a:off x="5916386" y="967236"/>
                <a:ext cx="3906997" cy="693144"/>
              </a:xfrm>
              <a:prstGeom prst="roundRect">
                <a:avLst/>
              </a:prstGeom>
              <a:solidFill>
                <a:srgbClr val="FDC7A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8" name="วงรี 25">
                <a:extLst>
                  <a:ext uri="{FF2B5EF4-FFF2-40B4-BE49-F238E27FC236}">
                    <a16:creationId xmlns:a16="http://schemas.microsoft.com/office/drawing/2014/main" id="{ABF8A958-AA73-4D2B-91F7-AA90827EB1FA}"/>
                  </a:ext>
                </a:extLst>
              </p:cNvPr>
              <p:cNvSpPr/>
              <p:nvPr/>
            </p:nvSpPr>
            <p:spPr>
              <a:xfrm>
                <a:off x="5274986" y="841904"/>
                <a:ext cx="898380" cy="898380"/>
              </a:xfrm>
              <a:prstGeom prst="ellipse">
                <a:avLst/>
              </a:prstGeom>
              <a:solidFill>
                <a:srgbClr val="F795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9" name="วงรี 26">
                <a:extLst>
                  <a:ext uri="{FF2B5EF4-FFF2-40B4-BE49-F238E27FC236}">
                    <a16:creationId xmlns:a16="http://schemas.microsoft.com/office/drawing/2014/main" id="{F99EB934-3B0E-4FE1-8050-4AF59ED0AF9E}"/>
                  </a:ext>
                </a:extLst>
              </p:cNvPr>
              <p:cNvSpPr/>
              <p:nvPr/>
            </p:nvSpPr>
            <p:spPr>
              <a:xfrm>
                <a:off x="5355774" y="928146"/>
                <a:ext cx="734786" cy="734786"/>
              </a:xfrm>
              <a:prstGeom prst="ellipse">
                <a:avLst/>
              </a:prstGeom>
              <a:solidFill>
                <a:srgbClr val="FDC7A3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48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๑</a:t>
                </a:r>
              </a:p>
            </p:txBody>
          </p:sp>
        </p:grpSp>
        <p:sp>
          <p:nvSpPr>
            <p:cNvPr id="16" name="กล่องข้อความ 23">
              <a:extLst>
                <a:ext uri="{FF2B5EF4-FFF2-40B4-BE49-F238E27FC236}">
                  <a16:creationId xmlns:a16="http://schemas.microsoft.com/office/drawing/2014/main" id="{60CA3A7C-B643-478F-AEB3-80F0CBE9D3BB}"/>
                </a:ext>
              </a:extLst>
            </p:cNvPr>
            <p:cNvSpPr txBox="1"/>
            <p:nvPr/>
          </p:nvSpPr>
          <p:spPr>
            <a:xfrm>
              <a:off x="1290800" y="882747"/>
              <a:ext cx="37402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ปกป้องคุ้มครองสินค้าหรือผลิตภัณฑ์ </a:t>
              </a:r>
            </a:p>
          </p:txBody>
        </p:sp>
      </p:grpSp>
      <p:grpSp>
        <p:nvGrpSpPr>
          <p:cNvPr id="20" name="กลุ่ม 28">
            <a:extLst>
              <a:ext uri="{FF2B5EF4-FFF2-40B4-BE49-F238E27FC236}">
                <a16:creationId xmlns:a16="http://schemas.microsoft.com/office/drawing/2014/main" id="{D4D7D86D-DB53-4B1F-9CDB-E6FBDD07EBE5}"/>
              </a:ext>
            </a:extLst>
          </p:cNvPr>
          <p:cNvGrpSpPr/>
          <p:nvPr/>
        </p:nvGrpSpPr>
        <p:grpSpPr>
          <a:xfrm>
            <a:off x="853249" y="2917026"/>
            <a:ext cx="7550522" cy="898380"/>
            <a:chOff x="5280428" y="1709859"/>
            <a:chExt cx="7550522" cy="89838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1" name="สี่เหลี่ยมผืนผ้ามุมมน 29">
              <a:extLst>
                <a:ext uri="{FF2B5EF4-FFF2-40B4-BE49-F238E27FC236}">
                  <a16:creationId xmlns:a16="http://schemas.microsoft.com/office/drawing/2014/main" id="{1078ECAE-837D-4A19-9CCC-EB0821369D29}"/>
                </a:ext>
              </a:extLst>
            </p:cNvPr>
            <p:cNvSpPr/>
            <p:nvPr/>
          </p:nvSpPr>
          <p:spPr>
            <a:xfrm>
              <a:off x="5981702" y="1807149"/>
              <a:ext cx="6751278" cy="693144"/>
            </a:xfrm>
            <a:prstGeom prst="roundRect">
              <a:avLst/>
            </a:prstGeom>
            <a:solidFill>
              <a:srgbClr val="F9B6B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2" name="วงรี 30">
              <a:extLst>
                <a:ext uri="{FF2B5EF4-FFF2-40B4-BE49-F238E27FC236}">
                  <a16:creationId xmlns:a16="http://schemas.microsoft.com/office/drawing/2014/main" id="{40D94FC9-B2AC-4375-BEE9-71F48AA33972}"/>
                </a:ext>
              </a:extLst>
            </p:cNvPr>
            <p:cNvSpPr/>
            <p:nvPr/>
          </p:nvSpPr>
          <p:spPr>
            <a:xfrm>
              <a:off x="5280428" y="1709859"/>
              <a:ext cx="898380" cy="898380"/>
            </a:xfrm>
            <a:prstGeom prst="ellipse">
              <a:avLst/>
            </a:prstGeom>
            <a:solidFill>
              <a:srgbClr val="F47D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3" name="วงรี 31">
              <a:extLst>
                <a:ext uri="{FF2B5EF4-FFF2-40B4-BE49-F238E27FC236}">
                  <a16:creationId xmlns:a16="http://schemas.microsoft.com/office/drawing/2014/main" id="{0CE1B717-E7AE-48A1-BB41-A206CB0E3E04}"/>
                </a:ext>
              </a:extLst>
            </p:cNvPr>
            <p:cNvSpPr/>
            <p:nvPr/>
          </p:nvSpPr>
          <p:spPr>
            <a:xfrm>
              <a:off x="5361216" y="1796101"/>
              <a:ext cx="734786" cy="734786"/>
            </a:xfrm>
            <a:prstGeom prst="ellipse">
              <a:avLst/>
            </a:prstGeom>
            <a:solidFill>
              <a:srgbClr val="F8AAA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๒</a:t>
              </a:r>
            </a:p>
          </p:txBody>
        </p:sp>
        <p:sp>
          <p:nvSpPr>
            <p:cNvPr id="24" name="กล่องข้อความ 32">
              <a:extLst>
                <a:ext uri="{FF2B5EF4-FFF2-40B4-BE49-F238E27FC236}">
                  <a16:creationId xmlns:a16="http://schemas.microsoft.com/office/drawing/2014/main" id="{C070FB79-54F7-4689-90EC-8D217474B586}"/>
                </a:ext>
              </a:extLst>
            </p:cNvPr>
            <p:cNvSpPr txBox="1"/>
            <p:nvPr/>
          </p:nvSpPr>
          <p:spPr>
            <a:xfrm>
              <a:off x="6176790" y="1925451"/>
              <a:ext cx="66541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อำนวยความสะดวกต่อการขนส่ง การเคลื่อนย้าย และการเก็บรักษา </a:t>
              </a:r>
            </a:p>
          </p:txBody>
        </p:sp>
      </p:grpSp>
      <p:grpSp>
        <p:nvGrpSpPr>
          <p:cNvPr id="25" name="กลุ่ม 33">
            <a:extLst>
              <a:ext uri="{FF2B5EF4-FFF2-40B4-BE49-F238E27FC236}">
                <a16:creationId xmlns:a16="http://schemas.microsoft.com/office/drawing/2014/main" id="{85B89AC2-2D84-4859-AE5E-E18CD221D2B8}"/>
              </a:ext>
            </a:extLst>
          </p:cNvPr>
          <p:cNvGrpSpPr/>
          <p:nvPr/>
        </p:nvGrpSpPr>
        <p:grpSpPr>
          <a:xfrm>
            <a:off x="853249" y="4122650"/>
            <a:ext cx="4887151" cy="898380"/>
            <a:chOff x="4187263" y="2659595"/>
            <a:chExt cx="4713937" cy="89838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6" name="สี่เหลี่ยมผืนผ้ามุมมน 34">
              <a:extLst>
                <a:ext uri="{FF2B5EF4-FFF2-40B4-BE49-F238E27FC236}">
                  <a16:creationId xmlns:a16="http://schemas.microsoft.com/office/drawing/2014/main" id="{9B7D67F3-D718-447D-A87C-3723ACFC6A3E}"/>
                </a:ext>
              </a:extLst>
            </p:cNvPr>
            <p:cNvSpPr/>
            <p:nvPr/>
          </p:nvSpPr>
          <p:spPr>
            <a:xfrm>
              <a:off x="4780644" y="2761816"/>
              <a:ext cx="4039768" cy="693144"/>
            </a:xfrm>
            <a:prstGeom prst="roundRect">
              <a:avLst/>
            </a:prstGeom>
            <a:solidFill>
              <a:srgbClr val="D3B1D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7" name="วงรี 35">
              <a:extLst>
                <a:ext uri="{FF2B5EF4-FFF2-40B4-BE49-F238E27FC236}">
                  <a16:creationId xmlns:a16="http://schemas.microsoft.com/office/drawing/2014/main" id="{BC72DE4B-8D47-48E5-82E5-ECC77EFD48D4}"/>
                </a:ext>
              </a:extLst>
            </p:cNvPr>
            <p:cNvSpPr/>
            <p:nvPr/>
          </p:nvSpPr>
          <p:spPr>
            <a:xfrm>
              <a:off x="4187263" y="2659595"/>
              <a:ext cx="898380" cy="898380"/>
            </a:xfrm>
            <a:prstGeom prst="ellipse">
              <a:avLst/>
            </a:prstGeom>
            <a:solidFill>
              <a:srgbClr val="BE8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8" name="วงรี 36">
              <a:extLst>
                <a:ext uri="{FF2B5EF4-FFF2-40B4-BE49-F238E27FC236}">
                  <a16:creationId xmlns:a16="http://schemas.microsoft.com/office/drawing/2014/main" id="{1D640E88-4965-4212-8604-0CE65FE42688}"/>
                </a:ext>
              </a:extLst>
            </p:cNvPr>
            <p:cNvSpPr/>
            <p:nvPr/>
          </p:nvSpPr>
          <p:spPr>
            <a:xfrm>
              <a:off x="4268051" y="2745837"/>
              <a:ext cx="734786" cy="734786"/>
            </a:xfrm>
            <a:prstGeom prst="ellipse">
              <a:avLst/>
            </a:prstGeom>
            <a:solidFill>
              <a:srgbClr val="E2CBE3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๓</a:t>
              </a:r>
            </a:p>
          </p:txBody>
        </p:sp>
        <p:sp>
          <p:nvSpPr>
            <p:cNvPr id="29" name="กล่องข้อความ 37">
              <a:extLst>
                <a:ext uri="{FF2B5EF4-FFF2-40B4-BE49-F238E27FC236}">
                  <a16:creationId xmlns:a16="http://schemas.microsoft.com/office/drawing/2014/main" id="{6E601CE0-D74A-4AAD-95A3-1D78FE3FBE5D}"/>
                </a:ext>
              </a:extLst>
            </p:cNvPr>
            <p:cNvSpPr txBox="1"/>
            <p:nvPr/>
          </p:nvSpPr>
          <p:spPr>
            <a:xfrm>
              <a:off x="5029200" y="2906577"/>
              <a:ext cx="3872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ให้ข้อมูลเกี่ยวกับสินค้าหรือผลิตภัณฑ์ </a:t>
              </a:r>
            </a:p>
          </p:txBody>
        </p:sp>
      </p:grpSp>
      <p:grpSp>
        <p:nvGrpSpPr>
          <p:cNvPr id="30" name="กลุ่ม 45">
            <a:extLst>
              <a:ext uri="{FF2B5EF4-FFF2-40B4-BE49-F238E27FC236}">
                <a16:creationId xmlns:a16="http://schemas.microsoft.com/office/drawing/2014/main" id="{5D4E45BB-9DAD-4C20-A1AA-B0B6AA4EBD57}"/>
              </a:ext>
            </a:extLst>
          </p:cNvPr>
          <p:cNvGrpSpPr/>
          <p:nvPr/>
        </p:nvGrpSpPr>
        <p:grpSpPr>
          <a:xfrm>
            <a:off x="823844" y="5234838"/>
            <a:ext cx="4946282" cy="898380"/>
            <a:chOff x="397888" y="641135"/>
            <a:chExt cx="4665887" cy="898380"/>
          </a:xfrm>
        </p:grpSpPr>
        <p:grpSp>
          <p:nvGrpSpPr>
            <p:cNvPr id="31" name="กลุ่ม 57">
              <a:extLst>
                <a:ext uri="{FF2B5EF4-FFF2-40B4-BE49-F238E27FC236}">
                  <a16:creationId xmlns:a16="http://schemas.microsoft.com/office/drawing/2014/main" id="{278E4BDA-2781-44B9-B4B4-379427E1FE69}"/>
                </a:ext>
              </a:extLst>
            </p:cNvPr>
            <p:cNvGrpSpPr/>
            <p:nvPr/>
          </p:nvGrpSpPr>
          <p:grpSpPr>
            <a:xfrm>
              <a:off x="397888" y="641135"/>
              <a:ext cx="4548397" cy="898380"/>
              <a:chOff x="5274986" y="841904"/>
              <a:chExt cx="4548397" cy="89838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33" name="สี่เหลี่ยมผืนผ้ามุมมน 59">
                <a:extLst>
                  <a:ext uri="{FF2B5EF4-FFF2-40B4-BE49-F238E27FC236}">
                    <a16:creationId xmlns:a16="http://schemas.microsoft.com/office/drawing/2014/main" id="{45F59AD1-D11C-44A4-97D7-EF7224FDC653}"/>
                  </a:ext>
                </a:extLst>
              </p:cNvPr>
              <p:cNvSpPr/>
              <p:nvPr/>
            </p:nvSpPr>
            <p:spPr>
              <a:xfrm>
                <a:off x="5916386" y="967236"/>
                <a:ext cx="3906997" cy="693144"/>
              </a:xfrm>
              <a:prstGeom prst="roundRect">
                <a:avLst/>
              </a:prstGeom>
              <a:solidFill>
                <a:srgbClr val="FDC7A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4" name="วงรี 60">
                <a:extLst>
                  <a:ext uri="{FF2B5EF4-FFF2-40B4-BE49-F238E27FC236}">
                    <a16:creationId xmlns:a16="http://schemas.microsoft.com/office/drawing/2014/main" id="{FF2F63AA-8CF6-4B0C-908A-CE44939E7FFF}"/>
                  </a:ext>
                </a:extLst>
              </p:cNvPr>
              <p:cNvSpPr/>
              <p:nvPr/>
            </p:nvSpPr>
            <p:spPr>
              <a:xfrm>
                <a:off x="5274986" y="841904"/>
                <a:ext cx="898380" cy="898380"/>
              </a:xfrm>
              <a:prstGeom prst="ellipse">
                <a:avLst/>
              </a:prstGeom>
              <a:solidFill>
                <a:srgbClr val="F795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5" name="วงรี 61">
                <a:extLst>
                  <a:ext uri="{FF2B5EF4-FFF2-40B4-BE49-F238E27FC236}">
                    <a16:creationId xmlns:a16="http://schemas.microsoft.com/office/drawing/2014/main" id="{01F6F158-9B8F-4893-AB35-EF9FF924E4A9}"/>
                  </a:ext>
                </a:extLst>
              </p:cNvPr>
              <p:cNvSpPr/>
              <p:nvPr/>
            </p:nvSpPr>
            <p:spPr>
              <a:xfrm>
                <a:off x="5355774" y="928146"/>
                <a:ext cx="734786" cy="734786"/>
              </a:xfrm>
              <a:prstGeom prst="ellipse">
                <a:avLst/>
              </a:prstGeom>
              <a:solidFill>
                <a:srgbClr val="FDC7A3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48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๔</a:t>
                </a:r>
              </a:p>
            </p:txBody>
          </p:sp>
        </p:grpSp>
        <p:sp>
          <p:nvSpPr>
            <p:cNvPr id="32" name="กล่องข้อความ 58">
              <a:extLst>
                <a:ext uri="{FF2B5EF4-FFF2-40B4-BE49-F238E27FC236}">
                  <a16:creationId xmlns:a16="http://schemas.microsoft.com/office/drawing/2014/main" id="{DEF4235F-1CBA-4095-B923-B74F1A748C0C}"/>
                </a:ext>
              </a:extLst>
            </p:cNvPr>
            <p:cNvSpPr txBox="1"/>
            <p:nvPr/>
          </p:nvSpPr>
          <p:spPr>
            <a:xfrm>
              <a:off x="1323538" y="905157"/>
              <a:ext cx="37402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ส่งเสริมการขายสินค้าหรือผลิตภัณฑ์ </a:t>
              </a:r>
            </a:p>
          </p:txBody>
        </p:sp>
      </p:grpSp>
      <p:grpSp>
        <p:nvGrpSpPr>
          <p:cNvPr id="36" name="กลุ่ม 67">
            <a:extLst>
              <a:ext uri="{FF2B5EF4-FFF2-40B4-BE49-F238E27FC236}">
                <a16:creationId xmlns:a16="http://schemas.microsoft.com/office/drawing/2014/main" id="{4C8B5235-9247-4B12-B37E-D77CAA52CCA2}"/>
              </a:ext>
            </a:extLst>
          </p:cNvPr>
          <p:cNvGrpSpPr/>
          <p:nvPr/>
        </p:nvGrpSpPr>
        <p:grpSpPr>
          <a:xfrm>
            <a:off x="5940487" y="4100223"/>
            <a:ext cx="4513781" cy="1201089"/>
            <a:chOff x="4187263" y="2659595"/>
            <a:chExt cx="4513781" cy="120108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7" name="สี่เหลี่ยมผืนผ้ามุมมน 68">
              <a:extLst>
                <a:ext uri="{FF2B5EF4-FFF2-40B4-BE49-F238E27FC236}">
                  <a16:creationId xmlns:a16="http://schemas.microsoft.com/office/drawing/2014/main" id="{BE815DD9-850C-46BA-9BB8-3FAEB34ADAD9}"/>
                </a:ext>
              </a:extLst>
            </p:cNvPr>
            <p:cNvSpPr/>
            <p:nvPr/>
          </p:nvSpPr>
          <p:spPr>
            <a:xfrm>
              <a:off x="4780644" y="2761816"/>
              <a:ext cx="3920400" cy="693144"/>
            </a:xfrm>
            <a:prstGeom prst="roundRect">
              <a:avLst/>
            </a:prstGeom>
            <a:solidFill>
              <a:srgbClr val="D3B1D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38" name="วงรี 69">
              <a:extLst>
                <a:ext uri="{FF2B5EF4-FFF2-40B4-BE49-F238E27FC236}">
                  <a16:creationId xmlns:a16="http://schemas.microsoft.com/office/drawing/2014/main" id="{BE3B0ABC-8B2A-4D97-B49A-1EFEA9C97F74}"/>
                </a:ext>
              </a:extLst>
            </p:cNvPr>
            <p:cNvSpPr/>
            <p:nvPr/>
          </p:nvSpPr>
          <p:spPr>
            <a:xfrm>
              <a:off x="4187263" y="2659595"/>
              <a:ext cx="898380" cy="898380"/>
            </a:xfrm>
            <a:prstGeom prst="ellipse">
              <a:avLst/>
            </a:prstGeom>
            <a:solidFill>
              <a:srgbClr val="BE82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39" name="วงรี 70">
              <a:extLst>
                <a:ext uri="{FF2B5EF4-FFF2-40B4-BE49-F238E27FC236}">
                  <a16:creationId xmlns:a16="http://schemas.microsoft.com/office/drawing/2014/main" id="{66C87E94-D3CB-4158-8980-0288D51FEF4F}"/>
                </a:ext>
              </a:extLst>
            </p:cNvPr>
            <p:cNvSpPr/>
            <p:nvPr/>
          </p:nvSpPr>
          <p:spPr>
            <a:xfrm>
              <a:off x="4268051" y="2745837"/>
              <a:ext cx="734786" cy="734786"/>
            </a:xfrm>
            <a:prstGeom prst="ellipse">
              <a:avLst/>
            </a:prstGeom>
            <a:solidFill>
              <a:srgbClr val="E2CBE3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๕</a:t>
              </a:r>
            </a:p>
          </p:txBody>
        </p:sp>
        <p:sp>
          <p:nvSpPr>
            <p:cNvPr id="40" name="กล่องข้อความ 71">
              <a:extLst>
                <a:ext uri="{FF2B5EF4-FFF2-40B4-BE49-F238E27FC236}">
                  <a16:creationId xmlns:a16="http://schemas.microsoft.com/office/drawing/2014/main" id="{B0FAB95D-C77D-4158-A8E5-9B8991103914}"/>
                </a:ext>
              </a:extLst>
            </p:cNvPr>
            <p:cNvSpPr txBox="1"/>
            <p:nvPr/>
          </p:nvSpPr>
          <p:spPr>
            <a:xfrm>
              <a:off x="5105402" y="2906577"/>
              <a:ext cx="357738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มูลค่าของสินค้าหรือผลิตภัณฑ์ </a:t>
              </a:r>
            </a:p>
            <a:p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6E87649-A931-4A89-B695-062D567FBD44}"/>
              </a:ext>
            </a:extLst>
          </p:cNvPr>
          <p:cNvGrpSpPr/>
          <p:nvPr/>
        </p:nvGrpSpPr>
        <p:grpSpPr>
          <a:xfrm>
            <a:off x="5887616" y="5290181"/>
            <a:ext cx="4665887" cy="898380"/>
            <a:chOff x="5887616" y="5480296"/>
            <a:chExt cx="4665887" cy="898380"/>
          </a:xfrm>
        </p:grpSpPr>
        <p:grpSp>
          <p:nvGrpSpPr>
            <p:cNvPr id="43" name="กลุ่ม 62">
              <a:extLst>
                <a:ext uri="{FF2B5EF4-FFF2-40B4-BE49-F238E27FC236}">
                  <a16:creationId xmlns:a16="http://schemas.microsoft.com/office/drawing/2014/main" id="{EA30AFB9-3EE8-4A42-8F16-C21AFAEDD267}"/>
                </a:ext>
              </a:extLst>
            </p:cNvPr>
            <p:cNvGrpSpPr/>
            <p:nvPr/>
          </p:nvGrpSpPr>
          <p:grpSpPr>
            <a:xfrm>
              <a:off x="5887616" y="5480296"/>
              <a:ext cx="4665887" cy="898380"/>
              <a:chOff x="5280428" y="1709859"/>
              <a:chExt cx="4665887" cy="89838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45" name="สี่เหลี่ยมผืนผ้ามุมมน 63">
                <a:extLst>
                  <a:ext uri="{FF2B5EF4-FFF2-40B4-BE49-F238E27FC236}">
                    <a16:creationId xmlns:a16="http://schemas.microsoft.com/office/drawing/2014/main" id="{CFDD6D06-58F9-4928-80DB-4BDF03AED3F3}"/>
                  </a:ext>
                </a:extLst>
              </p:cNvPr>
              <p:cNvSpPr/>
              <p:nvPr/>
            </p:nvSpPr>
            <p:spPr>
              <a:xfrm>
                <a:off x="5981702" y="1807149"/>
                <a:ext cx="3847123" cy="693144"/>
              </a:xfrm>
              <a:prstGeom prst="roundRect">
                <a:avLst/>
              </a:prstGeom>
              <a:solidFill>
                <a:srgbClr val="F9B6B9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6" name="วงรี 64">
                <a:extLst>
                  <a:ext uri="{FF2B5EF4-FFF2-40B4-BE49-F238E27FC236}">
                    <a16:creationId xmlns:a16="http://schemas.microsoft.com/office/drawing/2014/main" id="{33060129-3DE5-47DE-91DE-4157B704809C}"/>
                  </a:ext>
                </a:extLst>
              </p:cNvPr>
              <p:cNvSpPr/>
              <p:nvPr/>
            </p:nvSpPr>
            <p:spPr>
              <a:xfrm>
                <a:off x="5280428" y="1709859"/>
                <a:ext cx="898380" cy="898380"/>
              </a:xfrm>
              <a:prstGeom prst="ellipse">
                <a:avLst/>
              </a:prstGeom>
              <a:solidFill>
                <a:srgbClr val="F47D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7" name="วงรี 65">
                <a:extLst>
                  <a:ext uri="{FF2B5EF4-FFF2-40B4-BE49-F238E27FC236}">
                    <a16:creationId xmlns:a16="http://schemas.microsoft.com/office/drawing/2014/main" id="{245B9934-EBF3-4AEE-8F6C-264F737EBEFD}"/>
                  </a:ext>
                </a:extLst>
              </p:cNvPr>
              <p:cNvSpPr/>
              <p:nvPr/>
            </p:nvSpPr>
            <p:spPr>
              <a:xfrm>
                <a:off x="5361216" y="1796101"/>
                <a:ext cx="734786" cy="734786"/>
              </a:xfrm>
              <a:prstGeom prst="ellipse">
                <a:avLst/>
              </a:prstGeom>
              <a:solidFill>
                <a:srgbClr val="F8AAA6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48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๖</a:t>
                </a:r>
              </a:p>
            </p:txBody>
          </p:sp>
          <p:sp>
            <p:nvSpPr>
              <p:cNvPr id="48" name="กล่องข้อความ 66">
                <a:extLst>
                  <a:ext uri="{FF2B5EF4-FFF2-40B4-BE49-F238E27FC236}">
                    <a16:creationId xmlns:a16="http://schemas.microsoft.com/office/drawing/2014/main" id="{8E60D4A0-1DD1-4B1D-9C94-46CDE0550374}"/>
                  </a:ext>
                </a:extLst>
              </p:cNvPr>
              <p:cNvSpPr txBox="1"/>
              <p:nvPr/>
            </p:nvSpPr>
            <p:spPr>
              <a:xfrm>
                <a:off x="6176790" y="1925451"/>
                <a:ext cx="376952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44" name="สี่เหลี่ยมผืนผ้า 7">
              <a:extLst>
                <a:ext uri="{FF2B5EF4-FFF2-40B4-BE49-F238E27FC236}">
                  <a16:creationId xmlns:a16="http://schemas.microsoft.com/office/drawing/2014/main" id="{A7AFF297-52C9-4C6A-994C-A41CD3685549}"/>
                </a:ext>
              </a:extLst>
            </p:cNvPr>
            <p:cNvSpPr/>
            <p:nvPr/>
          </p:nvSpPr>
          <p:spPr>
            <a:xfrm>
              <a:off x="6858626" y="5682545"/>
              <a:ext cx="268535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รณรงค์ในเรื่องต่าง ๆ เพิ่ม</a:t>
              </a:r>
              <a:endParaRPr lang="th-TH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9C87CACC-C83D-42EA-9B50-82F13E511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7527" y="1620374"/>
            <a:ext cx="5279594" cy="1121761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1002007" y="487740"/>
            <a:ext cx="3216460" cy="914189"/>
          </a:xfrm>
          <a:prstGeom prst="rect">
            <a:avLst/>
          </a:prstGeom>
          <a:solidFill>
            <a:srgbClr val="FDE8E9"/>
          </a:solidFill>
          <a:ln>
            <a:solidFill>
              <a:srgbClr val="FDE8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หน้าที่ของบรรจุภัณฑ์ </a:t>
            </a:r>
          </a:p>
        </p:txBody>
      </p:sp>
      <p:pic>
        <p:nvPicPr>
          <p:cNvPr id="41" name="Picture 40" descr="Logo&#10;&#10;Description automatically generated">
            <a:extLst>
              <a:ext uri="{FF2B5EF4-FFF2-40B4-BE49-F238E27FC236}">
                <a16:creationId xmlns:a16="http://schemas.microsoft.com/office/drawing/2014/main" id="{0A902FA5-BE36-0C40-B5AD-0C5AB5D6A2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122" y="279521"/>
            <a:ext cx="958303" cy="88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60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-147782" y="-42483"/>
            <a:ext cx="12450618" cy="1508977"/>
          </a:xfrm>
          <a:prstGeom prst="rect">
            <a:avLst/>
          </a:prstGeom>
          <a:solidFill>
            <a:srgbClr val="FDE8E9"/>
          </a:solidFill>
          <a:ln>
            <a:solidFill>
              <a:srgbClr val="FDE8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กลุ่ม 21">
            <a:extLst>
              <a:ext uri="{FF2B5EF4-FFF2-40B4-BE49-F238E27FC236}">
                <a16:creationId xmlns:a16="http://schemas.microsoft.com/office/drawing/2014/main" id="{96A94516-683E-4D06-9B3C-E434116AEAAB}"/>
              </a:ext>
            </a:extLst>
          </p:cNvPr>
          <p:cNvGrpSpPr/>
          <p:nvPr/>
        </p:nvGrpSpPr>
        <p:grpSpPr>
          <a:xfrm>
            <a:off x="853249" y="1646417"/>
            <a:ext cx="5431173" cy="898380"/>
            <a:chOff x="397888" y="641135"/>
            <a:chExt cx="5431173" cy="898380"/>
          </a:xfrm>
        </p:grpSpPr>
        <p:grpSp>
          <p:nvGrpSpPr>
            <p:cNvPr id="11" name="กลุ่ม 22">
              <a:extLst>
                <a:ext uri="{FF2B5EF4-FFF2-40B4-BE49-F238E27FC236}">
                  <a16:creationId xmlns:a16="http://schemas.microsoft.com/office/drawing/2014/main" id="{A0E30D6D-9E02-4CAE-90E1-4A2776A9120C}"/>
                </a:ext>
              </a:extLst>
            </p:cNvPr>
            <p:cNvGrpSpPr/>
            <p:nvPr/>
          </p:nvGrpSpPr>
          <p:grpSpPr>
            <a:xfrm>
              <a:off x="397888" y="641135"/>
              <a:ext cx="5431173" cy="898380"/>
              <a:chOff x="5274986" y="841904"/>
              <a:chExt cx="5431173" cy="89838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7" name="สี่เหลี่ยมผืนผ้ามุมมน 24">
                <a:extLst>
                  <a:ext uri="{FF2B5EF4-FFF2-40B4-BE49-F238E27FC236}">
                    <a16:creationId xmlns:a16="http://schemas.microsoft.com/office/drawing/2014/main" id="{AE732F82-1ACB-45FD-A43F-31BCC6065E64}"/>
                  </a:ext>
                </a:extLst>
              </p:cNvPr>
              <p:cNvSpPr/>
              <p:nvPr/>
            </p:nvSpPr>
            <p:spPr>
              <a:xfrm>
                <a:off x="5916386" y="967236"/>
                <a:ext cx="4789773" cy="693144"/>
              </a:xfrm>
              <a:prstGeom prst="roundRect">
                <a:avLst/>
              </a:prstGeom>
              <a:solidFill>
                <a:srgbClr val="FDC7A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8" name="วงรี 25">
                <a:extLst>
                  <a:ext uri="{FF2B5EF4-FFF2-40B4-BE49-F238E27FC236}">
                    <a16:creationId xmlns:a16="http://schemas.microsoft.com/office/drawing/2014/main" id="{ABF8A958-AA73-4D2B-91F7-AA90827EB1FA}"/>
                  </a:ext>
                </a:extLst>
              </p:cNvPr>
              <p:cNvSpPr/>
              <p:nvPr/>
            </p:nvSpPr>
            <p:spPr>
              <a:xfrm>
                <a:off x="5274986" y="841904"/>
                <a:ext cx="898380" cy="898380"/>
              </a:xfrm>
              <a:prstGeom prst="ellipse">
                <a:avLst/>
              </a:prstGeom>
              <a:solidFill>
                <a:srgbClr val="F795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9" name="วงรี 26">
                <a:extLst>
                  <a:ext uri="{FF2B5EF4-FFF2-40B4-BE49-F238E27FC236}">
                    <a16:creationId xmlns:a16="http://schemas.microsoft.com/office/drawing/2014/main" id="{F99EB934-3B0E-4FE1-8050-4AF59ED0AF9E}"/>
                  </a:ext>
                </a:extLst>
              </p:cNvPr>
              <p:cNvSpPr/>
              <p:nvPr/>
            </p:nvSpPr>
            <p:spPr>
              <a:xfrm>
                <a:off x="5355774" y="928146"/>
                <a:ext cx="734786" cy="734786"/>
              </a:xfrm>
              <a:prstGeom prst="ellipse">
                <a:avLst/>
              </a:prstGeom>
              <a:solidFill>
                <a:srgbClr val="FDC7A3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48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๑</a:t>
                </a:r>
              </a:p>
            </p:txBody>
          </p:sp>
        </p:grpSp>
        <p:sp>
          <p:nvSpPr>
            <p:cNvPr id="16" name="กล่องข้อความ 23">
              <a:extLst>
                <a:ext uri="{FF2B5EF4-FFF2-40B4-BE49-F238E27FC236}">
                  <a16:creationId xmlns:a16="http://schemas.microsoft.com/office/drawing/2014/main" id="{60CA3A7C-B643-478F-AEB3-80F0CBE9D3BB}"/>
                </a:ext>
              </a:extLst>
            </p:cNvPr>
            <p:cNvSpPr txBox="1"/>
            <p:nvPr/>
          </p:nvSpPr>
          <p:spPr>
            <a:xfrm>
              <a:off x="1290800" y="882747"/>
              <a:ext cx="45382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ปกป้องคุ้มครองสินค้าหรือผลิตภัณฑ์ </a:t>
              </a:r>
            </a:p>
          </p:txBody>
        </p:sp>
      </p:grpSp>
      <p:sp>
        <p:nvSpPr>
          <p:cNvPr id="51" name="Rectangle 50"/>
          <p:cNvSpPr/>
          <p:nvPr/>
        </p:nvSpPr>
        <p:spPr>
          <a:xfrm>
            <a:off x="1002007" y="487740"/>
            <a:ext cx="3216460" cy="914189"/>
          </a:xfrm>
          <a:prstGeom prst="rect">
            <a:avLst/>
          </a:prstGeom>
          <a:solidFill>
            <a:srgbClr val="FDE8E9"/>
          </a:solidFill>
          <a:ln>
            <a:solidFill>
              <a:srgbClr val="FDE8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หน้าที่ของบรรจุภัณฑ์ </a:t>
            </a:r>
          </a:p>
        </p:txBody>
      </p:sp>
      <p:sp>
        <p:nvSpPr>
          <p:cNvPr id="2" name="Rectangle 1"/>
          <p:cNvSpPr/>
          <p:nvPr/>
        </p:nvSpPr>
        <p:spPr>
          <a:xfrm>
            <a:off x="1002007" y="2836942"/>
            <a:ext cx="97214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บรรจุภัณฑ์ต้องได้รับการออกแบบให้สามารถปกป้องคุ้มครองสินค้า</a:t>
            </a:r>
            <a:endParaRPr lang="en-US" sz="3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/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หรือผลิตภัณฑ์ภายในให้ปลอดภัย ไม่เสียหายเนื่องจากการขนส่ง ป้องกันแมลง</a:t>
            </a:r>
            <a:endParaRPr lang="en-US" sz="3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/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หรือสัตว์กัดแทะ การแตกหักหรือเสื่อมสภาพ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2" t="52869" r="34826" b="32186"/>
          <a:stretch/>
        </p:blipFill>
        <p:spPr bwMode="auto">
          <a:xfrm>
            <a:off x="3742280" y="4586154"/>
            <a:ext cx="5084284" cy="163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7ACCB814-4498-124C-B070-1CA5C4688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122" y="279521"/>
            <a:ext cx="958303" cy="88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38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1218</TotalTime>
  <Words>749</Words>
  <Application>Microsoft Office PowerPoint</Application>
  <PresentationFormat>Widescreen</PresentationFormat>
  <Paragraphs>115</Paragraphs>
  <Slides>17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Helvetica Light</vt:lpstr>
      <vt:lpstr>TH Sarabun New</vt:lpstr>
      <vt:lpstr>TH SarabunPSK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กลุ่มสาระการเรียนรู้การงานอาชีพ</dc:title>
  <dc:creator>Chanicha Sabchuen</dc:creator>
  <cp:lastModifiedBy>ญดา   แก้วพาณิชย์</cp:lastModifiedBy>
  <cp:revision>30</cp:revision>
  <cp:lastPrinted>2021-09-14T10:11:07Z</cp:lastPrinted>
  <dcterms:created xsi:type="dcterms:W3CDTF">2021-08-20T13:00:34Z</dcterms:created>
  <dcterms:modified xsi:type="dcterms:W3CDTF">2025-05-04T15:42:32Z</dcterms:modified>
</cp:coreProperties>
</file>