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sldIdLst>
    <p:sldId id="256" r:id="rId2"/>
    <p:sldId id="259" r:id="rId3"/>
    <p:sldId id="257" r:id="rId4"/>
    <p:sldId id="258" r:id="rId5"/>
    <p:sldId id="260" r:id="rId6"/>
    <p:sldId id="303" r:id="rId7"/>
    <p:sldId id="408" r:id="rId8"/>
    <p:sldId id="262" r:id="rId9"/>
    <p:sldId id="263" r:id="rId10"/>
    <p:sldId id="267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360" r:id="rId19"/>
    <p:sldId id="410" r:id="rId20"/>
    <p:sldId id="411" r:id="rId21"/>
    <p:sldId id="412" r:id="rId22"/>
    <p:sldId id="413" r:id="rId23"/>
    <p:sldId id="272" r:id="rId24"/>
    <p:sldId id="273" r:id="rId25"/>
    <p:sldId id="274" r:id="rId26"/>
    <p:sldId id="275" r:id="rId27"/>
    <p:sldId id="276" r:id="rId28"/>
    <p:sldId id="409" r:id="rId29"/>
    <p:sldId id="361" r:id="rId30"/>
    <p:sldId id="362" r:id="rId31"/>
    <p:sldId id="363" r:id="rId32"/>
    <p:sldId id="364" r:id="rId33"/>
    <p:sldId id="365" r:id="rId34"/>
    <p:sldId id="366" r:id="rId35"/>
    <p:sldId id="367" r:id="rId36"/>
    <p:sldId id="368" r:id="rId37"/>
    <p:sldId id="369" r:id="rId38"/>
    <p:sldId id="370" r:id="rId39"/>
    <p:sldId id="371" r:id="rId40"/>
    <p:sldId id="372" r:id="rId41"/>
    <p:sldId id="373" r:id="rId42"/>
    <p:sldId id="403" r:id="rId43"/>
    <p:sldId id="277" r:id="rId44"/>
    <p:sldId id="278" r:id="rId45"/>
    <p:sldId id="279" r:id="rId46"/>
    <p:sldId id="280" r:id="rId47"/>
    <p:sldId id="281" r:id="rId48"/>
    <p:sldId id="282" r:id="rId49"/>
    <p:sldId id="283" r:id="rId50"/>
    <p:sldId id="284" r:id="rId51"/>
    <p:sldId id="285" r:id="rId52"/>
    <p:sldId id="286" r:id="rId53"/>
    <p:sldId id="350" r:id="rId54"/>
    <p:sldId id="351" r:id="rId55"/>
    <p:sldId id="352" r:id="rId56"/>
    <p:sldId id="353" r:id="rId57"/>
    <p:sldId id="354" r:id="rId58"/>
    <p:sldId id="374" r:id="rId59"/>
    <p:sldId id="375" r:id="rId60"/>
    <p:sldId id="376" r:id="rId61"/>
    <p:sldId id="377" r:id="rId62"/>
    <p:sldId id="378" r:id="rId63"/>
    <p:sldId id="379" r:id="rId64"/>
    <p:sldId id="380" r:id="rId65"/>
    <p:sldId id="381" r:id="rId66"/>
    <p:sldId id="382" r:id="rId67"/>
    <p:sldId id="383" r:id="rId68"/>
    <p:sldId id="384" r:id="rId69"/>
    <p:sldId id="385" r:id="rId70"/>
    <p:sldId id="386" r:id="rId71"/>
    <p:sldId id="404" r:id="rId72"/>
    <p:sldId id="387" r:id="rId73"/>
    <p:sldId id="287" r:id="rId74"/>
    <p:sldId id="288" r:id="rId75"/>
    <p:sldId id="289" r:id="rId76"/>
    <p:sldId id="290" r:id="rId77"/>
    <p:sldId id="291" r:id="rId78"/>
    <p:sldId id="292" r:id="rId79"/>
    <p:sldId id="293" r:id="rId80"/>
    <p:sldId id="294" r:id="rId81"/>
    <p:sldId id="295" r:id="rId82"/>
    <p:sldId id="298" r:id="rId83"/>
    <p:sldId id="299" r:id="rId84"/>
    <p:sldId id="300" r:id="rId85"/>
    <p:sldId id="296" r:id="rId86"/>
    <p:sldId id="301" r:id="rId87"/>
    <p:sldId id="302" r:id="rId88"/>
    <p:sldId id="297" r:id="rId89"/>
    <p:sldId id="388" r:id="rId90"/>
    <p:sldId id="389" r:id="rId91"/>
    <p:sldId id="390" r:id="rId92"/>
    <p:sldId id="391" r:id="rId93"/>
    <p:sldId id="392" r:id="rId94"/>
    <p:sldId id="393" r:id="rId95"/>
    <p:sldId id="394" r:id="rId96"/>
    <p:sldId id="395" r:id="rId97"/>
    <p:sldId id="396" r:id="rId98"/>
    <p:sldId id="397" r:id="rId99"/>
    <p:sldId id="398" r:id="rId100"/>
    <p:sldId id="399" r:id="rId101"/>
    <p:sldId id="400" r:id="rId102"/>
    <p:sldId id="401" r:id="rId103"/>
    <p:sldId id="402" r:id="rId104"/>
    <p:sldId id="405" r:id="rId105"/>
    <p:sldId id="406" r:id="rId106"/>
    <p:sldId id="407" r:id="rId10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693"/>
    <a:srgbClr val="00B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ลักษณะ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ลักษณะสีปานกลาง 4 - เน้น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5" d="100"/>
          <a:sy n="75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23T03:04:28.4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8796 3871 67 0,'0'0'209'0,"0"0"22"0,0 0 0 15,0 0-10-15,0 0-10 0,0 0-17 0,0 0-16 16,0 0-13-16,0 0-8 0,0 0-4 16,0 0-8-16,0 0-13 0,0 0-12 0,0 0-7 15,0 0-9-15,0 0-12 0,0 0 1 16,0 0-3-16,0 0-10 0,0 0 3 16,0 0 1-16,21 6-13 0,-15-5-1 15,0 1 0-15,-6-2-6 0,20 4-22 0,-10-2-3 16,3 0 7-16,0-1-12 0,6 2 0 15,-3-2-3-15,6 1-2 0,-1 0 1 0,0 0-8 16,2-2 0-16,3 2 2 0,-3-2-9 16,1 2 2-16,1-4-2 0,-2 4-1 15,1-4 1-15,0 4 10 0,-2-4-12 0,1 2-1 16,-1 0-5-16,-1 0 6 0,-2-2-3 16,2 2-2-16,-1 0 6 0,-2-2 0 15,-1 2 2-15,0 0-7 0,-2 0 7 0,-1 0-3 16,2 0 8-16,-2 0 4 15,-1-2-2-15,2 2 0 0,-2-2 5 0,-2 2-7 0,1-1 6 16,1-2-5-16,-3 3 2 0,0 0-3 16,2-1-5-16,-2 1 6 0,-10 0-2 15,17-2-3-15,-10 2 2 0,2 2-3 0,-9-2-1 16,14-2 0-16,-14 2 3 0,10 0-2 16,-10 0 0-16,12-2-3 0,-12 2 0 0,7 0-1 15,-7 0 0-15,0 0-5 0,11 0-1 16,-11 0 1-16,0 0-3 0,0 0 2 15,0 0 0-15,10 0-2 0,-10 0-8 0,0 0 0 16,0 0-7-16,0 0-9 0,0 0-9 16,0 0-8-16,0 0-22 0,0 0-23 0,0 0-26 15,0 0-37-15,0 0-43 0,0 0-53 16,9-2-50-16,-9 2-839 0,0 0 384 16,-9-7 254-16</inkml:trace>
  <inkml:trace contextRef="#ctx0" brushRef="#br0" timeOffset="1809.0741">10812 3875 44 0,'0'0'108'15,"0"0"3"-15,-11 5-15 0,11-5-8 16,0 0 1-16,0 0-5 0,0 0 4 0,-6 4-2 15,6-4 8-15,0 0 3 0,-3 4 5 16,3-4 4-16,0 0 0 0,0 0 1 0,0 0-1 16,0 0 2-16,0 0-1 0,0 0 1 15,0 0-3-15,0 0 0 0,0 0-3 16,0 5 0-16,0-5 0 0,0 0 2 16,0 0 1-16,0 0 17 0,0 0-2 15,18 2-6-15,-18-2-13 0,17 0-2 0,-9 0-25 16,3 0-6-16,-1 0-3 0,4 0-6 15,-4 0-4-15,2 2-7 0,1-2-1 0,0 2-5 16,2 0 4-16,-3-2-3 0,6 2-6 16,-4 0-5-16,1-2 0 0,0 1-2 15,0-1 0-15,1 3-2 0,4 0 17 0,-2-3-1 16,4 1 2-16,3-1-5 0,-1-1-4 16,5 1 4-16,-1-3-12 0,3 3 1 0,-6 0 0 15,7 0-5-15,-4 0 0 0,-4 0 2 16,3 0-2-16,-6 0-5 0,0 0 2 0,0 3-3 15,-1-3 2-15,-6 0-1 0,-1 0-1 16,0 1-4-16,-2-1 2 0,-1 0-2 16,0 0-1-16,0 0-3 0,0 0 0 0,-10 0 1 15,14 0-1-15,-14 0-2 0,13-1 0 16,-6 1-4-16,-7 0 0 0,10-3 4 0,-10 3-5 16,9-3 1-16,-9 3-2 0,0 0 1 15,12 3-7-15,-12-3 1 0,0 0 0 16,0 0-2-16,11 0-1 0,-11 0 3 0,0 0 1 15,0 0-4-15,0 0 0 0,9-3-1 16,-9 3 3-16,0 0-5 0,0 0-1 16,0 0-1-16,0 0 1 0,0 0-2 0,0 0 1 15,8 3-5-15,-8-3 1 0,0 0 2 16,0 0-2-16,0 0-1 0,0 0-3 0,0 0 2 16,0 0 3-16,0 0-9 0,0 0 6 15,0 0 4-15,0 0-2 0,0 0 2 0,0 0-1 16,0 0 1-16,8 3-5 0,-8-3-8 15,0 0 0-15,0 0-6 0,0 0 13 16,0 0-9-16,0 0-2 0,0 0-5 0,0 0 3 16,0 0-10-16,0 0-2 0,0 0-1 15,0 0-4-15,0 0-2 0,0 0 2 0,0 0-1 16,0 0 1-16,0 0-2 0,0 0-2 16,0 0-2-16,0 0-2 0,0 0 0 15,0 0-1-15,4 0-1 0,-4 0-2 0,0 0-3 16,0 0-5-16,0 0-4 0,0 0-7 15,0 0-10-15,0 0-10 0,0 0-12 16,0 0-11-16,0 0-6 0,0 0-7 16,-4-9-7-16,4 9-4 0,0 0-10 0,-6-4-24 15,6 4-372-15,-2-4 187 0,0 1 124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2047.9375" units="1/cm"/>
          <inkml:channelProperty channel="Y" name="resolution" value="3276.6999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24T04:21:01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10600 5498 73 0,'0'0'176'0,"0"0"-13"0,0 0-10 0,-9 3-12 16,9-3-7-16,0 0-9 0,0 0-11 16,0 0-7-16,0 0-6 0,0 0-6 15,0 0-7-15,-4 4-2 0,4-4-4 0,0 0 5 16,0 0 4-16,0 0 2 0,0 0 1 16,0 0 0-16,32-4 1 0,-21 2-1 15,-1 2-2-15,3-1-2 0,2-1-2 0,-1-2 10 16,6 2-1-16,-1-2 18 0,2 0-2 15,6 1-4-15,1-4-25 0,4 2-3 16,-1 0-3-16,10-4 0 0,-1 4-7 0,0-2-4 16,5-1 22-16,5 0-3 0,3 0-7 15,-1 3-8-15,-6 0 3 0,1-3-11 16,4 1-6-16,-5 2-1 0,-3-1-7 0,3 0 0 16,-2 1-10-16,1-1 4 0,-3 3-3 15,-1-1-5-15,-3 0-4 0,-5 0-3 0,-1 1-3 16,-1 1 0-16,-3-3-5 0,-5 3-5 15,2 1 2-15,-7-1-2 0,1 0-2 0,0-1 1 16,-4 3-1-16,-3-1-5 0,2 1-1 16,-2-2-1-16,-1 0 0 0,-3 2-2 15,1 0-8-15,1-2-2 0,-10 2-10 16,13-2-16-16,-5 2-22 0,-1 0-35 0,0-2-25 16,-1 1-33-16,-6 1-43 0,10 0-56 0,-10 0-49 15,10-2-872-15,-5 2 397 0,-2-2 262 16</inkml:trace>
  <inkml:trace contextRef="#ctx0" brushRef="#br0" timeOffset="849.2213">13660 5351 73 0,'0'0'220'0,"0"0"1"15,0 0 2-15,0 0-11 0,25 2 2 16,-13-2-13-16,2 0 10 0,7-2-13 0,3 2-6 15,2-2-32-15,4-1-3 0,5 1-9 16,5-3-13-16,2 2 0 0,3-1-8 16,10-2-13-16,1 0-3 0,2 3-11 15,3-3-11-15,0 2-9 0,0 0-11 0,1 1-6 16,1-1-5-16,-7 1-2 0,-1 1-7 16,-6-1-5-16,-3 1-1 0,-1 0 2 0,-3 1-10 15,-4 1 4-15,-1 0-6 0,-5 0-4 16,-1-2-1-16,-1 2-3 0,-7-3 0 0,0 3-9 15,-3 0 2-15,1 0-5 0,-7-2 3 16,2 2-1-16,-2 0-13 0,-2 0-18 16,2 0-13-16,-4 0-32 0,1 0-23 0,-3 0-28 15,0 0-30-15,1 0-37 0,-2 0-47 16,-1-2-44-16,-2 1-724 0,-4 1 338 0,2-4 223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7F4DA-5811-4608-8566-FD1349D94DED}" type="datetimeFigureOut">
              <a:rPr lang="th-TH" smtClean="0"/>
              <a:pPr/>
              <a:t>27/08/67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6D0E3-31F1-46E8-8C26-EB859A1F57B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0329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37623-EFF8-4429-981F-7AFF299A83A9}" type="slidenum">
              <a:rPr lang="th-TH" smtClean="0"/>
              <a:pPr/>
              <a:t>70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198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37623-EFF8-4429-981F-7AFF299A83A9}" type="slidenum">
              <a:rPr lang="th-TH" smtClean="0"/>
              <a:pPr/>
              <a:t>71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1981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27/08/67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27/08/67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27/08/67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27/08/67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27/08/67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27/08/67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27/08/67</a:t>
            </a:fld>
            <a:endParaRPr lang="th-TH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27/08/67</a:t>
            </a:fld>
            <a:endParaRPr lang="th-TH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27/08/67</a:t>
            </a:fld>
            <a:endParaRPr lang="th-TH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27/08/67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9F206-00E7-4EAF-BD75-F7E1E69BEFBA}" type="datetimeFigureOut">
              <a:rPr lang="th-TH" smtClean="0"/>
              <a:pPr/>
              <a:t>27/08/67</a:t>
            </a:fld>
            <a:endParaRPr lang="th-TH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9F206-00E7-4EAF-BD75-F7E1E69BEFBA}" type="datetimeFigureOut">
              <a:rPr lang="th-TH" smtClean="0"/>
              <a:pPr/>
              <a:t>27/08/67</a:t>
            </a:fld>
            <a:endParaRPr lang="th-TH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5B77F-0064-4225-975C-0358463E9574}" type="slidenum">
              <a:rPr lang="th-TH" smtClean="0"/>
              <a:pPr/>
              <a:t>‹#›</a:t>
            </a:fld>
            <a:endParaRPr lang="th-T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gif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gif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gi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gif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744">
              <a:srgbClr val="829EBB">
                <a:alpha val="83000"/>
                <a:lumMod val="74000"/>
              </a:srgbClr>
            </a:gs>
            <a:gs pos="24599">
              <a:srgbClr val="83A8CE"/>
            </a:gs>
            <a:gs pos="0">
              <a:schemeClr val="tx1">
                <a:lumMod val="50000"/>
                <a:lumOff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</p:spPr>
        <p:txBody>
          <a:bodyPr>
            <a:normAutofit/>
          </a:bodyPr>
          <a:lstStyle/>
          <a:p>
            <a:r>
              <a:rPr lang="th-TH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เรียนภาษาญี่ปุ่นเบื้องต้น</a:t>
            </a:r>
            <a:endParaRPr lang="th-TH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6174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อุ</a:t>
            </a:r>
          </a:p>
        </p:txBody>
      </p:sp>
      <p:pic>
        <p:nvPicPr>
          <p:cNvPr id="3074" name="Picture 2" descr="http://www.j-campus.com/hiragana/image/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29" y="2564904"/>
            <a:ext cx="3631210" cy="363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08315" y="476672"/>
            <a:ext cx="4516534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れきし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5" name="รูปภาพ 4" descr="a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448" y="2276872"/>
            <a:ext cx="1988268" cy="31773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ろく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5" name="รูปภาพ 4" descr="a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39" y="2204864"/>
            <a:ext cx="3482942" cy="350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0" y="764704"/>
            <a:ext cx="3730736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わに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500174"/>
            <a:ext cx="3770136" cy="383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83671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きりん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9453" y="2564904"/>
            <a:ext cx="4156514" cy="286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9208" y="773106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にほん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748" y="2276872"/>
            <a:ext cx="4680520" cy="319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2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34580" y="620688"/>
            <a:ext cx="4618856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でんわ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476" y="2564904"/>
            <a:ext cx="4439064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2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52936"/>
            <a:ext cx="2736304" cy="2685933"/>
          </a:xfrm>
          <a:prstGeom prst="rect">
            <a:avLst/>
          </a:prstGeom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2910644" y="836712"/>
            <a:ext cx="3610744" cy="1143000"/>
          </a:xfrm>
        </p:spPr>
        <p:txBody>
          <a:bodyPr>
            <a:noAutofit/>
          </a:bodyPr>
          <a:lstStyle/>
          <a:p>
            <a:r>
              <a:rPr lang="ja-JP" altLang="en-US" sz="9600" b="1" dirty="0" smtClean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さ</a:t>
            </a:r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ん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6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2089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เอะ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098" name="Picture 2" descr="http://www.j-campus.com/hiragana/image/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0" y="2492896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2955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โอะ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5122" name="Picture 2" descr="http://www.j-campus.com/hiragana/image/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069" y="2492896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1128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คะ</a:t>
            </a:r>
          </a:p>
        </p:txBody>
      </p:sp>
      <p:pic>
        <p:nvPicPr>
          <p:cNvPr id="6146" name="Picture 2" descr="http://www.j-campus.com/hiragana/image/k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686" y="242088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6399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คิ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7170" name="Picture 2" descr="http://www.j-campus.com/hiragana/image/k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82" y="2348880"/>
            <a:ext cx="3851945" cy="385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6399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คุ</a:t>
            </a:r>
          </a:p>
        </p:txBody>
      </p:sp>
      <p:pic>
        <p:nvPicPr>
          <p:cNvPr id="8194" name="Picture 2" descr="http://www.j-campus.com/hiragana/image/k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35" y="2420888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2314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เคะ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9218" name="Picture 2" descr="http://www.j-campus.com/hiragana/image/k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86" y="2276872"/>
            <a:ext cx="3968645" cy="396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3179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โคะ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10242" name="Picture 2" descr="http://www.j-campus.com/hiragana/image/k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20" y="2420888"/>
            <a:ext cx="3800941" cy="380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9900" b="1" dirty="0" smtClean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あい</a:t>
            </a:r>
            <a:endParaRPr lang="th-TH" sz="199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9900" b="1" dirty="0" smtClean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いえ</a:t>
            </a:r>
            <a:endParaRPr lang="th-TH" sz="199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6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85126" y="-36205"/>
            <a:ext cx="8229600" cy="1143000"/>
          </a:xfrm>
        </p:spPr>
        <p:txBody>
          <a:bodyPr>
            <a:normAutofit/>
          </a:bodyPr>
          <a:lstStyle/>
          <a:p>
            <a:r>
              <a:rPr lang="th-TH" sz="5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การเขียนภาษาญี่ปุ่น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เขียนตามแนวนอน จากซ้ายไปขวาเหมือนการเขียนภาษาไทย</a:t>
            </a:r>
          </a:p>
          <a:p>
            <a:endParaRPr lang="th-TH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buNone/>
            </a:pPr>
            <a:endParaRPr lang="th-TH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buNone/>
            </a:pPr>
            <a:endParaRPr lang="th-TH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r>
              <a:rPr lang="th-TH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เขียนตามแนวตั้ง จากบนลงล่าง โดยเริ่มเขียนจากด้านขวาของกระดาษ เมื่อหมดแถวจะเขียนแถวถัดไปทางซ้ายมือ</a:t>
            </a:r>
          </a:p>
        </p:txBody>
      </p:sp>
      <p:pic>
        <p:nvPicPr>
          <p:cNvPr id="16386" name="Picture 2" descr="http://3.bp.blogspot.com/-zQtwu8PhU_o/UCPid6CEnUI/AAAAAAAAAGs/IUzUAGCo1QM/s400/yokoYo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69746"/>
            <a:ext cx="5357850" cy="1620750"/>
          </a:xfrm>
          <a:prstGeom prst="rect">
            <a:avLst/>
          </a:prstGeom>
          <a:noFill/>
        </p:spPr>
      </p:pic>
      <p:pic>
        <p:nvPicPr>
          <p:cNvPr id="16388" name="Picture 4" descr="http://1.bp.blogspot.com/-Av8DPEnOA78/UCPjG6vNFqI/AAAAAAAAAG0/82yazIYPfvo/s1600/tateYo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2379938" cy="2214088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หมึก 3"/>
              <p14:cNvContentPartPr/>
              <p14:nvPr/>
            </p14:nvContentPartPr>
            <p14:xfrm>
              <a:off x="3166560" y="1393560"/>
              <a:ext cx="1027800" cy="15480"/>
            </p14:xfrm>
          </p:contentPart>
        </mc:Choice>
        <mc:Fallback xmlns="">
          <p:pic>
            <p:nvPicPr>
              <p:cNvPr id="4" name="หมึก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58640" y="1385640"/>
                <a:ext cx="1044000" cy="3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99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かお</a:t>
            </a:r>
            <a:endParaRPr lang="th-TH" sz="199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89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99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きく</a:t>
            </a:r>
            <a:endParaRPr lang="th-TH" sz="199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579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199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こえ</a:t>
            </a:r>
            <a:endParaRPr lang="th-TH" sz="199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886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0534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สะ</a:t>
            </a:r>
          </a:p>
        </p:txBody>
      </p:sp>
      <p:pic>
        <p:nvPicPr>
          <p:cNvPr id="11266" name="Picture 2" descr="http://www.j-campus.com/hiragana/image/s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738" y="2348880"/>
            <a:ext cx="3983009" cy="39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6399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ชิ</a:t>
            </a:r>
          </a:p>
        </p:txBody>
      </p:sp>
      <p:pic>
        <p:nvPicPr>
          <p:cNvPr id="12290" name="Picture 2" descr="http://www.j-campus.com/hiragana/image/sh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54" y="2348880"/>
            <a:ext cx="4036201" cy="403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65915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สุ</a:t>
            </a:r>
          </a:p>
        </p:txBody>
      </p:sp>
      <p:pic>
        <p:nvPicPr>
          <p:cNvPr id="13314" name="Picture 2" descr="http://www.j-campus.com/hiragana/image/s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49" y="2348880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2506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เสะ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14338" name="Picture 2" descr="http://www.j-campus.com/hiragana/image/s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91" y="2420888"/>
            <a:ext cx="3988672" cy="398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3372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โสะ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15362" name="Picture 2" descr="http://www.j-campus.com/hiragana/image/s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885" y="2348880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あさ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8068" y="2420888"/>
            <a:ext cx="3153532" cy="31535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270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いか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6852" y="2204864"/>
            <a:ext cx="3035964" cy="3661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 </a:t>
            </a:r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ตัวอักษรที่ใช้ในภาษาญี่ปุ่น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3328998"/>
          </a:xfrm>
        </p:spPr>
        <p:txBody>
          <a:bodyPr>
            <a:normAutofit/>
          </a:bodyPr>
          <a:lstStyle/>
          <a:p>
            <a:r>
              <a:rPr lang="th-TH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ตัวฮิ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ระงะนะ </a:t>
            </a: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ひらがな</a:t>
            </a:r>
            <a:r>
              <a:rPr lang="th-TH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	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เป็นตัวอักษรหลักที่ใช้กันทั่วไป</a:t>
            </a:r>
          </a:p>
          <a:p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ตัวคะตะคะนะ</a:t>
            </a: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　カタカナ　</a:t>
            </a:r>
            <a:r>
              <a:rPr lang="th-TH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เป็นตัวอักษรที่ใช้อ่านคำที่มาจากภาษาต่างประเทศ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ตัวคันจิ</a:t>
            </a: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　漢字　</a:t>
            </a:r>
            <a:r>
              <a:rPr lang="th-TH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เป็นตัวอักษรจีนที่นำมาใช้เพื่อสื่อความหมายของคำ ให้ลึกซึ้งกว่าการเขียนด้วยตัวอักษร </a:t>
            </a:r>
            <a:r>
              <a:rPr lang="en-US" altLang="ja-JP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HIRAGANA</a:t>
            </a:r>
            <a:r>
              <a:rPr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　</a:t>
            </a: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うし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2581" y="2564904"/>
            <a:ext cx="4084506" cy="301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えき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26" y="2492896"/>
            <a:ext cx="4086216" cy="2885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おかし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963" y="2492896"/>
            <a:ext cx="4371742" cy="3278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かさ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5061" y="2276872"/>
            <a:ext cx="3319546" cy="3319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きく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5960" y="2348880"/>
            <a:ext cx="2157747" cy="322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くし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2090" y="2564904"/>
            <a:ext cx="2945488" cy="2945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6143668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いけ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412776"/>
            <a:ext cx="4016488" cy="4016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6143668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こえ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5751" y="1988840"/>
            <a:ext cx="4012498" cy="3728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357166"/>
            <a:ext cx="5429288" cy="1643074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さけ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700808"/>
            <a:ext cx="3706029" cy="3730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46471" y="260648"/>
            <a:ext cx="2212298" cy="1556792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し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 descr="a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404" y="2132856"/>
            <a:ext cx="3888432" cy="3286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:: วิธีการเขียนอักษรญี่ปุ่น ::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525963"/>
          </a:xfrm>
        </p:spPr>
        <p:txBody>
          <a:bodyPr>
            <a:normAutofit/>
          </a:bodyPr>
          <a:lstStyle/>
          <a:p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การลากเส้นเขียนตัวอักษร ปกติจะลากจากซ้ายไปขวาบนลงล่าง</a:t>
            </a:r>
          </a:p>
          <a:p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>
              <a:buNone/>
            </a:pP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ตัวอักษรญี่ปุ่นจะประกอบด้วยเส้นต่าง จำแนกได้เป็น 3 ประเภทใหญ่ๆ คือ </a:t>
            </a:r>
            <a:r>
              <a:rPr lang="th-TH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เส้นหยุด </a:t>
            </a:r>
            <a:r>
              <a:rPr lang="th-TH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เส้นปล่อยชาย </a:t>
            </a:r>
            <a:r>
              <a:rPr lang="th-T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และ </a:t>
            </a:r>
            <a:r>
              <a:rPr lang="th-TH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เส้นตวัด</a:t>
            </a:r>
          </a:p>
          <a:p>
            <a:pPr>
              <a:buNone/>
            </a:pP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รูปภาพ 13" descr="write-JapLit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2564245" cy="1571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รูปภาพ 14" descr="LineStopTy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459245"/>
            <a:ext cx="4197796" cy="1851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14612" y="692696"/>
            <a:ext cx="4215982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すし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849" y="2492896"/>
            <a:ext cx="2937508" cy="2741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あせ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9168" y="2348880"/>
            <a:ext cx="3871332" cy="3161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そと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16" y="2348880"/>
            <a:ext cx="4201435" cy="302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7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0839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ท</a:t>
            </a:r>
            <a:r>
              <a:rPr lang="th-TH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16386" name="Picture 2" descr="http://www.j-campus.com/hiragana/image/t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59" y="2348880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6126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จิ</a:t>
            </a:r>
          </a:p>
        </p:txBody>
      </p:sp>
      <p:pic>
        <p:nvPicPr>
          <p:cNvPr id="17410" name="Picture 2" descr="http://www.j-campus.com/hiragana/image/ch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84" y="2276872"/>
            <a:ext cx="3857492" cy="385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1641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ทสึ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18434" name="Picture 2" descr="http://www.j-campus.com/hiragana/image/ts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26" y="2348880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2811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เทะ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19458" name="Picture 2" descr="http://www.j-campus.com/hiragana/image/t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840" y="2420888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3676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โทะ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0482" name="Picture 2" descr="http://www.j-campus.com/hiragana/image/t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196" y="2276872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0983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นะ</a:t>
            </a:r>
          </a:p>
        </p:txBody>
      </p:sp>
      <p:pic>
        <p:nvPicPr>
          <p:cNvPr id="21506" name="Picture 2" descr="http://www.j-campus.com/hiragana/image/n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473" y="2420888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7040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นิ</a:t>
            </a:r>
          </a:p>
        </p:txBody>
      </p:sp>
      <p:pic>
        <p:nvPicPr>
          <p:cNvPr id="22530" name="Picture 2" descr="http://www.j-campus.com/hiragana/image/n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303" y="249289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698976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Application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แนะนำเกี่ยวกับการเรียนรู้ตัวอักษรภาษาญี่ปุ่น</a:t>
            </a:r>
            <a:endParaRPr lang="th-TH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5963"/>
            <a:ext cx="3240360" cy="326607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652" y="2065963"/>
            <a:ext cx="3271192" cy="3271192"/>
          </a:xfrm>
          <a:prstGeom prst="rect">
            <a:avLst/>
          </a:prstGeom>
        </p:spPr>
      </p:pic>
      <p:sp>
        <p:nvSpPr>
          <p:cNvPr id="6" name="กล่องข้อความ 5"/>
          <p:cNvSpPr txBox="1"/>
          <p:nvPr/>
        </p:nvSpPr>
        <p:spPr>
          <a:xfrm>
            <a:off x="449542" y="5660737"/>
            <a:ext cx="3996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hiragana </a:t>
            </a:r>
            <a:r>
              <a:rPr lang="en-US" dirty="0">
                <a:latin typeface="Arial Rounded MT Bold" panose="020F0704030504030204" pitchFamily="34" charset="0"/>
              </a:rPr>
              <a:t>memory hint</a:t>
            </a:r>
            <a:endParaRPr lang="th-TH" dirty="0">
              <a:latin typeface="Arial Rounded MT Bold" panose="020F0704030504030204" pitchFamily="34" charset="0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716016" y="5660737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katakana memory hint</a:t>
            </a:r>
            <a:endParaRPr lang="th-TH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7040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นุ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3554" name="Picture 2" descr="http://www.j-campus.com/hiragana/image/n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96" y="2276872"/>
            <a:ext cx="3878438" cy="38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2955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เนะ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4578" name="Picture 2" descr="http://www.j-campus.com/hiragana/image/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53" y="2636912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38211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โนะ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5602" name="Picture 2" descr="http://www.j-campus.com/hiragana/image/n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47" y="2564904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00059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ฮะ</a:t>
            </a:r>
          </a:p>
          <a:p>
            <a:endParaRPr lang="th-TH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://www.j-campus.com/hiragana/image/h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77" y="2420888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6062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ฮิ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7650" name="Picture 2" descr="http://www.j-campus.com/hiragana/image/h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12" y="2204864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7425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ฟุ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8674" name="Picture 2" descr="http://www.j-campus.com/hiragana/image/h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51" y="270892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19776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เฮะ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9698" name="Picture 2" descr="http://www.j-campus.com/hiragana/image/h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70" y="256490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2843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โฮะ</a:t>
            </a:r>
          </a:p>
        </p:txBody>
      </p:sp>
      <p:pic>
        <p:nvPicPr>
          <p:cNvPr id="30722" name="Picture 2" descr="http://www.j-campus.com/hiragana/image/h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55" y="2636912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06030" y="836712"/>
            <a:ext cx="4432006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たこ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2152" y="2636912"/>
            <a:ext cx="2799762" cy="2799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หมึก 3"/>
              <p14:cNvContentPartPr/>
              <p14:nvPr/>
            </p14:nvContentPartPr>
            <p14:xfrm>
              <a:off x="3811320" y="1896840"/>
              <a:ext cx="1637280" cy="85320"/>
            </p14:xfrm>
          </p:contentPart>
        </mc:Choice>
        <mc:Fallback xmlns="">
          <p:pic>
            <p:nvPicPr>
              <p:cNvPr id="4" name="หมึก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5200" y="1890000"/>
                <a:ext cx="1648800" cy="9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39752" y="908720"/>
            <a:ext cx="466169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くち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4369" y="1916832"/>
            <a:ext cx="3732456" cy="3732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2071678"/>
            <a:ext cx="3884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ひらがな</a:t>
            </a:r>
            <a:endParaRPr lang="th-TH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6116" y="3571876"/>
            <a:ext cx="2425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ฮิ</a:t>
            </a:r>
            <a:r>
              <a:rPr lang="th-TH" sz="7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รางานะ</a:t>
            </a:r>
            <a:endParaRPr lang="th-TH" sz="7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334869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つき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916832"/>
            <a:ext cx="3290708" cy="3290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98150" y="908720"/>
            <a:ext cx="2415782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て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3728" y="2852936"/>
            <a:ext cx="3784627" cy="248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37099" y="692696"/>
            <a:ext cx="5598364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とけい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3" name="รูปภาพ 2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5393" y="2564904"/>
            <a:ext cx="2941775" cy="2726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74058" y="548680"/>
            <a:ext cx="358157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なか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 descr="a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353" y="2204864"/>
            <a:ext cx="3220980" cy="2979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319305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かに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2420888"/>
            <a:ext cx="4442836" cy="2921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64014" y="764704"/>
            <a:ext cx="3796454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いぬ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5" name="รูปภาพ 4" descr="asa.png"/>
          <p:cNvPicPr>
            <a:picLocks noChangeAspect="1"/>
          </p:cNvPicPr>
          <p:nvPr/>
        </p:nvPicPr>
        <p:blipFill>
          <a:blip r:embed="rId2"/>
          <a:srcRect l="13001" t="4334" r="11885" b="4663"/>
          <a:stretch>
            <a:fillRect/>
          </a:stretch>
        </p:blipFill>
        <p:spPr>
          <a:xfrm>
            <a:off x="3268818" y="2492896"/>
            <a:ext cx="2786845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51227" y="620688"/>
            <a:ext cx="4084486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ねこ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8607" y="2060848"/>
            <a:ext cx="2509725" cy="3363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53642" y="83671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きのこ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5" name="รูปภาพ 4" descr="a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242" y="2492896"/>
            <a:ext cx="3224400" cy="2862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7233" y="692696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はし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8872" y="2204864"/>
            <a:ext cx="4946322" cy="3427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764704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ひ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5" name="รูปภาพ 4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4739" y="2060848"/>
            <a:ext cx="2365942" cy="344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422361" y="188640"/>
            <a:ext cx="4340863" cy="710952"/>
          </a:xfrm>
        </p:spPr>
        <p:txBody>
          <a:bodyPr>
            <a:normAutofit fontScale="90000"/>
          </a:bodyPr>
          <a:lstStyle/>
          <a:p>
            <a:r>
              <a:rPr lang="th-TH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อักษร</a:t>
            </a:r>
            <a:r>
              <a:rPr lang="th-TH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ฮิ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รางานะ </a:t>
            </a:r>
            <a:r>
              <a:rPr lang="th-TH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 ตัว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08" y="933624"/>
            <a:ext cx="8084567" cy="55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83671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ふね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 descr="as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9221" y="2564904"/>
            <a:ext cx="3296978" cy="319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73224" y="83671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へた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564904"/>
            <a:ext cx="3744416" cy="269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5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4357" y="764704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ほし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5" name="รูปภาพ 4" descr="a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4" y="2132856"/>
            <a:ext cx="4443406" cy="37138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0695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มะ</a:t>
            </a:r>
          </a:p>
        </p:txBody>
      </p:sp>
      <p:pic>
        <p:nvPicPr>
          <p:cNvPr id="31746" name="Picture 2" descr="http://www.j-campus.com/hiragana/image/m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058" y="2492896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6751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มิ</a:t>
            </a:r>
          </a:p>
        </p:txBody>
      </p:sp>
      <p:pic>
        <p:nvPicPr>
          <p:cNvPr id="32770" name="Picture 2" descr="http://www.j-campus.com/hiragana/image/m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76" y="242088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5" y="332656"/>
            <a:ext cx="6751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มุ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3794" name="Picture 2" descr="http://www.j-campus.com/hiragana/image/m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871" y="2420888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26669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เมะ</a:t>
            </a:r>
          </a:p>
        </p:txBody>
      </p:sp>
      <p:pic>
        <p:nvPicPr>
          <p:cNvPr id="34818" name="Picture 2" descr="http://www.j-campus.com/hiragana/image/m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630" y="2420888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35325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โมะ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5842" name="Picture 2" descr="http://www.j-campus.com/hiragana/image/m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16" y="2420888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0887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yoKaSho-W4" panose="02010609010101010101" pitchFamily="1" charset="-128"/>
                <a:ea typeface="DFKyoKaSho-W4" panose="02010609010101010101" pitchFamily="1" charset="-128"/>
              </a:rPr>
              <a:t>ยะ</a:t>
            </a:r>
          </a:p>
        </p:txBody>
      </p:sp>
      <p:pic>
        <p:nvPicPr>
          <p:cNvPr id="36866" name="Picture 2" descr="http://www.j-campus.com/hiragana/image/y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44" y="2348880"/>
            <a:ext cx="3916664" cy="391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6030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ยุ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7890" name="Picture 2" descr="http://www.j-campus.com/hiragana/image/y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813" y="2636912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0118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อะ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1026" name="Picture 2" descr="http://www.j-campus.com/hiragana/image/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70" y="2636912"/>
            <a:ext cx="3293465" cy="329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2811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โยะ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8914" name="Picture 2" descr="http://www.j-campus.com/hiragana/image/y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26" y="2492896"/>
            <a:ext cx="3710460" cy="371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9733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</a:t>
            </a:r>
            <a:r>
              <a:rPr lang="th-TH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39938" name="Picture 2" descr="http://www.j-campus.com/hiragana/image/r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405" y="2564904"/>
            <a:ext cx="3627524" cy="36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5950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ริ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1026" name="Picture 2" descr="http://www.j-campus.com/hiragana/image/r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47" y="2564904"/>
            <a:ext cx="3675932" cy="367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5790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รุ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0962" name="Picture 2" descr="http://www.j-campus.com/hiragana/image/ru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84" y="2420888"/>
            <a:ext cx="3772628" cy="377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17051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เระ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1986" name="Picture 2" descr="http://www.j-campus.com/hiragana/image/r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544" y="256490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2570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โระ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3010" name="Picture 2" descr="http://www.j-campus.com/hiragana/image/r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817" y="2348880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98616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วะ</a:t>
            </a:r>
          </a:p>
        </p:txBody>
      </p:sp>
      <p:pic>
        <p:nvPicPr>
          <p:cNvPr id="44034" name="Picture 2" descr="http://www.j-campus.com/hiragana/image/w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11" y="2492896"/>
            <a:ext cx="3837136" cy="383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2955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โอะ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45058" name="Picture 2" descr="http://www.j-campus.com/hiragana/image/w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053" y="2492896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11368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อึน</a:t>
            </a:r>
          </a:p>
        </p:txBody>
      </p:sp>
      <p:pic>
        <p:nvPicPr>
          <p:cNvPr id="46082" name="Picture 2" descr="http://www.j-campus.com/hiragana/image/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まめ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50997" y="1928803"/>
            <a:ext cx="2599710" cy="3804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00496" y="357166"/>
            <a:ext cx="6174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อิ</a:t>
            </a:r>
            <a:endParaRPr lang="th-TH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050" name="Picture 2" descr="http://www.j-campus.com/hiragana/image/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38" y="249289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みみ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2397" y="1844824"/>
            <a:ext cx="2030625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むし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4370" y="2852936"/>
            <a:ext cx="3366679" cy="3366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980728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め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9135" y="2780928"/>
            <a:ext cx="4657150" cy="2717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もも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776" y="1988840"/>
            <a:ext cx="3513867" cy="3404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やま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9747" y="1844824"/>
            <a:ext cx="4055926" cy="3188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908720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ゆめ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54" y="2636912"/>
            <a:ext cx="4608512" cy="2680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よる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4" name="รูปภาพ 3" descr="a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5015" y="2060848"/>
            <a:ext cx="4125390" cy="3483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らん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5" name="รูปภาพ 4" descr="a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482" y="2204864"/>
            <a:ext cx="4104456" cy="32096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42910" y="908720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あり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5" name="รูปภาพ 4" descr="a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404" y="2636912"/>
            <a:ext cx="4944612" cy="25364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917848"/>
            <a:ext cx="2947748" cy="1143000"/>
          </a:xfrm>
        </p:spPr>
        <p:txBody>
          <a:bodyPr>
            <a:noAutofit/>
          </a:bodyPr>
          <a:lstStyle/>
          <a:p>
            <a:r>
              <a:rPr lang="ja-JP" altLang="en-US" sz="9600" b="1" dirty="0">
                <a:solidFill>
                  <a:schemeClr val="bg1"/>
                </a:solidFill>
                <a:latin typeface="DFKyoKaSho-W4" panose="02010609010101010101" pitchFamily="1" charset="-128"/>
                <a:ea typeface="DFKyoKaSho-W4" panose="02010609010101010101" pitchFamily="1" charset="-128"/>
              </a:rPr>
              <a:t>さる</a:t>
            </a:r>
            <a:endParaRPr lang="th-TH" sz="9600" b="1" dirty="0">
              <a:solidFill>
                <a:schemeClr val="bg1"/>
              </a:solidFill>
              <a:latin typeface="DFKyoKaSho-W4" panose="02010609010101010101" pitchFamily="1" charset="-128"/>
              <a:ea typeface="DFKyoKaSho-W4" panose="02010609010101010101" pitchFamily="1" charset="-128"/>
            </a:endParaRPr>
          </a:p>
        </p:txBody>
      </p:sp>
      <p:pic>
        <p:nvPicPr>
          <p:cNvPr id="5" name="รูปภาพ 4" descr="as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060848"/>
            <a:ext cx="3974322" cy="3299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</TotalTime>
  <Words>273</Words>
  <Application>Microsoft Office PowerPoint</Application>
  <PresentationFormat>นำเสนอทางหน้าจอ (4:3)</PresentationFormat>
  <Paragraphs>124</Paragraphs>
  <Slides>106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106</vt:i4>
      </vt:variant>
    </vt:vector>
  </HeadingPairs>
  <TitlesOfParts>
    <vt:vector size="114" baseType="lpstr">
      <vt:lpstr>DFKyoKaSho-W4</vt:lpstr>
      <vt:lpstr>ＭＳ Ｐゴシック</vt:lpstr>
      <vt:lpstr>Angsana New</vt:lpstr>
      <vt:lpstr>Arial</vt:lpstr>
      <vt:lpstr>Arial Rounded MT Bold</vt:lpstr>
      <vt:lpstr>Calibri</vt:lpstr>
      <vt:lpstr>Cordia New</vt:lpstr>
      <vt:lpstr>ชุดรูปแบบของ Office</vt:lpstr>
      <vt:lpstr>เรียนภาษาญี่ปุ่นเบื้องต้น</vt:lpstr>
      <vt:lpstr>การเขียนภาษาญี่ปุ่น</vt:lpstr>
      <vt:lpstr> ตัวอักษรที่ใช้ในภาษาญี่ปุ่น</vt:lpstr>
      <vt:lpstr>:: วิธีการเขียนอักษรญี่ปุ่น ::</vt:lpstr>
      <vt:lpstr>Application แนะนำเกี่ยวกับการเรียนรู้ตัวอักษรภาษาญี่ปุ่น</vt:lpstr>
      <vt:lpstr>งานนำเสนอ PowerPoint</vt:lpstr>
      <vt:lpstr>อักษรฮิรางานะ 46 ตัว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あい</vt:lpstr>
      <vt:lpstr>いえ</vt:lpstr>
      <vt:lpstr>かお</vt:lpstr>
      <vt:lpstr>きく</vt:lpstr>
      <vt:lpstr>こえ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あさ</vt:lpstr>
      <vt:lpstr>いか</vt:lpstr>
      <vt:lpstr>うし</vt:lpstr>
      <vt:lpstr>えき</vt:lpstr>
      <vt:lpstr>おかし</vt:lpstr>
      <vt:lpstr>かさ</vt:lpstr>
      <vt:lpstr>きく</vt:lpstr>
      <vt:lpstr>くし</vt:lpstr>
      <vt:lpstr>いけ</vt:lpstr>
      <vt:lpstr>こえ</vt:lpstr>
      <vt:lpstr>さけ</vt:lpstr>
      <vt:lpstr>し</vt:lpstr>
      <vt:lpstr>すし</vt:lpstr>
      <vt:lpstr>あせ</vt:lpstr>
      <vt:lpstr>そと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たこ</vt:lpstr>
      <vt:lpstr>くち</vt:lpstr>
      <vt:lpstr>つき</vt:lpstr>
      <vt:lpstr>て</vt:lpstr>
      <vt:lpstr>とけい</vt:lpstr>
      <vt:lpstr>なか</vt:lpstr>
      <vt:lpstr>かに</vt:lpstr>
      <vt:lpstr>いぬ</vt:lpstr>
      <vt:lpstr>ねこ</vt:lpstr>
      <vt:lpstr>きのこ</vt:lpstr>
      <vt:lpstr>はし</vt:lpstr>
      <vt:lpstr>ひ</vt:lpstr>
      <vt:lpstr>ふね</vt:lpstr>
      <vt:lpstr>へた</vt:lpstr>
      <vt:lpstr>ほし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まめ</vt:lpstr>
      <vt:lpstr>みみ</vt:lpstr>
      <vt:lpstr>むし</vt:lpstr>
      <vt:lpstr>め</vt:lpstr>
      <vt:lpstr>もも</vt:lpstr>
      <vt:lpstr>やま</vt:lpstr>
      <vt:lpstr>ゆめ</vt:lpstr>
      <vt:lpstr>よる</vt:lpstr>
      <vt:lpstr>らん</vt:lpstr>
      <vt:lpstr>あり</vt:lpstr>
      <vt:lpstr>さる</vt:lpstr>
      <vt:lpstr>れきし</vt:lpstr>
      <vt:lpstr>ろく</vt:lpstr>
      <vt:lpstr>わに</vt:lpstr>
      <vt:lpstr>きりん</vt:lpstr>
      <vt:lpstr>にほん</vt:lpstr>
      <vt:lpstr>でんわ</vt:lpstr>
      <vt:lpstr>さん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เรียนภาษาญี่ปุ่นเบื้องต้น</dc:title>
  <dc:creator>User</dc:creator>
  <cp:lastModifiedBy>computer</cp:lastModifiedBy>
  <cp:revision>92</cp:revision>
  <dcterms:created xsi:type="dcterms:W3CDTF">2013-03-30T06:03:32Z</dcterms:created>
  <dcterms:modified xsi:type="dcterms:W3CDTF">2024-08-27T07:00:48Z</dcterms:modified>
</cp:coreProperties>
</file>