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87" r:id="rId3"/>
    <p:sldId id="288" r:id="rId4"/>
    <p:sldId id="289" r:id="rId5"/>
    <p:sldId id="291" r:id="rId6"/>
    <p:sldId id="302" r:id="rId7"/>
    <p:sldId id="303" r:id="rId8"/>
    <p:sldId id="344" r:id="rId9"/>
    <p:sldId id="304" r:id="rId10"/>
    <p:sldId id="345" r:id="rId11"/>
    <p:sldId id="346" r:id="rId12"/>
    <p:sldId id="347" r:id="rId13"/>
    <p:sldId id="348" r:id="rId14"/>
    <p:sldId id="309" r:id="rId15"/>
    <p:sldId id="310" r:id="rId16"/>
    <p:sldId id="313" r:id="rId17"/>
    <p:sldId id="312" r:id="rId18"/>
    <p:sldId id="311" r:id="rId19"/>
    <p:sldId id="349" r:id="rId20"/>
    <p:sldId id="350" r:id="rId21"/>
    <p:sldId id="351" r:id="rId22"/>
    <p:sldId id="352" r:id="rId23"/>
    <p:sldId id="320" r:id="rId24"/>
    <p:sldId id="323" r:id="rId25"/>
    <p:sldId id="325" r:id="rId26"/>
    <p:sldId id="326" r:id="rId27"/>
    <p:sldId id="324" r:id="rId28"/>
    <p:sldId id="327" r:id="rId29"/>
    <p:sldId id="329" r:id="rId30"/>
    <p:sldId id="353" r:id="rId31"/>
    <p:sldId id="328" r:id="rId32"/>
    <p:sldId id="331" r:id="rId33"/>
    <p:sldId id="354" r:id="rId34"/>
    <p:sldId id="333" r:id="rId35"/>
    <p:sldId id="334" r:id="rId36"/>
    <p:sldId id="335" r:id="rId37"/>
    <p:sldId id="336" r:id="rId38"/>
    <p:sldId id="337" r:id="rId39"/>
    <p:sldId id="338" r:id="rId40"/>
    <p:sldId id="356" r:id="rId41"/>
    <p:sldId id="339" r:id="rId42"/>
    <p:sldId id="357" r:id="rId43"/>
    <p:sldId id="340" r:id="rId44"/>
    <p:sldId id="358" r:id="rId45"/>
    <p:sldId id="355" r:id="rId46"/>
    <p:sldId id="343" r:id="rId47"/>
    <p:sldId id="341" r:id="rId4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FC70B9"/>
    <a:srgbClr val="F89790"/>
    <a:srgbClr val="C4E5EF"/>
    <a:srgbClr val="FEFEFD"/>
    <a:srgbClr val="FD6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6" autoAdjust="0"/>
    <p:restoredTop sz="94694"/>
  </p:normalViewPr>
  <p:slideViewPr>
    <p:cSldViewPr snapToGrid="0">
      <p:cViewPr varScale="1">
        <p:scale>
          <a:sx n="62" d="100"/>
          <a:sy n="62" d="100"/>
        </p:scale>
        <p:origin x="9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34177-C349-48CE-8B8E-4601EA54C8EA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09666-6EC2-4EC5-9C84-5827858071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331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8E3B1-6392-4EE3-A1A5-39741369E33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4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นักเรียนสังเกตภาพ จากนั้นร่วมกันสนทนาโดยตอบคำถาม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09666-6EC2-4EC5-9C84-582785807160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1621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นักเรียนศึกษาและรวบรวมข้อมูลเกี่ยวกับการประดิษฐ์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09666-6EC2-4EC5-9C84-582785807160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056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นักเรียนสังเกตภาพ จากนั้นร่วมกันสนทนาโดยตอบคำถาม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09666-6EC2-4EC5-9C84-58278580716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074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657DA-7043-457A-A908-D0B9B01AB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EBE51-207E-45A2-B270-0300FD5F4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EF26E-B2BC-4E25-800E-DAE2E4FA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92657-9A64-4286-8E73-4A219392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5EB51-2339-4693-807E-9D0B77FE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35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8CFD-35F0-461D-8D21-F143FDD4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09E04-E51F-40ED-A9F6-A215106CD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CFD67-333F-47C3-9377-49442C42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36DCF-98B2-4A1F-85CE-8F1343B3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04660-B0F7-402E-BCE1-8ABB05B7B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479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21D09-5D09-4125-9DA3-54C52B48F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F34C9-A2DD-4BEB-9B8E-17F52D1F9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2D9A1-1100-4097-ADE3-F9BDF83E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FB436-841B-460C-AB07-2114B46E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D9EC-7312-4B74-8AE5-8CA2FFB7A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39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42E5D-6D58-4870-AD62-BB97B1DC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CCB51-98D6-424C-A143-C51B3D08E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D0806-8F81-43E3-82FF-9EE972E64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61F35-C1C8-4F06-9D17-51AEAC91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DC252-B345-4DCC-BDEE-5941BD6A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982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3AA22-6BEC-4A18-AEA9-DA98616D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C0146-AE7E-4DA7-9815-DF79AB704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52083-A2C5-4EF7-BB46-2AA037BD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28EAA-0107-4AF9-AC7C-39D20B520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4F87E-163D-4550-B684-B813DC6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887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305A-24E7-4314-AEBC-1414B6C6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052CE-8107-4461-A778-519C67BC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59AC4C-B2E4-451B-9585-EB5E476F1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E7C64-3E23-435B-BAF7-26578233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BDF28-12B6-4EC3-8AD5-29ACCA8E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31E03-8B77-4C73-BE7F-E8FB2835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433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8FBA-13F4-4AC0-AE9D-C8B445B4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480BD-DF10-4036-95AC-6EEBA29DC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AD810-62CF-4364-8D49-A37F49752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51C9ED-FBA1-4E48-8297-3C064FAA3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64B54-CE23-461F-9F51-EFA13CB19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E7027-6461-482C-9A79-48D7B4AA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77516C-25A7-4345-ADEF-1948ACDCA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706A7-807A-4AA7-B91A-2A18A2E6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986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7784-B2B8-47CB-9455-7DED1F040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54140-4D1B-43B4-91D1-81C9D9025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BCF72-3788-46B1-AE3A-C4092D5C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A4D4E-FEB5-4FB7-9D4E-5BCC4740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20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62022-F12B-4D41-97E9-1ED267791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FAE09-76DC-4577-9BD1-27C2E79D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3C9FB-33A2-4FFA-AA9C-59523F48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96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8F11-BEB2-499A-AF3B-933294E9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B665-9526-4787-B0F5-AF1A7E4B0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75923-866D-47CA-8CA7-E7C60DA92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F9A74-7942-403C-B0BA-22F3134C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42263-628D-4D7F-9740-03D61FBB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F633E-496A-4CE4-881D-88B214BE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105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C0BD4-2D06-4C6A-92A4-930BE046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AC8F7B-6756-45E6-A7C8-EED0E29BC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3D044-AE77-4F69-9CC9-82FD30313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A104E-10E3-4982-99E0-7F880B17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A3A08-D596-4762-80DD-D1FD9C120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9B87D-D258-488B-AA57-E593506E7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342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7D2C0-0E87-4DC1-A7D2-782F58F68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5EB40-A8C0-4841-961B-5B8A868BF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A9ECC-5B17-49E2-A6BA-8986E554C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092DF-E260-415C-A8F4-B084CF3DBEE4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0226-CBE6-46CA-B97C-87D35AE95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6531C-0772-45F0-909F-24A6228D9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53E89-7F6C-46BC-94E4-7A23BB0FF3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713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5C9B5FD5-96C1-4E72-9E27-D0CE025249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-65181" y="5801244"/>
            <a:ext cx="12330966" cy="6780"/>
          </a:xfrm>
          <a:prstGeom prst="line">
            <a:avLst/>
          </a:prstGeom>
          <a:ln w="76200">
            <a:solidFill>
              <a:srgbClr val="660033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6">
            <a:extLst>
              <a:ext uri="{FF2B5EF4-FFF2-40B4-BE49-F238E27FC236}">
                <a16:creationId xmlns:a16="http://schemas.microsoft.com/office/drawing/2014/main" id="{494C7F57-8DBB-4474-8C8B-9E07A6C464F3}"/>
              </a:ext>
            </a:extLst>
          </p:cNvPr>
          <p:cNvSpPr>
            <a:spLocks/>
          </p:cNvSpPr>
          <p:nvPr/>
        </p:nvSpPr>
        <p:spPr bwMode="auto">
          <a:xfrm>
            <a:off x="0" y="5842637"/>
            <a:ext cx="12351431" cy="1015363"/>
          </a:xfrm>
          <a:prstGeom prst="rect">
            <a:avLst/>
          </a:prstGeom>
          <a:solidFill>
            <a:srgbClr val="F8979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cxnSp>
        <p:nvCxnSpPr>
          <p:cNvPr id="20" name="ตัวเชื่อมต่อตรง 37">
            <a:extLst>
              <a:ext uri="{FF2B5EF4-FFF2-40B4-BE49-F238E27FC236}">
                <a16:creationId xmlns:a16="http://schemas.microsoft.com/office/drawing/2014/main" id="{BC15C55D-5094-41F9-95CB-7CF1C15CD7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-406401" y="864400"/>
            <a:ext cx="13004800" cy="0"/>
          </a:xfrm>
          <a:prstGeom prst="line">
            <a:avLst/>
          </a:prstGeom>
          <a:noFill/>
          <a:ln w="76200" algn="ctr">
            <a:solidFill>
              <a:srgbClr val="660033"/>
            </a:solidFill>
            <a:miter lim="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10"/>
          <p:cNvSpPr txBox="1">
            <a:spLocks/>
          </p:cNvSpPr>
          <p:nvPr/>
        </p:nvSpPr>
        <p:spPr bwMode="auto">
          <a:xfrm>
            <a:off x="977096" y="2127592"/>
            <a:ext cx="3696528" cy="151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lIns="72248" tIns="72248" rIns="72248" bIns="722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การงานอาชีพ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ชั้นมัธยมศึกษาปีที่ ๓</a:t>
            </a:r>
            <a:endParaRPr kumimoji="0" lang="th-TH" sz="105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 idx="4294967295"/>
          </p:nvPr>
        </p:nvSpPr>
        <p:spPr>
          <a:xfrm>
            <a:off x="1770077" y="1703563"/>
            <a:ext cx="3078163" cy="514350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กลุ่มสาระการเรียนรู้การงานอาชีพ</a:t>
            </a:r>
          </a:p>
        </p:txBody>
      </p:sp>
      <p:sp>
        <p:nvSpPr>
          <p:cNvPr id="26" name="Rectangle 10"/>
          <p:cNvSpPr txBox="1">
            <a:spLocks/>
          </p:cNvSpPr>
          <p:nvPr/>
        </p:nvSpPr>
        <p:spPr bwMode="auto">
          <a:xfrm>
            <a:off x="4024313" y="6176346"/>
            <a:ext cx="3784723" cy="58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lIns="72248" tIns="72248" rIns="72248" bIns="722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สถาบันพัฒนาคุณภาพวิชาการ (</a:t>
            </a:r>
            <a:r>
              <a:rPr kumimoji="0" lang="th-TH" sz="2800" b="1" i="0" u="none" strike="noStrike" kern="1200" cap="none" spc="0" normalizeH="0" baseline="0" noProof="0" dirty="0" err="1">
                <a:ln w="0"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พว</a:t>
            </a:r>
            <a:r>
              <a:rPr kumimoji="0" lang="th-TH" sz="2800" b="1" i="0" u="none" strike="noStrike" kern="120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.)</a:t>
            </a:r>
            <a:endParaRPr kumimoji="0" lang="th-TH" sz="500" b="1" i="0" u="none" strike="noStrike" kern="1200" cap="none" spc="0" normalizeH="0" baseline="0" noProof="0" dirty="0">
              <a:ln w="0">
                <a:solidFill>
                  <a:srgbClr val="7030A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30" name="ชื่อเรื่อง 1"/>
          <p:cNvSpPr txBox="1">
            <a:spLocks/>
          </p:cNvSpPr>
          <p:nvPr/>
        </p:nvSpPr>
        <p:spPr>
          <a:xfrm>
            <a:off x="462337" y="3305397"/>
            <a:ext cx="4541178" cy="913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เรื่อง บรรจุภัณฑ์จากวัสดุธรรมชาติ (๒)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7049F-F5C3-4441-9BD4-C8770C0A9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832" y="1659654"/>
            <a:ext cx="5755444" cy="2947535"/>
          </a:xfrm>
          <a:prstGeom prst="rect">
            <a:avLst/>
          </a:prstGeom>
        </p:spPr>
      </p:pic>
      <p:sp>
        <p:nvSpPr>
          <p:cNvPr id="1041" name="Frame 1040">
            <a:extLst>
              <a:ext uri="{FF2B5EF4-FFF2-40B4-BE49-F238E27FC236}">
                <a16:creationId xmlns:a16="http://schemas.microsoft.com/office/drawing/2014/main" id="{5E28373F-55E6-4BE3-B4BA-24AD811D6815}"/>
              </a:ext>
            </a:extLst>
          </p:cNvPr>
          <p:cNvSpPr/>
          <p:nvPr/>
        </p:nvSpPr>
        <p:spPr>
          <a:xfrm>
            <a:off x="5396256" y="1636176"/>
            <a:ext cx="5818648" cy="3084986"/>
          </a:xfrm>
          <a:prstGeom prst="frame">
            <a:avLst>
              <a:gd name="adj1" fmla="val 332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D52C6D9-F640-4E3A-80AD-4F1606FDE80F}"/>
              </a:ext>
            </a:extLst>
          </p:cNvPr>
          <p:cNvSpPr/>
          <p:nvPr/>
        </p:nvSpPr>
        <p:spPr>
          <a:xfrm>
            <a:off x="-117425" y="-35435"/>
            <a:ext cx="12426849" cy="867600"/>
          </a:xfrm>
          <a:prstGeom prst="rect">
            <a:avLst/>
          </a:prstGeom>
          <a:solidFill>
            <a:srgbClr val="F8979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35DE257-43FD-3241-9098-BBA36E87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28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18791-8ADC-4586-961A-B582ABCF4831}"/>
              </a:ext>
            </a:extLst>
          </p:cNvPr>
          <p:cNvSpPr txBox="1"/>
          <p:nvPr/>
        </p:nvSpPr>
        <p:spPr>
          <a:xfrm>
            <a:off x="2575589" y="4589735"/>
            <a:ext cx="7094315" cy="523220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ดินสอ จะช่วยในการวาดโครงร่างแบบบรรจุภัณฑ์</a:t>
            </a:r>
          </a:p>
        </p:txBody>
      </p:sp>
      <p:sp>
        <p:nvSpPr>
          <p:cNvPr id="4" name="Flowchart: Stored Data 3"/>
          <p:cNvSpPr/>
          <p:nvPr/>
        </p:nvSpPr>
        <p:spPr>
          <a:xfrm>
            <a:off x="1431636" y="1089890"/>
            <a:ext cx="8133803" cy="2900220"/>
          </a:xfrm>
          <a:prstGeom prst="flowChartOnlineStorage">
            <a:avLst/>
          </a:prstGeom>
          <a:solidFill>
            <a:srgbClr val="FC70B9"/>
          </a:solidFill>
          <a:ln>
            <a:solidFill>
              <a:srgbClr val="FC7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2277042" y="1796933"/>
            <a:ext cx="5713407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 อุปกรณ์ดังกล่าวมีประโยชน์</a:t>
            </a:r>
          </a:p>
          <a:p>
            <a:pPr algn="ctr" defTabSz="609630">
              <a:spcBef>
                <a:spcPct val="0"/>
              </a:spcBef>
            </a:pP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ต่อการประดิษฐ์บรรจุภัณฑ์กล่องกระดาษแข็งพับได้อย่างไร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13" y="1197248"/>
            <a:ext cx="2685503" cy="268550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DB1FA42-F2D4-F34C-9A62-F881E264B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18791-8ADC-4586-961A-B582ABCF4831}"/>
              </a:ext>
            </a:extLst>
          </p:cNvPr>
          <p:cNvSpPr txBox="1"/>
          <p:nvPr/>
        </p:nvSpPr>
        <p:spPr>
          <a:xfrm>
            <a:off x="2313160" y="4855509"/>
            <a:ext cx="7094315" cy="523220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ออกแบบรูปร่างลักษณะของบรรจุภัณฑ์ลงในกระดาษ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ก่อน</a:t>
            </a:r>
          </a:p>
        </p:txBody>
      </p:sp>
      <p:sp>
        <p:nvSpPr>
          <p:cNvPr id="4" name="Flowchart: Stored Data 3"/>
          <p:cNvSpPr/>
          <p:nvPr/>
        </p:nvSpPr>
        <p:spPr>
          <a:xfrm rot="16200000">
            <a:off x="4539260" y="-701261"/>
            <a:ext cx="3010217" cy="7462415"/>
          </a:xfrm>
          <a:prstGeom prst="flowChartOnlineStorage">
            <a:avLst/>
          </a:prstGeom>
          <a:solidFill>
            <a:srgbClr val="FC70B9"/>
          </a:solidFill>
          <a:ln>
            <a:solidFill>
              <a:srgbClr val="FC7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3046644" y="2636175"/>
            <a:ext cx="605905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600" b="1" dirty="0">
                <a:ln w="1905"/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การประดิษฐ์บรรจุภัณฑ์กล่องกระดาษแข็งพับได้ </a:t>
            </a:r>
          </a:p>
          <a:p>
            <a:pPr algn="ctr"/>
            <a:r>
              <a:rPr lang="th-TH" sz="3600" b="1" dirty="0">
                <a:ln w="1905"/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นักเรียนจะเริ่มจากขั้นตอนใดเป็นขั้นตอนแรก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36" y="3505"/>
            <a:ext cx="2632670" cy="263267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7D9CF2D-A379-E444-8FB2-01EF91674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18791-8ADC-4586-961A-B582ABCF4831}"/>
              </a:ext>
            </a:extLst>
          </p:cNvPr>
          <p:cNvSpPr txBox="1"/>
          <p:nvPr/>
        </p:nvSpPr>
        <p:spPr>
          <a:xfrm>
            <a:off x="4028936" y="2573660"/>
            <a:ext cx="7701246" cy="95410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ร่างโครงสร้างบรรจุภัณฑ์ตามแบบที่เขียนไว้ในกระดาษแข็งหน้าเดียว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ตามขนาด ความกว้าง ความยาว ความสูงที่กำหนด เพื่อให้สามารถบรรจุสินค้าได้</a:t>
            </a:r>
          </a:p>
        </p:txBody>
      </p:sp>
      <p:sp>
        <p:nvSpPr>
          <p:cNvPr id="4" name="Flowchart: Stored Data 3"/>
          <p:cNvSpPr/>
          <p:nvPr/>
        </p:nvSpPr>
        <p:spPr>
          <a:xfrm rot="16200000">
            <a:off x="1209207" y="1980925"/>
            <a:ext cx="2058115" cy="2868439"/>
          </a:xfrm>
          <a:prstGeom prst="flowChartOnlineStorage">
            <a:avLst/>
          </a:prstGeom>
          <a:solidFill>
            <a:srgbClr val="FC70B9"/>
          </a:solidFill>
          <a:ln>
            <a:solidFill>
              <a:srgbClr val="FC7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3450964" y="1148114"/>
            <a:ext cx="605905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600" b="1" dirty="0">
                <a:ln w="1905"/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เมื่อได้รูปร่างลักษณะโครงสร้างแล้ว </a:t>
            </a:r>
          </a:p>
          <a:p>
            <a:pPr algn="ctr"/>
            <a:r>
              <a:rPr lang="th-TH" sz="3600" b="1" dirty="0">
                <a:ln w="1905"/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นักเรียนจะเริ่มขั้นตอนต่อไปอย่างไร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0871"/>
            <a:ext cx="2632670" cy="263267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7841" y="314236"/>
            <a:ext cx="1144213" cy="17369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รูปภาพ 6">
            <a:extLst>
              <a:ext uri="{FF2B5EF4-FFF2-40B4-BE49-F238E27FC236}">
                <a16:creationId xmlns:a16="http://schemas.microsoft.com/office/drawing/2014/main" id="{36957404-75CB-4737-92B5-39811C5DC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899" y="3547491"/>
            <a:ext cx="4560680" cy="27929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3BF96A8-B5D7-9F45-9DEB-A79A15213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3"/>
          <p:cNvSpPr/>
          <p:nvPr/>
        </p:nvSpPr>
        <p:spPr>
          <a:xfrm rot="16200000">
            <a:off x="10221017" y="2494716"/>
            <a:ext cx="700017" cy="1320787"/>
          </a:xfrm>
          <a:prstGeom prst="flowChartOnlineStorage">
            <a:avLst/>
          </a:prstGeom>
          <a:solidFill>
            <a:srgbClr val="FC70B9"/>
          </a:solidFill>
          <a:ln>
            <a:solidFill>
              <a:srgbClr val="FC7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2041667" y="1974105"/>
            <a:ext cx="7693904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หลังจากได้ภาพโครงสร้างบรรจุภัณฑ์กล่องกระดาษพับได้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ในกระดาษแข็งหน้าเดียวแล้ว ขั้นตอนการปฏิบัติใด 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จะทำให้ทราบว่ากล่องที่ออกแบบไว้สามารถนำมาใช้ได้หรือไม่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3" y="735630"/>
            <a:ext cx="2316284" cy="231628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04165" y="1693706"/>
            <a:ext cx="785508" cy="11924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52E280-06A7-42C6-A06B-2ED76B8EA0CC}"/>
              </a:ext>
            </a:extLst>
          </p:cNvPr>
          <p:cNvSpPr/>
          <p:nvPr/>
        </p:nvSpPr>
        <p:spPr>
          <a:xfrm>
            <a:off x="2577697" y="3997216"/>
            <a:ext cx="6640194" cy="1808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ขั้นตอนการใช้กรรไกรหรือคัต</a:t>
            </a:r>
            <a:r>
              <a:rPr lang="th-TH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อร์ตัดกระดาษตามรูปแบบที่ร่างไว้</a:t>
            </a:r>
          </a:p>
          <a:p>
            <a:pPr algn="thaiDist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และใช้คัต</a:t>
            </a:r>
            <a:r>
              <a:rPr lang="th-TH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อร</a:t>
            </a:r>
            <a:r>
              <a:rPr lang="th-TH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์ก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รีดตามรอยพับเบา ๆ พับกล่องกระดาษตามรอยที่กรีด </a:t>
            </a:r>
          </a:p>
          <a:p>
            <a:pPr algn="thaiDist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จัดรูปทรงใช้กาวติดให้สนิท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40C3B4F-61CE-7F4B-AB22-7BDD922A0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8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rgbClr val="B53633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" name="สี่เหลี่ยมผืนผ้า 13">
            <a:extLst>
              <a:ext uri="{FF2B5EF4-FFF2-40B4-BE49-F238E27FC236}">
                <a16:creationId xmlns:a16="http://schemas.microsoft.com/office/drawing/2014/main" id="{AFEB8D2B-7BEE-4577-94F3-01C65EC5EFCF}"/>
              </a:ext>
            </a:extLst>
          </p:cNvPr>
          <p:cNvSpPr/>
          <p:nvPr/>
        </p:nvSpPr>
        <p:spPr>
          <a:xfrm>
            <a:off x="-77700" y="-95572"/>
            <a:ext cx="12426849" cy="532800"/>
          </a:xfrm>
          <a:prstGeom prst="rect">
            <a:avLst/>
          </a:prstGeom>
          <a:gradFill flip="none" rotWithShape="1">
            <a:gsLst>
              <a:gs pos="0">
                <a:srgbClr val="B53633">
                  <a:shade val="30000"/>
                  <a:satMod val="115000"/>
                </a:srgbClr>
              </a:gs>
              <a:gs pos="50000">
                <a:srgbClr val="B53633">
                  <a:shade val="67500"/>
                  <a:satMod val="115000"/>
                </a:srgbClr>
              </a:gs>
              <a:gs pos="100000">
                <a:srgbClr val="B53633">
                  <a:shade val="100000"/>
                  <a:satMod val="115000"/>
                </a:srgbClr>
              </a:gs>
            </a:gsLst>
            <a:lin ang="54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87125AD5-4524-4E50-B957-8AD28241C9B3}"/>
              </a:ext>
            </a:extLst>
          </p:cNvPr>
          <p:cNvSpPr/>
          <p:nvPr/>
        </p:nvSpPr>
        <p:spPr>
          <a:xfrm>
            <a:off x="859142" y="1343308"/>
            <a:ext cx="10473715" cy="2215991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นักเรียนร่วมกันวิเคราะห์ผลที่เกิดขึ้นจากการปฏิบัติและไม่ปฏิบัติ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ในการร่างโครงสร้างแบบบรรจุภัณฑ์ก่อนลงมือทำ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lang="th-TH" sz="4000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เขียนเป็นแผนภาพความคิด</a:t>
            </a:r>
          </a:p>
        </p:txBody>
      </p:sp>
      <p:pic>
        <p:nvPicPr>
          <p:cNvPr id="5" name="รูปภาพ 5">
            <a:extLst>
              <a:ext uri="{FF2B5EF4-FFF2-40B4-BE49-F238E27FC236}">
                <a16:creationId xmlns:a16="http://schemas.microsoft.com/office/drawing/2014/main" id="{EF64A0A5-04ED-44AC-8EB0-F02B7BF31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69" y="3229412"/>
            <a:ext cx="1597155" cy="247193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รูปภาพ 7">
            <a:extLst>
              <a:ext uri="{FF2B5EF4-FFF2-40B4-BE49-F238E27FC236}">
                <a16:creationId xmlns:a16="http://schemas.microsoft.com/office/drawing/2014/main" id="{74BB85B2-7273-4D6A-8137-48CECB8AE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79" y="2922693"/>
            <a:ext cx="1558925" cy="33083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47EBBFE-CC88-B049-A8AE-F0E94B9F2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67A67BEF-6306-4E5D-8250-113652075C00}"/>
              </a:ext>
            </a:extLst>
          </p:cNvPr>
          <p:cNvSpPr/>
          <p:nvPr/>
        </p:nvSpPr>
        <p:spPr>
          <a:xfrm>
            <a:off x="737595" y="2756133"/>
            <a:ext cx="3987674" cy="172429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การร่างโครงสร</a:t>
            </a:r>
            <a:r>
              <a:rPr kumimoji="0" lang="th-TH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้า</a:t>
            </a: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แบบบรรจุภัณฑ์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ก่อนลงมือทำ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5AB1585-A19C-4499-889A-7D8AA87F2AAF}"/>
              </a:ext>
            </a:extLst>
          </p:cNvPr>
          <p:cNvSpPr/>
          <p:nvPr/>
        </p:nvSpPr>
        <p:spPr>
          <a:xfrm>
            <a:off x="7239000" y="1620034"/>
            <a:ext cx="4389879" cy="148312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dashDot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บรรจุภัณฑ์มีรูปทรงสวยงาม พับและสามารถนำไปใช้งานได้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0DC39CC0-61F0-4848-B388-454208C7D873}"/>
              </a:ext>
            </a:extLst>
          </p:cNvPr>
          <p:cNvSpPr/>
          <p:nvPr/>
        </p:nvSpPr>
        <p:spPr>
          <a:xfrm>
            <a:off x="7323907" y="4419762"/>
            <a:ext cx="4389878" cy="155256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dashDot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บรรจุภัณฑ์อาจมีขนาดไม่เท่ากันและไม่สามารถพับหรือนำไปใช้งานได้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F7325E-7650-47CE-8C44-71E70F76A63C}"/>
              </a:ext>
            </a:extLst>
          </p:cNvPr>
          <p:cNvGrpSpPr/>
          <p:nvPr/>
        </p:nvGrpSpPr>
        <p:grpSpPr>
          <a:xfrm>
            <a:off x="4725269" y="2148710"/>
            <a:ext cx="2513731" cy="2939142"/>
            <a:chOff x="4341222" y="2057270"/>
            <a:chExt cx="1389019" cy="293914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13DFCCA-BBEA-461D-A777-E48462CA581F}"/>
                </a:ext>
              </a:extLst>
            </p:cNvPr>
            <p:cNvCxnSpPr/>
            <p:nvPr/>
          </p:nvCxnSpPr>
          <p:spPr>
            <a:xfrm>
              <a:off x="4341222" y="3539904"/>
              <a:ext cx="687978" cy="0"/>
            </a:xfrm>
            <a:prstGeom prst="line">
              <a:avLst/>
            </a:prstGeom>
            <a:ln w="38100"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CD17D3-8730-4C23-B2CB-F59BB2860BF9}"/>
                </a:ext>
              </a:extLst>
            </p:cNvPr>
            <p:cNvCxnSpPr/>
            <p:nvPr/>
          </p:nvCxnSpPr>
          <p:spPr>
            <a:xfrm>
              <a:off x="5029200" y="2057270"/>
              <a:ext cx="0" cy="2939142"/>
            </a:xfrm>
            <a:prstGeom prst="line">
              <a:avLst/>
            </a:prstGeom>
            <a:ln w="38100"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D0E0E73-6B85-4608-90EC-A63291D3A03B}"/>
                </a:ext>
              </a:extLst>
            </p:cNvPr>
            <p:cNvCxnSpPr/>
            <p:nvPr/>
          </p:nvCxnSpPr>
          <p:spPr>
            <a:xfrm>
              <a:off x="5029200" y="2057270"/>
              <a:ext cx="701041" cy="0"/>
            </a:xfrm>
            <a:prstGeom prst="straightConnector1">
              <a:avLst/>
            </a:prstGeom>
            <a:ln w="381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6383215-90E1-421C-B105-65788C98E307}"/>
                </a:ext>
              </a:extLst>
            </p:cNvPr>
            <p:cNvCxnSpPr/>
            <p:nvPr/>
          </p:nvCxnSpPr>
          <p:spPr>
            <a:xfrm>
              <a:off x="5029200" y="4996412"/>
              <a:ext cx="701041" cy="0"/>
            </a:xfrm>
            <a:prstGeom prst="straightConnector1">
              <a:avLst/>
            </a:prstGeom>
            <a:ln w="381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27438774-5B4D-498E-84E2-0C073AADC58B}"/>
              </a:ext>
            </a:extLst>
          </p:cNvPr>
          <p:cNvSpPr/>
          <p:nvPr/>
        </p:nvSpPr>
        <p:spPr>
          <a:xfrm>
            <a:off x="8597915" y="1027018"/>
            <a:ext cx="1841863" cy="679731"/>
          </a:xfrm>
          <a:prstGeom prst="round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ผลที่เกิดขึ้น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B53205FA-4612-4404-B791-EF4ED3E06A18}"/>
              </a:ext>
            </a:extLst>
          </p:cNvPr>
          <p:cNvSpPr/>
          <p:nvPr/>
        </p:nvSpPr>
        <p:spPr>
          <a:xfrm>
            <a:off x="8597915" y="3878166"/>
            <a:ext cx="1841863" cy="735193"/>
          </a:xfrm>
          <a:prstGeom prst="roundRect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ผลที่เกิดขึ้น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82559-92B7-46F5-90E0-1B1B2B1CD1F9}"/>
              </a:ext>
            </a:extLst>
          </p:cNvPr>
          <p:cNvSpPr txBox="1"/>
          <p:nvPr/>
        </p:nvSpPr>
        <p:spPr>
          <a:xfrm>
            <a:off x="3174449" y="1685413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ถ้าปฏิบัติ</a:t>
            </a:r>
            <a:endParaRPr lang="en-US" sz="20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E9C93-C5C1-4F19-82DE-2E037441ADD7}"/>
              </a:ext>
            </a:extLst>
          </p:cNvPr>
          <p:cNvSpPr txBox="1"/>
          <p:nvPr/>
        </p:nvSpPr>
        <p:spPr>
          <a:xfrm>
            <a:off x="3174449" y="5106228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ถ้าไม่ปฏิบัติ</a:t>
            </a:r>
            <a:endParaRPr lang="en-US" sz="20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94E8694A-1B52-4A59-AAA9-9C49AEFC7704}"/>
              </a:ext>
            </a:extLst>
          </p:cNvPr>
          <p:cNvSpPr/>
          <p:nvPr/>
        </p:nvSpPr>
        <p:spPr>
          <a:xfrm>
            <a:off x="737595" y="622967"/>
            <a:ext cx="3705096" cy="810658"/>
          </a:xfrm>
          <a:prstGeom prst="flowChartTermina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62CC9-1E1A-4D78-A48A-2D66A1BCDACC}"/>
              </a:ext>
            </a:extLst>
          </p:cNvPr>
          <p:cNvSpPr/>
          <p:nvPr/>
        </p:nvSpPr>
        <p:spPr>
          <a:xfrm>
            <a:off x="7438490" y="1752419"/>
            <a:ext cx="4015915" cy="118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D5A13F-346C-4B90-AA56-B2F31973FB6C}"/>
              </a:ext>
            </a:extLst>
          </p:cNvPr>
          <p:cNvSpPr/>
          <p:nvPr/>
        </p:nvSpPr>
        <p:spPr>
          <a:xfrm>
            <a:off x="7510888" y="4698671"/>
            <a:ext cx="4015915" cy="118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C3F434D-4E59-7F4A-9D4D-916A4A859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46626DD-9F22-412A-B3BD-530D53FCA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83" y="530668"/>
            <a:ext cx="3664349" cy="5133739"/>
          </a:xfrm>
          <a:prstGeom prst="rect">
            <a:avLst/>
          </a:prstGeom>
        </p:spPr>
      </p:pic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DDA62ADA-8536-41A4-B2A6-B63DCCD0CC70}"/>
              </a:ext>
            </a:extLst>
          </p:cNvPr>
          <p:cNvSpPr/>
          <p:nvPr/>
        </p:nvSpPr>
        <p:spPr>
          <a:xfrm>
            <a:off x="2390673" y="3850395"/>
            <a:ext cx="1972492" cy="63774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40000"/>
                <a:lumOff val="6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ไม้ไผ่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3CE58D87-9F9F-4B15-9928-E0BF334D5CEA}"/>
              </a:ext>
            </a:extLst>
          </p:cNvPr>
          <p:cNvSpPr/>
          <p:nvPr/>
        </p:nvSpPr>
        <p:spPr>
          <a:xfrm>
            <a:off x="1844402" y="675390"/>
            <a:ext cx="3065035" cy="2980838"/>
          </a:xfrm>
          <a:prstGeom prst="donut">
            <a:avLst>
              <a:gd name="adj" fmla="val 3688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รูปภาพ 21">
            <a:extLst>
              <a:ext uri="{FF2B5EF4-FFF2-40B4-BE49-F238E27FC236}">
                <a16:creationId xmlns:a16="http://schemas.microsoft.com/office/drawing/2014/main" id="{A4996461-C37D-494A-B686-36EED0A46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969" y="1812712"/>
            <a:ext cx="1972492" cy="418816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ular Callout 2">
            <a:extLst>
              <a:ext uri="{FF2B5EF4-FFF2-40B4-BE49-F238E27FC236}">
                <a16:creationId xmlns:a16="http://schemas.microsoft.com/office/drawing/2014/main" id="{0F67227C-D818-4765-98DA-84C1680CBD07}"/>
              </a:ext>
            </a:extLst>
          </p:cNvPr>
          <p:cNvSpPr/>
          <p:nvPr/>
        </p:nvSpPr>
        <p:spPr>
          <a:xfrm>
            <a:off x="5490415" y="1119460"/>
            <a:ext cx="4415325" cy="1712094"/>
          </a:xfrm>
          <a:prstGeom prst="wedgeRoundRectCallout">
            <a:avLst>
              <a:gd name="adj1" fmla="val 60523"/>
              <a:gd name="adj2" fmla="val 407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บรรจุภัณฑ์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ที่อยู่ในภาพ</a:t>
            </a:r>
            <a:b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ทำมาจากวัสดุธรรมชาติใด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Rounded Rectangular Callout 2">
            <a:extLst>
              <a:ext uri="{FF2B5EF4-FFF2-40B4-BE49-F238E27FC236}">
                <a16:creationId xmlns:a16="http://schemas.microsoft.com/office/drawing/2014/main" id="{20F11F05-404A-41B6-8E68-01FDE3CD8195}"/>
              </a:ext>
            </a:extLst>
          </p:cNvPr>
          <p:cNvSpPr/>
          <p:nvPr/>
        </p:nvSpPr>
        <p:spPr>
          <a:xfrm>
            <a:off x="5490415" y="3850395"/>
            <a:ext cx="4415325" cy="1712094"/>
          </a:xfrm>
          <a:prstGeom prst="wedgeRoundRectCallout">
            <a:avLst>
              <a:gd name="adj1" fmla="val 61631"/>
              <a:gd name="adj2" fmla="val -4029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การประดิษฐ์บรรจุภัณฑ์ในภาพใช้วิธีการประดิษฐ์แบบใด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B100AF-26C3-4B7F-8D01-E5629BDEAACE}"/>
              </a:ext>
            </a:extLst>
          </p:cNvPr>
          <p:cNvSpPr/>
          <p:nvPr/>
        </p:nvSpPr>
        <p:spPr>
          <a:xfrm>
            <a:off x="1946620" y="5132544"/>
            <a:ext cx="3065035" cy="63774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40000"/>
                <a:lumOff val="6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การสาน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CD90BC-9286-4A08-ACF3-A0F58CE0D79E}"/>
              </a:ext>
            </a:extLst>
          </p:cNvPr>
          <p:cNvCxnSpPr>
            <a:stCxn id="5" idx="2"/>
          </p:cNvCxnSpPr>
          <p:nvPr/>
        </p:nvCxnSpPr>
        <p:spPr>
          <a:xfrm flipH="1">
            <a:off x="475861" y="2165809"/>
            <a:ext cx="136854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15D6CF-D0D8-4680-B53E-D237998DD162}"/>
              </a:ext>
            </a:extLst>
          </p:cNvPr>
          <p:cNvCxnSpPr>
            <a:cxnSpLocks/>
          </p:cNvCxnSpPr>
          <p:nvPr/>
        </p:nvCxnSpPr>
        <p:spPr>
          <a:xfrm>
            <a:off x="475861" y="2165809"/>
            <a:ext cx="0" cy="32856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4D5814-1D3F-4EB3-8A60-6B42F37CB90F}"/>
              </a:ext>
            </a:extLst>
          </p:cNvPr>
          <p:cNvCxnSpPr/>
          <p:nvPr/>
        </p:nvCxnSpPr>
        <p:spPr>
          <a:xfrm flipH="1">
            <a:off x="487911" y="5451417"/>
            <a:ext cx="136854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C83B0A-D2FF-4CCB-865B-3D8A7B677755}"/>
              </a:ext>
            </a:extLst>
          </p:cNvPr>
          <p:cNvSpPr txBox="1"/>
          <p:nvPr/>
        </p:nvSpPr>
        <p:spPr>
          <a:xfrm>
            <a:off x="518300" y="5016064"/>
            <a:ext cx="1872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2EAB07-0D8A-4FD5-B2DD-F3F47C297F7C}"/>
              </a:ext>
            </a:extLst>
          </p:cNvPr>
          <p:cNvCxnSpPr>
            <a:cxnSpLocks/>
          </p:cNvCxnSpPr>
          <p:nvPr/>
        </p:nvCxnSpPr>
        <p:spPr>
          <a:xfrm flipH="1">
            <a:off x="475862" y="4249646"/>
            <a:ext cx="191481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F7647C6-8212-483C-B4D7-7240A2F80983}"/>
              </a:ext>
            </a:extLst>
          </p:cNvPr>
          <p:cNvSpPr txBox="1"/>
          <p:nvPr/>
        </p:nvSpPr>
        <p:spPr>
          <a:xfrm>
            <a:off x="518300" y="3859408"/>
            <a:ext cx="146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ทำมา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จาก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FBEC432-D4C8-894E-AB5B-67F919CF5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0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" name="สี่เหลี่ยมผืนผ้า 13">
            <a:extLst>
              <a:ext uri="{FF2B5EF4-FFF2-40B4-BE49-F238E27FC236}">
                <a16:creationId xmlns:a16="http://schemas.microsoft.com/office/drawing/2014/main" id="{AFEB8D2B-7BEE-4577-94F3-01C65EC5EFCF}"/>
              </a:ext>
            </a:extLst>
          </p:cNvPr>
          <p:cNvSpPr/>
          <p:nvPr/>
        </p:nvSpPr>
        <p:spPr>
          <a:xfrm>
            <a:off x="-77700" y="-95572"/>
            <a:ext cx="12426849" cy="5328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99B8856-859C-44D7-ADBC-A63AD6C4E5B2}"/>
              </a:ext>
            </a:extLst>
          </p:cNvPr>
          <p:cNvSpPr/>
          <p:nvPr/>
        </p:nvSpPr>
        <p:spPr>
          <a:xfrm>
            <a:off x="859142" y="2260686"/>
            <a:ext cx="10473715" cy="1649682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นักเรียนศึกษาและรวบรวมข้อมูลเกี่ยวกับ</a:t>
            </a:r>
          </a:p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การประดิษฐ์บรรจุภัณฑ์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ชะลอมประยุกต์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7B4CD33-DDC1-1E4A-9AEC-5075B4C32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81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มนมุมสี่เหลี่ยมผืนผ้าด้านเดียวกัน 23">
            <a:extLst>
              <a:ext uri="{FF2B5EF4-FFF2-40B4-BE49-F238E27FC236}">
                <a16:creationId xmlns:a16="http://schemas.microsoft.com/office/drawing/2014/main" id="{0EBD8141-DC28-43FA-AA79-9A22B7A61858}"/>
              </a:ext>
            </a:extLst>
          </p:cNvPr>
          <p:cNvSpPr/>
          <p:nvPr/>
        </p:nvSpPr>
        <p:spPr>
          <a:xfrm>
            <a:off x="517756" y="1506857"/>
            <a:ext cx="11297478" cy="4999203"/>
          </a:xfrm>
          <a:prstGeom prst="round2SameRect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35">
            <a:extLst>
              <a:ext uri="{FF2B5EF4-FFF2-40B4-BE49-F238E27FC236}">
                <a16:creationId xmlns:a16="http://schemas.microsoft.com/office/drawing/2014/main" id="{5C9FB9AB-AB8E-4A23-A0E4-105A64FB1C8A}"/>
              </a:ext>
            </a:extLst>
          </p:cNvPr>
          <p:cNvSpPr/>
          <p:nvPr/>
        </p:nvSpPr>
        <p:spPr>
          <a:xfrm>
            <a:off x="1031659" y="2860009"/>
            <a:ext cx="8663941" cy="34431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27472" y="1665241"/>
            <a:ext cx="3028892" cy="612310"/>
            <a:chOff x="1062817" y="1715182"/>
            <a:chExt cx="2352630" cy="50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สี่เหลี่ยมผืนผ้า 61">
              <a:extLst>
                <a:ext uri="{FF2B5EF4-FFF2-40B4-BE49-F238E27FC236}">
                  <a16:creationId xmlns:a16="http://schemas.microsoft.com/office/drawing/2014/main" id="{B5EEBDAF-E3B3-4A6C-9647-EEB89140B892}"/>
                </a:ext>
              </a:extLst>
            </p:cNvPr>
            <p:cNvSpPr/>
            <p:nvPr/>
          </p:nvSpPr>
          <p:spPr>
            <a:xfrm>
              <a:off x="1062817" y="1734710"/>
              <a:ext cx="2352630" cy="484164"/>
            </a:xfrm>
            <a:prstGeom prst="rect">
              <a:avLst/>
            </a:prstGeom>
            <a:solidFill>
              <a:srgbClr val="F9B6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สี่เหลี่ยมผืนผ้า 1">
              <a:extLst>
                <a:ext uri="{FF2B5EF4-FFF2-40B4-BE49-F238E27FC236}">
                  <a16:creationId xmlns:a16="http://schemas.microsoft.com/office/drawing/2014/main" id="{6BBE628C-77DE-47E0-863E-E9878E295708}"/>
                </a:ext>
              </a:extLst>
            </p:cNvPr>
            <p:cNvSpPr/>
            <p:nvPr/>
          </p:nvSpPr>
          <p:spPr>
            <a:xfrm>
              <a:off x="1334343" y="1715182"/>
              <a:ext cx="1501840" cy="4810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ชะลอมประยุกต์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40281" y="2413131"/>
            <a:ext cx="8663941" cy="523220"/>
            <a:chOff x="1040281" y="2413131"/>
            <a:chExt cx="8663941" cy="523220"/>
          </a:xfrm>
        </p:grpSpPr>
        <p:sp>
          <p:nvSpPr>
            <p:cNvPr id="17" name="สี่เหลี่ยมผืนผ้า 36">
              <a:extLst>
                <a:ext uri="{FF2B5EF4-FFF2-40B4-BE49-F238E27FC236}">
                  <a16:creationId xmlns:a16="http://schemas.microsoft.com/office/drawing/2014/main" id="{B665C84C-69CE-487F-8A2A-147C4FE36453}"/>
                </a:ext>
              </a:extLst>
            </p:cNvPr>
            <p:cNvSpPr/>
            <p:nvPr/>
          </p:nvSpPr>
          <p:spPr>
            <a:xfrm>
              <a:off x="1040281" y="2421389"/>
              <a:ext cx="8663941" cy="443376"/>
            </a:xfrm>
            <a:prstGeom prst="rect">
              <a:avLst/>
            </a:prstGeom>
            <a:solidFill>
              <a:srgbClr val="FDC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2940DE-D654-4675-A9CF-514049CB200C}"/>
                </a:ext>
              </a:extLst>
            </p:cNvPr>
            <p:cNvSpPr txBox="1"/>
            <p:nvPr/>
          </p:nvSpPr>
          <p:spPr>
            <a:xfrm>
              <a:off x="3636430" y="2413131"/>
              <a:ext cx="345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วัสดุ อุปกรณ์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6365361-B34E-4046-8B3F-1354EE9D4D4F}"/>
              </a:ext>
            </a:extLst>
          </p:cNvPr>
          <p:cNvSpPr txBox="1"/>
          <p:nvPr/>
        </p:nvSpPr>
        <p:spPr>
          <a:xfrm>
            <a:off x="1127472" y="2852147"/>
            <a:ext cx="8646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cs"/>
              <a:buAutoNum type="thaiNum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ตอกที่จักสำเร็จขนาดกว้าง ๑ ซม. ยาว ๖๐ ซม. จำนวน ๑๘ เส้น สำหรับตัวชะลอม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และจำนวน ๑๕ เส้น สำหรับฝาชะลอม</a:t>
            </a:r>
          </a:p>
          <a:p>
            <a:pPr marL="457200" indent="-457200">
              <a:buFont typeface="+mj-cs"/>
              <a:buAutoNum type="thaiNum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ดินสอ</a:t>
            </a:r>
          </a:p>
          <a:p>
            <a:pPr marL="457200" indent="-457200">
              <a:buFont typeface="+mj-cs"/>
              <a:buAutoNum type="thaiNum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A4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+mj-cs"/>
              <a:buAutoNum type="thaiNum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ปืนยิงกาวพร้อมกาวซิลิโคนแท่ง</a:t>
            </a:r>
          </a:p>
          <a:p>
            <a:pPr marL="457200" indent="-457200">
              <a:buFont typeface="+mj-cs"/>
              <a:buAutoNum type="thaiNum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แม่พิมพ์ทำจากดินเหนียว ไม้ แกนกระดาษกาว หรือขวดน้ำขนาด ๑.๕ ลิตร</a:t>
            </a:r>
          </a:p>
          <a:p>
            <a:pPr marL="457200" indent="-457200">
              <a:buFont typeface="+mj-cs"/>
              <a:buAutoNum type="thaiNum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ไม้หนีบผ้าหรือลวดเสียบกระดาษ ๖ ตัว</a:t>
            </a:r>
          </a:p>
          <a:p>
            <a:pPr marL="457200" indent="-457200">
              <a:buFont typeface="+mj-cs"/>
              <a:buAutoNum type="thaiNum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สิ่งของตกแต่ง เช่น ดอกไม้แห้ง ดอกไม้ประดิษฐ์</a:t>
            </a:r>
          </a:p>
          <a:p>
            <a:pPr marL="457200" indent="-457200">
              <a:buFont typeface="+mj-cs"/>
              <a:buAutoNum type="thaiNum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กระบอกฉีดน้ำ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877803" y="358814"/>
            <a:ext cx="6191752" cy="854233"/>
            <a:chOff x="775855" y="437760"/>
            <a:chExt cx="8926946" cy="1123188"/>
          </a:xfrm>
        </p:grpSpPr>
        <p:sp>
          <p:nvSpPr>
            <p:cNvPr id="21" name="Rectangle 20"/>
            <p:cNvSpPr/>
            <p:nvPr/>
          </p:nvSpPr>
          <p:spPr>
            <a:xfrm>
              <a:off x="775855" y="437760"/>
              <a:ext cx="8617528" cy="1043709"/>
            </a:xfrm>
            <a:prstGeom prst="rect">
              <a:avLst/>
            </a:prstGeom>
            <a:solidFill>
              <a:srgbClr val="F3AFAF"/>
            </a:solidFill>
            <a:ln>
              <a:solidFill>
                <a:srgbClr val="F3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5273" y="646759"/>
              <a:ext cx="8617528" cy="914189"/>
            </a:xfrm>
            <a:prstGeom prst="rect">
              <a:avLst/>
            </a:prstGeom>
            <a:solidFill>
              <a:srgbClr val="D87876"/>
            </a:solidFill>
            <a:ln>
              <a:solidFill>
                <a:srgbClr val="D878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บรรจุภัณฑ์จากวัสดุธรรมชาติ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5" name="รูปภาพ 2">
            <a:extLst>
              <a:ext uri="{FF2B5EF4-FFF2-40B4-BE49-F238E27FC236}">
                <a16:creationId xmlns:a16="http://schemas.microsoft.com/office/drawing/2014/main" id="{B9D9E110-E2D4-4937-8A2B-095AC4C854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78" y="1412348"/>
            <a:ext cx="4284858" cy="5188219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94AE8A05-15BF-1E4F-8280-35E21A0FD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9" name="สี่เหลี่ยมผืนผ้า 35">
            <a:extLst>
              <a:ext uri="{FF2B5EF4-FFF2-40B4-BE49-F238E27FC236}">
                <a16:creationId xmlns:a16="http://schemas.microsoft.com/office/drawing/2014/main" id="{5C9FB9AB-AB8E-4A23-A0E4-105A64FB1C8A}"/>
              </a:ext>
            </a:extLst>
          </p:cNvPr>
          <p:cNvSpPr/>
          <p:nvPr/>
        </p:nvSpPr>
        <p:spPr>
          <a:xfrm>
            <a:off x="1419587" y="-92363"/>
            <a:ext cx="8663941" cy="66062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B60C6-3F41-4458-8BB4-309A97136173}"/>
              </a:ext>
            </a:extLst>
          </p:cNvPr>
          <p:cNvSpPr txBox="1"/>
          <p:nvPr/>
        </p:nvSpPr>
        <p:spPr>
          <a:xfrm>
            <a:off x="1719950" y="2259176"/>
            <a:ext cx="8063214" cy="221599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นักเรียนร่วมกันวิเคราะห์และแสดงความคิดเห็น</a:t>
            </a:r>
            <a:b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เกี่ยวกับวัสดุ อุปกรณ์</a:t>
            </a:r>
          </a:p>
          <a:p>
            <a:pPr algn="ctr" defTabSz="609630">
              <a:spcBef>
                <a:spcPct val="0"/>
              </a:spcBef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ที่ใช้ในการประดิษฐ์บรรจุภัณฑ์ชะลอมประยุกต์ </a:t>
            </a:r>
          </a:p>
          <a:p>
            <a:pPr algn="ctr" defTabSz="609630">
              <a:spcBef>
                <a:spcPct val="0"/>
              </a:spcBef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โดยตอบคำถามต่อไปนี้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F352D0D-BCBD-8949-83B7-E11409F1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7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21">
            <a:extLst>
              <a:ext uri="{FF2B5EF4-FFF2-40B4-BE49-F238E27FC236}">
                <a16:creationId xmlns:a16="http://schemas.microsoft.com/office/drawing/2014/main" id="{5A7304F1-3933-4E11-B185-780D96B4DD66}"/>
              </a:ext>
            </a:extLst>
          </p:cNvPr>
          <p:cNvGrpSpPr/>
          <p:nvPr/>
        </p:nvGrpSpPr>
        <p:grpSpPr>
          <a:xfrm>
            <a:off x="-247804" y="-319596"/>
            <a:ext cx="12799713" cy="7028230"/>
            <a:chOff x="-570058" y="-887372"/>
            <a:chExt cx="12442070" cy="6672724"/>
          </a:xfrm>
        </p:grpSpPr>
        <p:pic>
          <p:nvPicPr>
            <p:cNvPr id="8" name="รูปภาพ 3">
              <a:extLst>
                <a:ext uri="{FF2B5EF4-FFF2-40B4-BE49-F238E27FC236}">
                  <a16:creationId xmlns:a16="http://schemas.microsoft.com/office/drawing/2014/main" id="{301085C0-52CF-4287-BD51-CF36304FB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855" t="35394" r="1" b="6367"/>
            <a:stretch/>
          </p:blipFill>
          <p:spPr>
            <a:xfrm>
              <a:off x="-570058" y="-609303"/>
              <a:ext cx="4944207" cy="6394655"/>
            </a:xfrm>
            <a:prstGeom prst="rect">
              <a:avLst/>
            </a:prstGeom>
          </p:spPr>
        </p:pic>
        <p:pic>
          <p:nvPicPr>
            <p:cNvPr id="9" name="รูปภาพ 1">
              <a:extLst>
                <a:ext uri="{FF2B5EF4-FFF2-40B4-BE49-F238E27FC236}">
                  <a16:creationId xmlns:a16="http://schemas.microsoft.com/office/drawing/2014/main" id="{3049B403-BB10-4EE4-AB73-B99C2F8E2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595" r="4086" b="7186"/>
            <a:stretch/>
          </p:blipFill>
          <p:spPr>
            <a:xfrm>
              <a:off x="4361699" y="-887372"/>
              <a:ext cx="7510313" cy="6612258"/>
            </a:xfrm>
            <a:prstGeom prst="rect">
              <a:avLst/>
            </a:prstGeom>
          </p:spPr>
        </p:pic>
      </p:grpSp>
      <p:sp>
        <p:nvSpPr>
          <p:cNvPr id="41" name="Rectangle 6"/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rgbClr val="B53633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  <a:sym typeface="Helvetica Light" charset="0"/>
            </a:endParaRPr>
          </a:p>
        </p:txBody>
      </p:sp>
      <p:sp>
        <p:nvSpPr>
          <p:cNvPr id="32" name="มนมุมสี่เหลี่ยมผืนผ้าด้านเดียวกัน 23">
            <a:extLst>
              <a:ext uri="{FF2B5EF4-FFF2-40B4-BE49-F238E27FC236}">
                <a16:creationId xmlns:a16="http://schemas.microsoft.com/office/drawing/2014/main" id="{F977F6F0-D146-407F-8D55-2DBF8263001F}"/>
              </a:ext>
            </a:extLst>
          </p:cNvPr>
          <p:cNvSpPr/>
          <p:nvPr/>
        </p:nvSpPr>
        <p:spPr>
          <a:xfrm>
            <a:off x="553784" y="1252287"/>
            <a:ext cx="10918258" cy="1682685"/>
          </a:xfrm>
          <a:prstGeom prst="round2SameRect">
            <a:avLst/>
          </a:prstGeom>
          <a:ln w="38100">
            <a:solidFill>
              <a:srgbClr val="AEC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มาตรฐาน ง ๑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๑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เข้าใจการทำงาน มีความคิดสร้างสรรค์ มีทักษะกระบวนการทำงาน ทักษะการจัดการ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ทักษะกระบวนการแก้ปัญหา ทักษะการทำงานร่วมกันและทักษะการแสวงหาความรู้ มีคุณธรรม และลักษณะนิสัย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ในการทำงาน มีจิตสำนึกในการใช้พลังงาน ทรัพยากร และสิ่งแวดล้อม เพื่อการดำรงชีวิตและครอบครัว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3" name="สี่เหลี่ยมผืนผ้ามุมมน 24">
            <a:extLst>
              <a:ext uri="{FF2B5EF4-FFF2-40B4-BE49-F238E27FC236}">
                <a16:creationId xmlns:a16="http://schemas.microsoft.com/office/drawing/2014/main" id="{CDB78845-B1A1-48E8-909D-86BE5C65AC4D}"/>
              </a:ext>
            </a:extLst>
          </p:cNvPr>
          <p:cNvSpPr/>
          <p:nvPr/>
        </p:nvSpPr>
        <p:spPr>
          <a:xfrm>
            <a:off x="456279" y="544130"/>
            <a:ext cx="3678160" cy="5799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53633">
                  <a:shade val="30000"/>
                  <a:satMod val="115000"/>
                </a:srgbClr>
              </a:gs>
              <a:gs pos="50000">
                <a:srgbClr val="B53633">
                  <a:shade val="67500"/>
                  <a:satMod val="115000"/>
                </a:srgbClr>
              </a:gs>
              <a:gs pos="100000">
                <a:srgbClr val="B5363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6600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มาตรฐานการเรียนรู้</a:t>
            </a:r>
          </a:p>
        </p:txBody>
      </p:sp>
      <p:sp>
        <p:nvSpPr>
          <p:cNvPr id="24" name="มนมุมสี่เหลี่ยมผืนผ้าด้านเดียวกัน 23"/>
          <p:cNvSpPr/>
          <p:nvPr/>
        </p:nvSpPr>
        <p:spPr>
          <a:xfrm>
            <a:off x="553784" y="3779954"/>
            <a:ext cx="10918258" cy="1682685"/>
          </a:xfrm>
          <a:prstGeom prst="round2SameRect">
            <a:avLst/>
          </a:prstGeom>
          <a:ln w="38100">
            <a:solidFill>
              <a:srgbClr val="AEC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๑. อภิปรายขั้นตอนการทำงานที่มีประสิทธิภาพ (ง ๑.๑ ม.๓/๑)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๒. ใช้ทักษะในการทำงานร่วมกันอย่างมีคุณธรรม (ง ๑.๑ ม.๓/๒)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๓. อภิปรายการทำงานโดยใช้ทักษะการจัดการเพื่อการประหยัดพลังงาน ทรัพยากร และสิ่งแวดล้อม (ง ๑.๑ ม.๓/๓)</a:t>
            </a:r>
            <a:endParaRPr kumimoji="0" lang="th-TH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553783" y="3061068"/>
            <a:ext cx="3678160" cy="5799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53633">
                  <a:shade val="30000"/>
                  <a:satMod val="115000"/>
                </a:srgbClr>
              </a:gs>
              <a:gs pos="50000">
                <a:srgbClr val="B53633">
                  <a:shade val="67500"/>
                  <a:satMod val="115000"/>
                </a:srgbClr>
              </a:gs>
              <a:gs pos="100000">
                <a:srgbClr val="B5363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6600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F70C489-61F0-8045-B4C2-461544AE9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8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18791-8ADC-4586-961A-B582ABCF4831}"/>
              </a:ext>
            </a:extLst>
          </p:cNvPr>
          <p:cNvSpPr txBox="1"/>
          <p:nvPr/>
        </p:nvSpPr>
        <p:spPr>
          <a:xfrm>
            <a:off x="2363153" y="4602407"/>
            <a:ext cx="7094315" cy="5232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ไม้ไผ่ เพราะใช้ในการสาน</a:t>
            </a:r>
          </a:p>
        </p:txBody>
      </p:sp>
      <p:sp>
        <p:nvSpPr>
          <p:cNvPr id="4" name="Flowchart: Stored Data 3"/>
          <p:cNvSpPr/>
          <p:nvPr/>
        </p:nvSpPr>
        <p:spPr>
          <a:xfrm>
            <a:off x="1431636" y="1089890"/>
            <a:ext cx="8133803" cy="2900220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2178568" y="1803269"/>
            <a:ext cx="5797813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 อุปกรณ์ชนิดใดสำคัญที่สุด</a:t>
            </a:r>
          </a:p>
          <a:p>
            <a:pPr algn="ctr"/>
            <a:r>
              <a:rPr lang="th-TH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ในการประดิษฐ์บรรจุภัณฑ์ชะลอมประยุกต์ เพราะเหตุใด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13" y="1197248"/>
            <a:ext cx="2685503" cy="268550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15E667-4DEC-6D42-B865-B52132532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18791-8ADC-4586-961A-B582ABCF4831}"/>
              </a:ext>
            </a:extLst>
          </p:cNvPr>
          <p:cNvSpPr txBox="1"/>
          <p:nvPr/>
        </p:nvSpPr>
        <p:spPr>
          <a:xfrm>
            <a:off x="2422305" y="4550092"/>
            <a:ext cx="7525250" cy="1384995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ผ่าไม้ไผ่ด้านยาวออกเป็น ๒ ซีก แบ่งไม้ไผ่ออกเป็นชิ้น ๆ ตามขนาดที่ต้องการ 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ใช้มีดจักตอก เอาส่วนในออก จักในส่วนที่เหลือออกเป็นเส้นบาง ๆ 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เหลาให้เรียบร้อยตามจำนวนที่ต้องการ แล้วนำไปตากแดดให้แห้ง</a:t>
            </a:r>
          </a:p>
        </p:txBody>
      </p:sp>
      <p:sp>
        <p:nvSpPr>
          <p:cNvPr id="4" name="Flowchart: Stored Data 3"/>
          <p:cNvSpPr/>
          <p:nvPr/>
        </p:nvSpPr>
        <p:spPr>
          <a:xfrm>
            <a:off x="2804421" y="1089889"/>
            <a:ext cx="6761018" cy="2912733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3378874" y="1967329"/>
            <a:ext cx="5042352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นักเรียนจะจัดเตรียมวัสดุ อุปกรณ์ดังกล่าวอย่างไร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93332" y="1838235"/>
            <a:ext cx="1144213" cy="17369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9" y="1317119"/>
            <a:ext cx="2685503" cy="268550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15A85DE-C3E5-8344-BB0A-DBEF5988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6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18791-8ADC-4586-961A-B582ABCF4831}"/>
              </a:ext>
            </a:extLst>
          </p:cNvPr>
          <p:cNvSpPr txBox="1"/>
          <p:nvPr/>
        </p:nvSpPr>
        <p:spPr>
          <a:xfrm>
            <a:off x="2271498" y="3798843"/>
            <a:ext cx="7094315" cy="954107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เกิดความยืดหยุ่นดี เมื่อใส่สิ่งของต่าง ๆ เช่น ผักและผลไม้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เพราะผิวของไม้ไผ่จะมีความเหนียว ไม่แตกหักง่าย</a:t>
            </a:r>
          </a:p>
        </p:txBody>
      </p:sp>
      <p:sp>
        <p:nvSpPr>
          <p:cNvPr id="4" name="Flowchart: Stored Data 3"/>
          <p:cNvSpPr/>
          <p:nvPr/>
        </p:nvSpPr>
        <p:spPr>
          <a:xfrm rot="5400000">
            <a:off x="4482552" y="-2238619"/>
            <a:ext cx="2672209" cy="8885889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2217362" y="1551891"/>
            <a:ext cx="5697897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การนำตอกไม้ไผ่มาจักสานบรรจุภัณฑ์ชะลอม มีข้อดีอย่างไร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59" y="763138"/>
            <a:ext cx="2685503" cy="268550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4616A1D-71AA-6045-BF2E-776965639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" name="สี่เหลี่ยมผืนผ้า 13">
            <a:extLst>
              <a:ext uri="{FF2B5EF4-FFF2-40B4-BE49-F238E27FC236}">
                <a16:creationId xmlns:a16="http://schemas.microsoft.com/office/drawing/2014/main" id="{AFEB8D2B-7BEE-4577-94F3-01C65EC5EFCF}"/>
              </a:ext>
            </a:extLst>
          </p:cNvPr>
          <p:cNvSpPr/>
          <p:nvPr/>
        </p:nvSpPr>
        <p:spPr>
          <a:xfrm>
            <a:off x="-77700" y="-95572"/>
            <a:ext cx="12426849" cy="5328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9">
            <a:extLst>
              <a:ext uri="{FF2B5EF4-FFF2-40B4-BE49-F238E27FC236}">
                <a16:creationId xmlns:a16="http://schemas.microsoft.com/office/drawing/2014/main" id="{E26EF4B9-EDF0-49F3-A85B-D1AA0A60B73D}"/>
              </a:ext>
            </a:extLst>
          </p:cNvPr>
          <p:cNvSpPr/>
          <p:nvPr/>
        </p:nvSpPr>
        <p:spPr>
          <a:xfrm>
            <a:off x="711200" y="1804895"/>
            <a:ext cx="10769600" cy="1323439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นักเรียนร่วมกันวิเคราะห์ภาพขั้นตอน</a:t>
            </a:r>
          </a:p>
          <a:p>
            <a:pPr algn="ctr"/>
            <a:r>
              <a:rPr lang="th-TH" sz="40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การสานฐานชะลอมในขั้นตอนที่ ๑-๔ แล้วตอบคำถาม</a:t>
            </a:r>
          </a:p>
        </p:txBody>
      </p:sp>
      <p:pic>
        <p:nvPicPr>
          <p:cNvPr id="5" name="รูปภาพ 5">
            <a:extLst>
              <a:ext uri="{FF2B5EF4-FFF2-40B4-BE49-F238E27FC236}">
                <a16:creationId xmlns:a16="http://schemas.microsoft.com/office/drawing/2014/main" id="{4C6DA991-5F22-4DEC-9940-DA6FA0BF4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33" y="3650299"/>
            <a:ext cx="1597155" cy="247193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747EB23-3A90-4163-8504-C70F396FA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271" y="2564537"/>
            <a:ext cx="1797993" cy="375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D7367B1-B726-DB4E-B8A7-4525FEDB6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" name="สี่เหลี่ยมผืนผ้า 13">
            <a:extLst>
              <a:ext uri="{FF2B5EF4-FFF2-40B4-BE49-F238E27FC236}">
                <a16:creationId xmlns:a16="http://schemas.microsoft.com/office/drawing/2014/main" id="{AFEB8D2B-7BEE-4577-94F3-01C65EC5EFCF}"/>
              </a:ext>
            </a:extLst>
          </p:cNvPr>
          <p:cNvSpPr/>
          <p:nvPr/>
        </p:nvSpPr>
        <p:spPr>
          <a:xfrm>
            <a:off x="-77700" y="-95572"/>
            <a:ext cx="12426849" cy="5328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" name="รูปภาพ 24">
            <a:extLst>
              <a:ext uri="{FF2B5EF4-FFF2-40B4-BE49-F238E27FC236}">
                <a16:creationId xmlns:a16="http://schemas.microsoft.com/office/drawing/2014/main" id="{150B5E5B-3D8E-4239-B6DE-0DC4758E4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18770" r="70123" b="66020"/>
          <a:stretch/>
        </p:blipFill>
        <p:spPr>
          <a:xfrm>
            <a:off x="2970134" y="856307"/>
            <a:ext cx="6331180" cy="4531581"/>
          </a:xfrm>
          <a:prstGeom prst="rect">
            <a:avLst/>
          </a:prstGeom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007CFDA9-1B5C-4208-BE88-43C6D104BC04}"/>
              </a:ext>
            </a:extLst>
          </p:cNvPr>
          <p:cNvSpPr/>
          <p:nvPr/>
        </p:nvSpPr>
        <p:spPr>
          <a:xfrm>
            <a:off x="2045616" y="5441532"/>
            <a:ext cx="8954815" cy="6602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ตอกเส้นที่ ๑ วางในแนวตั้ง แล้วตอกเส้นที่ ๒ ทับเส้นที่ ๑ เป็นรูปกากบาท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7B93-10EC-4C26-B3F6-02129BD2F4C9}"/>
              </a:ext>
            </a:extLst>
          </p:cNvPr>
          <p:cNvSpPr txBox="1"/>
          <p:nvPr/>
        </p:nvSpPr>
        <p:spPr>
          <a:xfrm>
            <a:off x="2870603" y="533142"/>
            <a:ext cx="6696364" cy="646331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ตอกเส้นที่ ๑ และ ๒ จัดวางอย่างไร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51073" y="129870"/>
            <a:ext cx="531311" cy="8065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2424C9B-987D-5345-805B-2EC5C13D8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" name="สี่เหลี่ยมผืนผ้า 13">
            <a:extLst>
              <a:ext uri="{FF2B5EF4-FFF2-40B4-BE49-F238E27FC236}">
                <a16:creationId xmlns:a16="http://schemas.microsoft.com/office/drawing/2014/main" id="{AFEB8D2B-7BEE-4577-94F3-01C65EC5EFCF}"/>
              </a:ext>
            </a:extLst>
          </p:cNvPr>
          <p:cNvSpPr/>
          <p:nvPr/>
        </p:nvSpPr>
        <p:spPr>
          <a:xfrm>
            <a:off x="-77700" y="-95572"/>
            <a:ext cx="12426849" cy="5328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" name="รูปภาพ 24">
            <a:extLst>
              <a:ext uri="{FF2B5EF4-FFF2-40B4-BE49-F238E27FC236}">
                <a16:creationId xmlns:a16="http://schemas.microsoft.com/office/drawing/2014/main" id="{150B5E5B-3D8E-4239-B6DE-0DC4758E4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0" r="34926" b="66020"/>
          <a:stretch/>
        </p:blipFill>
        <p:spPr>
          <a:xfrm>
            <a:off x="1217239" y="512451"/>
            <a:ext cx="9739649" cy="3286851"/>
          </a:xfrm>
          <a:prstGeom prst="rect">
            <a:avLst/>
          </a:prstGeom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007CFDA9-1B5C-4208-BE88-43C6D104BC04}"/>
              </a:ext>
            </a:extLst>
          </p:cNvPr>
          <p:cNvSpPr/>
          <p:nvPr/>
        </p:nvSpPr>
        <p:spPr>
          <a:xfrm>
            <a:off x="3233553" y="4774365"/>
            <a:ext cx="5804342" cy="12783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สอดให้อยู่ระหว่างช่องกากบาทของตอก</a:t>
            </a:r>
          </a:p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เส้นที่ ๑ กับเส้นที่ ๒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7B93-10EC-4C26-B3F6-02129BD2F4C9}"/>
              </a:ext>
            </a:extLst>
          </p:cNvPr>
          <p:cNvSpPr txBox="1"/>
          <p:nvPr/>
        </p:nvSpPr>
        <p:spPr>
          <a:xfrm>
            <a:off x="3004359" y="4019754"/>
            <a:ext cx="6696364" cy="646331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ตอกเส้นที่ ๓ จัดวางอย่างไร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72239" y="3652694"/>
            <a:ext cx="531311" cy="8065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9462666-5CEE-F14A-93E4-04176734A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6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" name="สี่เหลี่ยมผืนผ้า 13">
            <a:extLst>
              <a:ext uri="{FF2B5EF4-FFF2-40B4-BE49-F238E27FC236}">
                <a16:creationId xmlns:a16="http://schemas.microsoft.com/office/drawing/2014/main" id="{AFEB8D2B-7BEE-4577-94F3-01C65EC5EFCF}"/>
              </a:ext>
            </a:extLst>
          </p:cNvPr>
          <p:cNvSpPr/>
          <p:nvPr/>
        </p:nvSpPr>
        <p:spPr>
          <a:xfrm>
            <a:off x="-77700" y="-95572"/>
            <a:ext cx="12426849" cy="5328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" name="รูปภาพ 24">
            <a:extLst>
              <a:ext uri="{FF2B5EF4-FFF2-40B4-BE49-F238E27FC236}">
                <a16:creationId xmlns:a16="http://schemas.microsoft.com/office/drawing/2014/main" id="{150B5E5B-3D8E-4239-B6DE-0DC4758E4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0" b="66020"/>
          <a:stretch/>
        </p:blipFill>
        <p:spPr>
          <a:xfrm>
            <a:off x="103759" y="1151576"/>
            <a:ext cx="10906363" cy="2323998"/>
          </a:xfrm>
          <a:prstGeom prst="rect">
            <a:avLst/>
          </a:prstGeom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007CFDA9-1B5C-4208-BE88-43C6D104BC04}"/>
              </a:ext>
            </a:extLst>
          </p:cNvPr>
          <p:cNvSpPr/>
          <p:nvPr/>
        </p:nvSpPr>
        <p:spPr>
          <a:xfrm>
            <a:off x="3233553" y="4786285"/>
            <a:ext cx="5804342" cy="12783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สอดให้อยู่ระหว่างช่องกากบาทของตอก</a:t>
            </a:r>
          </a:p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เส้นที่ ๒ กับเส้นที่ ๓ และอยู่ใต้ตอกเส้นที่ ๒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7B93-10EC-4C26-B3F6-02129BD2F4C9}"/>
              </a:ext>
            </a:extLst>
          </p:cNvPr>
          <p:cNvSpPr txBox="1"/>
          <p:nvPr/>
        </p:nvSpPr>
        <p:spPr>
          <a:xfrm>
            <a:off x="2694611" y="3825916"/>
            <a:ext cx="6696364" cy="646331"/>
          </a:xfrm>
          <a:prstGeom prst="wedgeRectCallout">
            <a:avLst>
              <a:gd name="adj1" fmla="val -57839"/>
              <a:gd name="adj2" fmla="val 56841"/>
            </a:avLst>
          </a:prstGeom>
          <a:solidFill>
            <a:schemeClr val="bg1"/>
          </a:solidFill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ตอกเส้นที่ ๔ จัดวางอย่างไร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95180" y="3435481"/>
            <a:ext cx="531311" cy="8065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8384ACD-8166-E249-9E3A-244576F02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25">
            <a:extLst>
              <a:ext uri="{FF2B5EF4-FFF2-40B4-BE49-F238E27FC236}">
                <a16:creationId xmlns:a16="http://schemas.microsoft.com/office/drawing/2014/main" id="{476191DD-1FF3-42A1-BB12-1AC6EEF33C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78" r="52833" b="36764"/>
          <a:stretch/>
        </p:blipFill>
        <p:spPr>
          <a:xfrm>
            <a:off x="147781" y="554420"/>
            <a:ext cx="5578336" cy="3025112"/>
          </a:xfrm>
          <a:prstGeom prst="rect">
            <a:avLst/>
          </a:prstGeom>
          <a:ln>
            <a:noFill/>
          </a:ln>
        </p:spPr>
      </p:pic>
      <p:sp>
        <p:nvSpPr>
          <p:cNvPr id="9" name="ลูกศรขวา 51">
            <a:extLst>
              <a:ext uri="{FF2B5EF4-FFF2-40B4-BE49-F238E27FC236}">
                <a16:creationId xmlns:a16="http://schemas.microsoft.com/office/drawing/2014/main" id="{DD50E161-B417-48F6-9167-8299538A10B6}"/>
              </a:ext>
            </a:extLst>
          </p:cNvPr>
          <p:cNvSpPr/>
          <p:nvPr/>
        </p:nvSpPr>
        <p:spPr>
          <a:xfrm>
            <a:off x="5924550" y="1685080"/>
            <a:ext cx="540000" cy="5400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" name="รูปภาพ 59">
            <a:extLst>
              <a:ext uri="{FF2B5EF4-FFF2-40B4-BE49-F238E27FC236}">
                <a16:creationId xmlns:a16="http://schemas.microsoft.com/office/drawing/2014/main" id="{B549E2FE-0684-47BB-A00B-399277282B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t="44978" r="10316" b="36764"/>
          <a:stretch/>
        </p:blipFill>
        <p:spPr>
          <a:xfrm>
            <a:off x="6464550" y="536601"/>
            <a:ext cx="4241784" cy="293897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3A8E7C-7649-443C-89B7-54996E1B17EA}"/>
              </a:ext>
            </a:extLst>
          </p:cNvPr>
          <p:cNvSpPr/>
          <p:nvPr/>
        </p:nvSpPr>
        <p:spPr>
          <a:xfrm>
            <a:off x="2013152" y="4567235"/>
            <a:ext cx="8362796" cy="140933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940FE8-04ED-44C2-8AF4-C7C239E4A37F}"/>
              </a:ext>
            </a:extLst>
          </p:cNvPr>
          <p:cNvSpPr txBox="1"/>
          <p:nvPr/>
        </p:nvSpPr>
        <p:spPr>
          <a:xfrm>
            <a:off x="2778202" y="3743278"/>
            <a:ext cx="6696364" cy="715089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ตอกเส้นที่ ๕ จัดวางอย่างไร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58531" y="3340679"/>
            <a:ext cx="531311" cy="8065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4CD35170-F3CE-461F-9859-B271CACE1E7E}"/>
              </a:ext>
            </a:extLst>
          </p:cNvPr>
          <p:cNvSpPr/>
          <p:nvPr/>
        </p:nvSpPr>
        <p:spPr>
          <a:xfrm>
            <a:off x="2778202" y="4807062"/>
            <a:ext cx="6414405" cy="12783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สอดให้อยู่ระหว่างช่องตอกเส้นที่ ๓ และ ๔ โดยทับตอกเส้นที่ ๔และอยู่ใต้ตอกเส้นที่ ๓ แล้วสลับกับตอกเส้นที่ ๑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0BFFE02-A949-6F42-B7C9-AC75BF967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" name="สี่เหลี่ยมผืนผ้า 13">
            <a:extLst>
              <a:ext uri="{FF2B5EF4-FFF2-40B4-BE49-F238E27FC236}">
                <a16:creationId xmlns:a16="http://schemas.microsoft.com/office/drawing/2014/main" id="{AFEB8D2B-7BEE-4577-94F3-01C65EC5EFCF}"/>
              </a:ext>
            </a:extLst>
          </p:cNvPr>
          <p:cNvSpPr/>
          <p:nvPr/>
        </p:nvSpPr>
        <p:spPr>
          <a:xfrm>
            <a:off x="-77700" y="-95572"/>
            <a:ext cx="12426849" cy="5328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ลูกศรขวา 58">
            <a:extLst>
              <a:ext uri="{FF2B5EF4-FFF2-40B4-BE49-F238E27FC236}">
                <a16:creationId xmlns:a16="http://schemas.microsoft.com/office/drawing/2014/main" id="{A76A5E83-6CAE-474F-AE67-E2DD5B48FC2B}"/>
              </a:ext>
            </a:extLst>
          </p:cNvPr>
          <p:cNvSpPr/>
          <p:nvPr/>
        </p:nvSpPr>
        <p:spPr>
          <a:xfrm rot="162963">
            <a:off x="5724940" y="1603144"/>
            <a:ext cx="540000" cy="5400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รูปภาพ 7">
            <a:extLst>
              <a:ext uri="{FF2B5EF4-FFF2-40B4-BE49-F238E27FC236}">
                <a16:creationId xmlns:a16="http://schemas.microsoft.com/office/drawing/2014/main" id="{205DE23D-CB1C-4653-8C2B-913E8DF4E9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90" b="81614" l="57009" r="93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18" t="62343" r="5529" b="18965"/>
          <a:stretch/>
        </p:blipFill>
        <p:spPr>
          <a:xfrm>
            <a:off x="1387709" y="692920"/>
            <a:ext cx="4167423" cy="2867932"/>
          </a:xfrm>
          <a:prstGeom prst="rect">
            <a:avLst/>
          </a:prstGeom>
          <a:ln>
            <a:solidFill>
              <a:srgbClr val="C4E5EF"/>
            </a:solidFill>
          </a:ln>
        </p:spPr>
      </p:pic>
      <p:pic>
        <p:nvPicPr>
          <p:cNvPr id="6" name="รูปภาพ 19">
            <a:extLst>
              <a:ext uri="{FF2B5EF4-FFF2-40B4-BE49-F238E27FC236}">
                <a16:creationId xmlns:a16="http://schemas.microsoft.com/office/drawing/2014/main" id="{F5180539-B53F-4A82-95AA-1F1BC96B2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54" b="94357" l="5947" r="43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8" t="76126" r="58216" b="7954"/>
          <a:stretch/>
        </p:blipFill>
        <p:spPr>
          <a:xfrm>
            <a:off x="6409934" y="721669"/>
            <a:ext cx="4212225" cy="2867932"/>
          </a:xfrm>
          <a:prstGeom prst="rect">
            <a:avLst/>
          </a:prstGeom>
          <a:ln>
            <a:solidFill>
              <a:srgbClr val="C4E5EF"/>
            </a:solidFill>
          </a:ln>
        </p:spPr>
      </p:pic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5924E779-9644-4FFD-B404-837CDE2ADE23}"/>
              </a:ext>
            </a:extLst>
          </p:cNvPr>
          <p:cNvSpPr/>
          <p:nvPr/>
        </p:nvSpPr>
        <p:spPr>
          <a:xfrm>
            <a:off x="3233553" y="4588917"/>
            <a:ext cx="5804342" cy="12783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สอดโดยยกเส้นที่ ๑ และ ๔ ขึ้นแล้วสอดเส้นที่ ๖ เข้าไปทับเส้นที่ ๒ และ ๕ แล้วสลับเส้น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E4BEB-F7F2-4699-A51F-4FF0DC6BBF89}"/>
              </a:ext>
            </a:extLst>
          </p:cNvPr>
          <p:cNvSpPr txBox="1"/>
          <p:nvPr/>
        </p:nvSpPr>
        <p:spPr>
          <a:xfrm>
            <a:off x="2646758" y="3751719"/>
            <a:ext cx="6696364" cy="646331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ตอกเส้นที่ ๖ จัดวางอย่างไร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0A015CC-623E-FA42-8DDB-C0C71CEFD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9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4BBFBB3-1BBA-48C3-98A8-6C66E294F7C1}"/>
              </a:ext>
            </a:extLst>
          </p:cNvPr>
          <p:cNvSpPr/>
          <p:nvPr/>
        </p:nvSpPr>
        <p:spPr>
          <a:xfrm>
            <a:off x="2628188" y="4164173"/>
            <a:ext cx="3338872" cy="9993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รูปหกเหลี่ยมตรงกลาง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3887F-FE57-41FB-AF7F-E4CBD0B9EEBB}"/>
              </a:ext>
            </a:extLst>
          </p:cNvPr>
          <p:cNvSpPr txBox="1"/>
          <p:nvPr/>
        </p:nvSpPr>
        <p:spPr>
          <a:xfrm>
            <a:off x="1874981" y="874336"/>
            <a:ext cx="8950037" cy="2308324"/>
          </a:xfrm>
          <a:prstGeom prst="wedgeRectCallout">
            <a:avLst>
              <a:gd name="adj1" fmla="val -49287"/>
              <a:gd name="adj2" fmla="val 2529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เมื่อถึงขั้นตอนที่ ๔ จะได้รูปร่างของการสานฐานชะลอม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เป็นรูปแบบใด</a:t>
            </a:r>
          </a:p>
          <a:p>
            <a:pPr algn="ctr"/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9">
            <a:extLst>
              <a:ext uri="{FF2B5EF4-FFF2-40B4-BE49-F238E27FC236}">
                <a16:creationId xmlns:a16="http://schemas.microsoft.com/office/drawing/2014/main" id="{2699D578-3FB0-45A9-8478-189C70F3D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54" b="94357" l="5947" r="43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8" t="76126" r="58216" b="7954"/>
          <a:stretch/>
        </p:blipFill>
        <p:spPr>
          <a:xfrm>
            <a:off x="6489284" y="3690053"/>
            <a:ext cx="2916381" cy="1947600"/>
          </a:xfrm>
          <a:prstGeom prst="rect">
            <a:avLst/>
          </a:prstGeom>
          <a:ln>
            <a:solidFill>
              <a:srgbClr val="C4E5E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2" y="597852"/>
            <a:ext cx="2506894" cy="250689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F29DC85-7ECD-F849-B607-B25B96A60C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7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21">
            <a:extLst>
              <a:ext uri="{FF2B5EF4-FFF2-40B4-BE49-F238E27FC236}">
                <a16:creationId xmlns:a16="http://schemas.microsoft.com/office/drawing/2014/main" id="{E9C65B2B-3E55-4F5A-A602-1DB2D5E98F75}"/>
              </a:ext>
            </a:extLst>
          </p:cNvPr>
          <p:cNvGrpSpPr/>
          <p:nvPr/>
        </p:nvGrpSpPr>
        <p:grpSpPr>
          <a:xfrm>
            <a:off x="-282537" y="-412902"/>
            <a:ext cx="12737854" cy="7049400"/>
            <a:chOff x="-582506" y="-825362"/>
            <a:chExt cx="12381939" cy="6692823"/>
          </a:xfrm>
        </p:grpSpPr>
        <p:pic>
          <p:nvPicPr>
            <p:cNvPr id="10" name="รูปภาพ 3">
              <a:extLst>
                <a:ext uri="{FF2B5EF4-FFF2-40B4-BE49-F238E27FC236}">
                  <a16:creationId xmlns:a16="http://schemas.microsoft.com/office/drawing/2014/main" id="{F7CB3155-BCED-4249-9D31-1815FF221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855" t="35394" r="1" b="6367"/>
            <a:stretch/>
          </p:blipFill>
          <p:spPr>
            <a:xfrm>
              <a:off x="-582506" y="-527194"/>
              <a:ext cx="4944207" cy="6394655"/>
            </a:xfrm>
            <a:prstGeom prst="rect">
              <a:avLst/>
            </a:prstGeom>
          </p:spPr>
        </p:pic>
        <p:pic>
          <p:nvPicPr>
            <p:cNvPr id="16" name="รูปภาพ 1">
              <a:extLst>
                <a:ext uri="{FF2B5EF4-FFF2-40B4-BE49-F238E27FC236}">
                  <a16:creationId xmlns:a16="http://schemas.microsoft.com/office/drawing/2014/main" id="{7B845BE3-137D-41D9-8683-4C25DEE0F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595" r="4086" b="7186"/>
            <a:stretch/>
          </p:blipFill>
          <p:spPr>
            <a:xfrm>
              <a:off x="4289120" y="-825362"/>
              <a:ext cx="7510313" cy="6612258"/>
            </a:xfrm>
            <a:prstGeom prst="rect">
              <a:avLst/>
            </a:prstGeom>
          </p:spPr>
        </p:pic>
      </p:grpSp>
      <p:sp>
        <p:nvSpPr>
          <p:cNvPr id="41" name="Rectangle 6"/>
          <p:cNvSpPr>
            <a:spLocks/>
          </p:cNvSpPr>
          <p:nvPr/>
        </p:nvSpPr>
        <p:spPr bwMode="auto">
          <a:xfrm>
            <a:off x="-51993" y="6468576"/>
            <a:ext cx="12351431" cy="389424"/>
          </a:xfrm>
          <a:prstGeom prst="rect">
            <a:avLst/>
          </a:prstGeom>
          <a:solidFill>
            <a:srgbClr val="B53633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14" name="มนมุมสี่เหลี่ยมผืนผ้าด้านเดียวกัน 23">
            <a:extLst>
              <a:ext uri="{FF2B5EF4-FFF2-40B4-BE49-F238E27FC236}">
                <a16:creationId xmlns:a16="http://schemas.microsoft.com/office/drawing/2014/main" id="{4A949FD4-8753-4334-8ED0-49AECB740EEE}"/>
              </a:ext>
            </a:extLst>
          </p:cNvPr>
          <p:cNvSpPr/>
          <p:nvPr/>
        </p:nvSpPr>
        <p:spPr>
          <a:xfrm>
            <a:off x="1283456" y="1778890"/>
            <a:ext cx="9408009" cy="1945394"/>
          </a:xfrm>
          <a:prstGeom prst="round2SameRect">
            <a:avLst/>
          </a:prstGeom>
          <a:ln w="38100">
            <a:solidFill>
              <a:srgbClr val="EF8F8F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 อธิบายวิธีการประดิษฐ์บรรจุภัณฑ์</a:t>
            </a:r>
            <a:r>
              <a:rPr lang="th-TH" noProof="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จากว</a:t>
            </a:r>
            <a:r>
              <a:rPr lang="th-TH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ัสดุธรรมชาติ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(K)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noProof="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 ประดิษฐ์บรรจุภัณฑ์กล่องกระดาษแข็งพับได้และชะลอมประยุกต์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noProof="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 เห็นความสำคัญของการประดิษฐ์บรรจุภัณฑ์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(A)</a:t>
            </a:r>
          </a:p>
        </p:txBody>
      </p:sp>
      <p:sp>
        <p:nvSpPr>
          <p:cNvPr id="17" name="สี่เหลี่ยมผืนผ้ามุมมน 24"/>
          <p:cNvSpPr/>
          <p:nvPr/>
        </p:nvSpPr>
        <p:spPr>
          <a:xfrm>
            <a:off x="1283456" y="992123"/>
            <a:ext cx="3678160" cy="5799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53633">
                  <a:shade val="30000"/>
                  <a:satMod val="115000"/>
                </a:srgbClr>
              </a:gs>
              <a:gs pos="50000">
                <a:srgbClr val="B53633">
                  <a:shade val="67500"/>
                  <a:satMod val="115000"/>
                </a:srgbClr>
              </a:gs>
              <a:gs pos="100000">
                <a:srgbClr val="B5363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6600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จุดประสงค์การเรียนรู้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D709A5-AF90-A44F-9423-9069D615B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18791-8ADC-4586-961A-B582ABCF4831}"/>
              </a:ext>
            </a:extLst>
          </p:cNvPr>
          <p:cNvSpPr txBox="1"/>
          <p:nvPr/>
        </p:nvSpPr>
        <p:spPr>
          <a:xfrm>
            <a:off x="2271498" y="3798843"/>
            <a:ext cx="7094315" cy="523220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นำสีแต่ละสีมาทำเครื่องหมายของเส้นตอกแต่ละเส้น</a:t>
            </a:r>
          </a:p>
        </p:txBody>
      </p:sp>
      <p:sp>
        <p:nvSpPr>
          <p:cNvPr id="4" name="Flowchart: Stored Data 3"/>
          <p:cNvSpPr/>
          <p:nvPr/>
        </p:nvSpPr>
        <p:spPr>
          <a:xfrm rot="5400000">
            <a:off x="4482552" y="-2238619"/>
            <a:ext cx="2672209" cy="8885889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2217362" y="1551891"/>
            <a:ext cx="5697897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ถ้าไม่มีหมายเลขเส้นตอก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นักเรียนจะใช้วิธีใดในการจำเส้นตอกแต่ละเส้น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59" y="763138"/>
            <a:ext cx="2685503" cy="268550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2E9EC04-FF6C-3548-8D3E-F08B40B1B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9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" name="สี่เหลี่ยมผืนผ้า 13">
            <a:extLst>
              <a:ext uri="{FF2B5EF4-FFF2-40B4-BE49-F238E27FC236}">
                <a16:creationId xmlns:a16="http://schemas.microsoft.com/office/drawing/2014/main" id="{AFEB8D2B-7BEE-4577-94F3-01C65EC5EFCF}"/>
              </a:ext>
            </a:extLst>
          </p:cNvPr>
          <p:cNvSpPr/>
          <p:nvPr/>
        </p:nvSpPr>
        <p:spPr>
          <a:xfrm>
            <a:off x="-77700" y="-95572"/>
            <a:ext cx="12426849" cy="5328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9">
            <a:extLst>
              <a:ext uri="{FF2B5EF4-FFF2-40B4-BE49-F238E27FC236}">
                <a16:creationId xmlns:a16="http://schemas.microsoft.com/office/drawing/2014/main" id="{E58BA4ED-CDAC-439D-993B-F6673B792D99}"/>
              </a:ext>
            </a:extLst>
          </p:cNvPr>
          <p:cNvSpPr/>
          <p:nvPr/>
        </p:nvSpPr>
        <p:spPr>
          <a:xfrm>
            <a:off x="711200" y="1884263"/>
            <a:ext cx="10769600" cy="1323439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นักเรียนร่วมกันวิเคราะห์ภาพขั้นตอน</a:t>
            </a:r>
          </a:p>
          <a:p>
            <a:pPr algn="ctr"/>
            <a:r>
              <a:rPr lang="th-TH" sz="40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การสานฐานชะลอมในขั้นตอนที่ ๕-๘ แล้วตอบคำถาม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0D8791D-0D9E-7D46-A7E8-9CE219ACA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20">
            <a:extLst>
              <a:ext uri="{FF2B5EF4-FFF2-40B4-BE49-F238E27FC236}">
                <a16:creationId xmlns:a16="http://schemas.microsoft.com/office/drawing/2014/main" id="{12BC7E3D-D17A-49F2-9A12-11A9413FDB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6" b="23422" l="56500" r="929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43" t="4137" b="76575"/>
          <a:stretch/>
        </p:blipFill>
        <p:spPr>
          <a:xfrm>
            <a:off x="1025237" y="779906"/>
            <a:ext cx="4432373" cy="2743394"/>
          </a:xfrm>
          <a:prstGeom prst="rect">
            <a:avLst/>
          </a:prstGeom>
        </p:spPr>
      </p:pic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4B1D589-1F19-45D3-8BE9-1C68754BED6B}"/>
              </a:ext>
            </a:extLst>
          </p:cNvPr>
          <p:cNvSpPr/>
          <p:nvPr/>
        </p:nvSpPr>
        <p:spPr>
          <a:xfrm>
            <a:off x="2719628" y="3896264"/>
            <a:ext cx="6696364" cy="12783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สอดให้อยู่ระหว่างช่องเส้นตอกเส้นที่ ๒ และ ๖ โดยให้ทับตอกเส้นที่ ๕ และให้อยู่ใต้ตอกเส้นที่ ๒ และทับตอกเส้นที่ ๖ และ 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52ABC-B9D2-44EF-8052-22776EC97936}"/>
              </a:ext>
            </a:extLst>
          </p:cNvPr>
          <p:cNvSpPr txBox="1"/>
          <p:nvPr/>
        </p:nvSpPr>
        <p:spPr>
          <a:xfrm>
            <a:off x="4110348" y="2157867"/>
            <a:ext cx="6696364" cy="646331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ตอกเส้นที่ ๗ จัดวางอย่างไร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05440" y="1748331"/>
            <a:ext cx="531311" cy="8065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0D32F96-DF0D-B649-857F-DACD78826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18791-8ADC-4586-961A-B582ABCF4831}"/>
              </a:ext>
            </a:extLst>
          </p:cNvPr>
          <p:cNvSpPr txBox="1"/>
          <p:nvPr/>
        </p:nvSpPr>
        <p:spPr>
          <a:xfrm>
            <a:off x="2271498" y="3798843"/>
            <a:ext cx="7094315" cy="523220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เป็นรูปสามเหลี่ยมด้านเท่า</a:t>
            </a:r>
          </a:p>
        </p:txBody>
      </p:sp>
      <p:sp>
        <p:nvSpPr>
          <p:cNvPr id="4" name="Flowchart: Stored Data 3"/>
          <p:cNvSpPr/>
          <p:nvPr/>
        </p:nvSpPr>
        <p:spPr>
          <a:xfrm rot="5400000">
            <a:off x="4482552" y="-2238619"/>
            <a:ext cx="2672209" cy="8885889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3437007" y="1450291"/>
            <a:ext cx="5697897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เมื่อสอดเส้นตอกเส้นที่ ๓ แล้ว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รูปทรงที่ได้มีลักษณะแบบใด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12" y="582097"/>
            <a:ext cx="2685503" cy="268550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7C3CF05-9D63-284F-A4B8-DE4C86BA6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8AC45E7C-EB4C-4A88-B79F-B328EE197345}"/>
              </a:ext>
            </a:extLst>
          </p:cNvPr>
          <p:cNvSpPr/>
          <p:nvPr/>
        </p:nvSpPr>
        <p:spPr>
          <a:xfrm>
            <a:off x="2758546" y="4562763"/>
            <a:ext cx="6197754" cy="17453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สลับเส้นตอกเส้นที่ ๗ ทับ ๓ เปลี่ยนเป็น ๓ ทับ ๗ </a:t>
            </a:r>
            <a:b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ยกเส้นตอกเส้นที่ ๖ และ ๓ ขึ้น เพื่อสอดเส้นที่ ๘ จากนั้นสลับ</a:t>
            </a:r>
            <a:b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เส้นตอกเส้นที่ ๓ ทับเส้นที่ ๗ เปลี่ยนเป็นเส้นที่ ๗ ทับ 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85DCD5-8D43-4DF4-A3F6-E0257185A4A4}"/>
              </a:ext>
            </a:extLst>
          </p:cNvPr>
          <p:cNvSpPr txBox="1"/>
          <p:nvPr/>
        </p:nvSpPr>
        <p:spPr>
          <a:xfrm>
            <a:off x="564896" y="1552898"/>
            <a:ext cx="5725068" cy="2308324"/>
          </a:xfrm>
          <a:prstGeom prst="wedgeRectCallout">
            <a:avLst>
              <a:gd name="adj1" fmla="val -49425"/>
              <a:gd name="adj2" fmla="val 1111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นักเรียนจะทำอย่างไรเพื่อให้เส้นตอกจัดวาง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ดังภาพ</a:t>
            </a:r>
          </a:p>
          <a:p>
            <a:pPr algn="ctr"/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26">
            <a:extLst>
              <a:ext uri="{FF2B5EF4-FFF2-40B4-BE49-F238E27FC236}">
                <a16:creationId xmlns:a16="http://schemas.microsoft.com/office/drawing/2014/main" id="{60911CFE-835D-4A2A-9CC2-B94516BEF5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t="18474" r="56196" b="63042"/>
          <a:stretch/>
        </p:blipFill>
        <p:spPr>
          <a:xfrm>
            <a:off x="6197673" y="998615"/>
            <a:ext cx="4759215" cy="321337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5237FCC-67A7-DC45-B059-2803CECD9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BCB019CC-CFBE-4FFA-BB50-A2639BD88B41}"/>
              </a:ext>
            </a:extLst>
          </p:cNvPr>
          <p:cNvSpPr/>
          <p:nvPr/>
        </p:nvSpPr>
        <p:spPr>
          <a:xfrm>
            <a:off x="2113173" y="4135937"/>
            <a:ext cx="7834389" cy="157814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สอดให้สลับจากตอกเส้นที่ ๘ ทับ ๔ เปลี่ยนเป็น ๔ ทับ ๘ ยกตอกเส้นที่ ๑ และ </a:t>
            </a:r>
            <a:b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 ขึ้น เพื่อสอดตอกเส้นที่ ๙ สลับเส้นตอกเส้นที่ ๔ ทับ ๘ เปลี่ยนเป็น ๘ ทับ 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8620C-5A47-4480-B09D-4C43E29A9B0F}"/>
              </a:ext>
            </a:extLst>
          </p:cNvPr>
          <p:cNvSpPr txBox="1"/>
          <p:nvPr/>
        </p:nvSpPr>
        <p:spPr>
          <a:xfrm>
            <a:off x="4341441" y="2152120"/>
            <a:ext cx="6696364" cy="646331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ตอกเส้นที่ ๙ จัดวางอย่างไร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6869" y="1856509"/>
            <a:ext cx="531311" cy="7205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9296" t="38385" r="39674" b="24647"/>
          <a:stretch/>
        </p:blipFill>
        <p:spPr>
          <a:xfrm>
            <a:off x="843734" y="905164"/>
            <a:ext cx="4410518" cy="29556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C28B4D6-AE86-FB4A-B44C-E052FB4FC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C8F6AA-E5FA-4CFC-8631-9E02936F2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91" y="1177661"/>
            <a:ext cx="3904552" cy="2871943"/>
          </a:xfrm>
          <a:prstGeom prst="rect">
            <a:avLst/>
          </a:prstGeom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7657B206-CA65-43FE-ABAD-E3388DD8BE2B}"/>
              </a:ext>
            </a:extLst>
          </p:cNvPr>
          <p:cNvSpPr/>
          <p:nvPr/>
        </p:nvSpPr>
        <p:spPr>
          <a:xfrm>
            <a:off x="1524001" y="4278884"/>
            <a:ext cx="9294054" cy="14946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เส้นตอกที่ ๑๐ ๑๑ ๑๒ ทำซ้ำด้วยวิธีการสลับเส้นตอกที่ไขว้กัน ให้เปลี่ยนเส้นบนลงล่าง </a:t>
            </a:r>
            <a:b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แล้วยกตอกขึ้น ๒ เส้น สอดตอกเข้าไปให้สานขัดกัน แล้วเปลี่ยนสลับตอกในครั้งแรกให้กลับมาเหมือนเดิม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291C2-E0BD-4CF9-AC4F-FEE127E4CFB1}"/>
              </a:ext>
            </a:extLst>
          </p:cNvPr>
          <p:cNvSpPr txBox="1"/>
          <p:nvPr/>
        </p:nvSpPr>
        <p:spPr>
          <a:xfrm>
            <a:off x="4318647" y="2108174"/>
            <a:ext cx="6696364" cy="1200329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การวางให้ตอกจัดวางดังภาพ 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นักเรียนต้องทำอย่างไร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0F534D8-6F85-F745-9C07-ABCE63D99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9C179A7-CC89-48DC-8C5F-7FA5FDF16493}"/>
              </a:ext>
            </a:extLst>
          </p:cNvPr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3" name="สี่เหลี่ยมผืนผ้า 13">
            <a:extLst>
              <a:ext uri="{FF2B5EF4-FFF2-40B4-BE49-F238E27FC236}">
                <a16:creationId xmlns:a16="http://schemas.microsoft.com/office/drawing/2014/main" id="{AFEB8D2B-7BEE-4577-94F3-01C65EC5EFCF}"/>
              </a:ext>
            </a:extLst>
          </p:cNvPr>
          <p:cNvSpPr/>
          <p:nvPr/>
        </p:nvSpPr>
        <p:spPr>
          <a:xfrm>
            <a:off x="-77700" y="-95572"/>
            <a:ext cx="12426849" cy="5328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9">
            <a:extLst>
              <a:ext uri="{FF2B5EF4-FFF2-40B4-BE49-F238E27FC236}">
                <a16:creationId xmlns:a16="http://schemas.microsoft.com/office/drawing/2014/main" id="{1278F393-6F19-4AEE-BB99-B102016E83D8}"/>
              </a:ext>
            </a:extLst>
          </p:cNvPr>
          <p:cNvSpPr/>
          <p:nvPr/>
        </p:nvSpPr>
        <p:spPr>
          <a:xfrm>
            <a:off x="628904" y="2105561"/>
            <a:ext cx="10769600" cy="1323439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นักเรียนร่วมกันวิเคราะห์ภาพขั้นตอน</a:t>
            </a:r>
          </a:p>
          <a:p>
            <a:pPr algn="ctr"/>
            <a:r>
              <a:rPr lang="th-TH" sz="40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การสานฐานชะลอมในขั้นตอนที่ ๙-๑๑ แล้วตอบคำถาม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CBA2E6-8F1D-6F42-88F9-DCFFDEDF8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2">
            <a:extLst>
              <a:ext uri="{FF2B5EF4-FFF2-40B4-BE49-F238E27FC236}">
                <a16:creationId xmlns:a16="http://schemas.microsoft.com/office/drawing/2014/main" id="{CE11C63C-35BD-431D-AE57-292087785E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6" b="62783"/>
          <a:stretch/>
        </p:blipFill>
        <p:spPr>
          <a:xfrm>
            <a:off x="874860" y="748189"/>
            <a:ext cx="10673186" cy="2971121"/>
          </a:xfrm>
          <a:prstGeom prst="rect">
            <a:avLst/>
          </a:prstGeom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7F116A7A-43A8-4493-A34E-2C6D124221FE}"/>
              </a:ext>
            </a:extLst>
          </p:cNvPr>
          <p:cNvSpPr/>
          <p:nvPr/>
        </p:nvSpPr>
        <p:spPr>
          <a:xfrm>
            <a:off x="1902690" y="4719781"/>
            <a:ext cx="8617527" cy="164551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นำเส้นตอกมาสานกันตามแนวตั้ง เพื่อเป็นด้านข้างของชะลอมโดยสานสลับขึ้น ๑ ลง ๑ </a:t>
            </a:r>
            <a:b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ให้ตั้งเป็นขอบโดยรอบ ดึงเส้นตอกให้กระชับเป็นฐานรูปทรงกระบอก </a:t>
            </a:r>
          </a:p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ใช้ลวดเสียบกระดาษช่วยยึดให้อยู่ตัว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A3398-06CD-4285-9C48-D45E63946F6E}"/>
              </a:ext>
            </a:extLst>
          </p:cNvPr>
          <p:cNvSpPr txBox="1"/>
          <p:nvPr/>
        </p:nvSpPr>
        <p:spPr>
          <a:xfrm>
            <a:off x="2743551" y="3837357"/>
            <a:ext cx="6696364" cy="646331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การสานขั้นตัวชะลอมดังภาพ ต้องทำอย่างไร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4F54E25-BCAE-6A46-B4F6-6BB0FB1D8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83128" y="1323644"/>
            <a:ext cx="12487564" cy="3703782"/>
          </a:xfrm>
          <a:prstGeom prst="rect">
            <a:avLst/>
          </a:prstGeom>
          <a:solidFill>
            <a:srgbClr val="FFE699">
              <a:alpha val="54118"/>
            </a:srgbClr>
          </a:solidFill>
          <a:ln>
            <a:solidFill>
              <a:srgbClr val="FFE699">
                <a:alpha val="6313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25F39-4879-402A-8A0A-C1AD63482DF6}"/>
              </a:ext>
            </a:extLst>
          </p:cNvPr>
          <p:cNvSpPr txBox="1"/>
          <p:nvPr/>
        </p:nvSpPr>
        <p:spPr>
          <a:xfrm>
            <a:off x="676139" y="2253138"/>
            <a:ext cx="5102801" cy="1328023"/>
          </a:xfrm>
          <a:prstGeom prst="wedgeRoundRectCallout">
            <a:avLst>
              <a:gd name="adj1" fmla="val 26774"/>
              <a:gd name="adj2" fmla="val 4746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นักเรียนจะสานตัวชะลอมอย่างไร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เพื่อให้ได้รูปทรงดังภาพ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AACDAF-3ED9-49B0-9ACE-75F619730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89" t="4500" r="837" b="4301"/>
          <a:stretch/>
        </p:blipFill>
        <p:spPr>
          <a:xfrm>
            <a:off x="5865374" y="1400849"/>
            <a:ext cx="5340692" cy="362657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602C61C-97E6-F444-8154-349782854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6954" y="1855549"/>
            <a:ext cx="12570691" cy="3084708"/>
          </a:xfrm>
          <a:prstGeom prst="rect">
            <a:avLst/>
          </a:prstGeom>
          <a:solidFill>
            <a:srgbClr val="F89790">
              <a:alpha val="58039"/>
            </a:srgbClr>
          </a:solidFill>
          <a:ln>
            <a:solidFill>
              <a:srgbClr val="F8979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มุมมน 10">
            <a:extLst>
              <a:ext uri="{FF2B5EF4-FFF2-40B4-BE49-F238E27FC236}">
                <a16:creationId xmlns:a16="http://schemas.microsoft.com/office/drawing/2014/main" id="{B40CF0D5-B34D-4CDC-BCE1-B9C6A6B3825F}"/>
              </a:ext>
            </a:extLst>
          </p:cNvPr>
          <p:cNvSpPr/>
          <p:nvPr/>
        </p:nvSpPr>
        <p:spPr>
          <a:xfrm>
            <a:off x="975768" y="4963450"/>
            <a:ext cx="4761287" cy="1123850"/>
          </a:xfrm>
          <a:prstGeom prst="round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21">
            <a:extLst>
              <a:ext uri="{FF2B5EF4-FFF2-40B4-BE49-F238E27FC236}">
                <a16:creationId xmlns:a16="http://schemas.microsoft.com/office/drawing/2014/main" id="{E831BA37-71B6-442F-9011-226F445B8B70}"/>
              </a:ext>
            </a:extLst>
          </p:cNvPr>
          <p:cNvGrpSpPr/>
          <p:nvPr/>
        </p:nvGrpSpPr>
        <p:grpSpPr>
          <a:xfrm>
            <a:off x="1292272" y="5169769"/>
            <a:ext cx="3908477" cy="693144"/>
            <a:chOff x="1072023" y="765391"/>
            <a:chExt cx="3911048" cy="693144"/>
          </a:xfrm>
          <a:solidFill>
            <a:srgbClr val="E2F0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สี่เหลี่ยมผืนผ้ามุมมน 24">
              <a:extLst>
                <a:ext uri="{FF2B5EF4-FFF2-40B4-BE49-F238E27FC236}">
                  <a16:creationId xmlns:a16="http://schemas.microsoft.com/office/drawing/2014/main" id="{E39F4EFC-CB63-4780-BEED-544D126C68B5}"/>
                </a:ext>
              </a:extLst>
            </p:cNvPr>
            <p:cNvSpPr/>
            <p:nvPr/>
          </p:nvSpPr>
          <p:spPr>
            <a:xfrm>
              <a:off x="1076074" y="765391"/>
              <a:ext cx="3906997" cy="69314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9" name="กล่องข้อความ 23">
              <a:extLst>
                <a:ext uri="{FF2B5EF4-FFF2-40B4-BE49-F238E27FC236}">
                  <a16:creationId xmlns:a16="http://schemas.microsoft.com/office/drawing/2014/main" id="{B48C1F7E-9570-4ABC-A979-B06146A20FA4}"/>
                </a:ext>
              </a:extLst>
            </p:cNvPr>
            <p:cNvSpPr txBox="1"/>
            <p:nvPr/>
          </p:nvSpPr>
          <p:spPr>
            <a:xfrm>
              <a:off x="1072023" y="887117"/>
              <a:ext cx="39069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บรรจุภัณฑ์กล่องกระดาษแข็งพับได้</a:t>
              </a: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สี่เหลี่ยมผืนผ้ามุมมน 10">
            <a:extLst>
              <a:ext uri="{FF2B5EF4-FFF2-40B4-BE49-F238E27FC236}">
                <a16:creationId xmlns:a16="http://schemas.microsoft.com/office/drawing/2014/main" id="{AADE8879-436B-4654-964B-1BCDA3D85367}"/>
              </a:ext>
            </a:extLst>
          </p:cNvPr>
          <p:cNvSpPr/>
          <p:nvPr/>
        </p:nvSpPr>
        <p:spPr>
          <a:xfrm>
            <a:off x="6178391" y="5018910"/>
            <a:ext cx="4761287" cy="1123850"/>
          </a:xfrm>
          <a:prstGeom prst="round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มุมมน 24">
            <a:extLst>
              <a:ext uri="{FF2B5EF4-FFF2-40B4-BE49-F238E27FC236}">
                <a16:creationId xmlns:a16="http://schemas.microsoft.com/office/drawing/2014/main" id="{220F8539-2BDF-41AC-A461-98B30BD52B90}"/>
              </a:ext>
            </a:extLst>
          </p:cNvPr>
          <p:cNvSpPr/>
          <p:nvPr/>
        </p:nvSpPr>
        <p:spPr>
          <a:xfrm>
            <a:off x="6427495" y="5119845"/>
            <a:ext cx="4240047" cy="693144"/>
          </a:xfrm>
          <a:prstGeom prst="roundRect">
            <a:avLst/>
          </a:prstGeom>
          <a:solidFill>
            <a:srgbClr val="E2F0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8" name="กล่องข้อความ 23">
            <a:extLst>
              <a:ext uri="{FF2B5EF4-FFF2-40B4-BE49-F238E27FC236}">
                <a16:creationId xmlns:a16="http://schemas.microsoft.com/office/drawing/2014/main" id="{3D3DBA61-31D9-4D7D-A7B6-95F4124AAD2E}"/>
              </a:ext>
            </a:extLst>
          </p:cNvPr>
          <p:cNvSpPr txBox="1"/>
          <p:nvPr/>
        </p:nvSpPr>
        <p:spPr>
          <a:xfrm>
            <a:off x="6561878" y="5204807"/>
            <a:ext cx="3904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ชะลอมประยุกต์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E09E40-9453-4FDE-A2CE-761066E49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21" y="1809359"/>
            <a:ext cx="3587503" cy="32095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57D184-9CA9-4A9F-939A-F0B6E5DAE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01" y="1065552"/>
            <a:ext cx="4895088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39849" y="486548"/>
            <a:ext cx="6191752" cy="976336"/>
            <a:chOff x="775855" y="437760"/>
            <a:chExt cx="8926946" cy="1123188"/>
          </a:xfrm>
        </p:grpSpPr>
        <p:sp>
          <p:nvSpPr>
            <p:cNvPr id="21" name="Rectangle 20"/>
            <p:cNvSpPr/>
            <p:nvPr/>
          </p:nvSpPr>
          <p:spPr>
            <a:xfrm>
              <a:off x="775855" y="437760"/>
              <a:ext cx="8617528" cy="1043709"/>
            </a:xfrm>
            <a:prstGeom prst="rect">
              <a:avLst/>
            </a:prstGeom>
            <a:solidFill>
              <a:srgbClr val="F3AFAF"/>
            </a:solidFill>
            <a:ln>
              <a:solidFill>
                <a:srgbClr val="F3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5273" y="646759"/>
              <a:ext cx="8617528" cy="914189"/>
            </a:xfrm>
            <a:prstGeom prst="rect">
              <a:avLst/>
            </a:prstGeom>
            <a:solidFill>
              <a:srgbClr val="D87876"/>
            </a:solidFill>
            <a:ln>
              <a:solidFill>
                <a:srgbClr val="D878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บรรจุภัณฑ์จากวัสดุธรรมชาติ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4D28483-71BC-4044-A5C8-C46BCF563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7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57" t="48832" r="3024" b="19370"/>
          <a:stretch/>
        </p:blipFill>
        <p:spPr>
          <a:xfrm>
            <a:off x="125022" y="1456560"/>
            <a:ext cx="11715995" cy="2312543"/>
          </a:xfrm>
          <a:prstGeom prst="rect">
            <a:avLst/>
          </a:prstGeom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59CBB55E-E8A6-4510-9B86-A1DE732543AE}"/>
              </a:ext>
            </a:extLst>
          </p:cNvPr>
          <p:cNvSpPr/>
          <p:nvPr/>
        </p:nvSpPr>
        <p:spPr>
          <a:xfrm>
            <a:off x="2419927" y="4276435"/>
            <a:ext cx="7819598" cy="14979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ใช้วิธีการทำซ้ำในขั้นที่แล้ว โดยสานสลับกันให้จบเป็นชั้น ๆ ให้ได้จำนวน ๔ ชั้นและใช้แกนกระดาษหรือสิ่งของที่มีรูปทรงกระบอกวางด้านใน เพื่อเป็นโครงร่างให้กับชะลอมและทำให้การสานตัวชะลอมง่ายขึ้น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720FCBD-867D-124A-929C-6BE71E2EC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8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39">
            <a:extLst>
              <a:ext uri="{FF2B5EF4-FFF2-40B4-BE49-F238E27FC236}">
                <a16:creationId xmlns:a16="http://schemas.microsoft.com/office/drawing/2014/main" id="{9A53281A-1254-4E6D-A179-B4207745D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53"/>
          <a:stretch/>
        </p:blipFill>
        <p:spPr>
          <a:xfrm>
            <a:off x="3807644" y="2830488"/>
            <a:ext cx="4144913" cy="2849875"/>
          </a:xfrm>
          <a:prstGeom prst="rect">
            <a:avLst/>
          </a:prstGeom>
        </p:spPr>
      </p:pic>
      <p:sp>
        <p:nvSpPr>
          <p:cNvPr id="7" name="Flowchart: Stored Data 6"/>
          <p:cNvSpPr/>
          <p:nvPr/>
        </p:nvSpPr>
        <p:spPr>
          <a:xfrm rot="5400000">
            <a:off x="5055355" y="-3890520"/>
            <a:ext cx="1982003" cy="11460012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79E4F-4B44-4752-92F1-210D9E05156A}"/>
              </a:ext>
            </a:extLst>
          </p:cNvPr>
          <p:cNvSpPr txBox="1"/>
          <p:nvPr/>
        </p:nvSpPr>
        <p:spPr>
          <a:xfrm>
            <a:off x="393959" y="1147654"/>
            <a:ext cx="10972282" cy="1200329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เมื่อได้ตัวชะลอมตามขนาดที่ต้องการแล้ว 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นักเรียนจะทำอย่างไรเพื่อให้ชะลอมออกมา ดังภาพ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8E567D0-155E-2344-902E-503D17625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8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57" t="52039" r="21787" b="14147"/>
          <a:stretch/>
        </p:blipFill>
        <p:spPr>
          <a:xfrm>
            <a:off x="315275" y="1582319"/>
            <a:ext cx="7304726" cy="2246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193" t="52314" r="27251" b="14879"/>
          <a:stretch/>
        </p:blipFill>
        <p:spPr>
          <a:xfrm>
            <a:off x="7620001" y="1582319"/>
            <a:ext cx="4175896" cy="2296421"/>
          </a:xfrm>
          <a:prstGeom prst="rect">
            <a:avLst/>
          </a:prstGeom>
        </p:spPr>
      </p:pic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1EA17DBE-F44C-4481-9781-1D4CC4A6C3AB}"/>
              </a:ext>
            </a:extLst>
          </p:cNvPr>
          <p:cNvSpPr/>
          <p:nvPr/>
        </p:nvSpPr>
        <p:spPr>
          <a:xfrm>
            <a:off x="2074876" y="4442689"/>
            <a:ext cx="8122600" cy="13371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40000"/>
                <a:lumOff val="6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ใช้เส้นตอก ๒ เส้นสานสลับกันขึ้น ๑ ลง ๑ โดยใช้เส้นที่อยู่ด้านหลังพับมาด้านหน้า</a:t>
            </a:r>
            <a:b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เก็บปลายตอกไว้ด้านหน้า ทำโดยรอบวงแล้วใช้กรรไกรตัดปลายที่ไม่ใช้ให้เรียบร้อย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77B42AE-01DE-BA47-8EC2-8742C1B14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9">
            <a:extLst>
              <a:ext uri="{FF2B5EF4-FFF2-40B4-BE49-F238E27FC236}">
                <a16:creationId xmlns:a16="http://schemas.microsoft.com/office/drawing/2014/main" id="{2BE3B2CC-25B4-41DA-8811-DA81CCAC2E1F}"/>
              </a:ext>
            </a:extLst>
          </p:cNvPr>
          <p:cNvSpPr/>
          <p:nvPr/>
        </p:nvSpPr>
        <p:spPr>
          <a:xfrm>
            <a:off x="117531" y="477201"/>
            <a:ext cx="5907024" cy="646331"/>
          </a:xfrm>
          <a:prstGeom prst="rect">
            <a:avLst/>
          </a:prstGeom>
          <a:noFill/>
          <a:ln w="57150">
            <a:noFill/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ขั้นตอนการสานฝาชะลอมประยุกต์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D493A-0281-441F-BD0C-EB721B81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70831"/>
          <a:stretch/>
        </p:blipFill>
        <p:spPr>
          <a:xfrm>
            <a:off x="1060296" y="1113083"/>
            <a:ext cx="3435755" cy="2373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E65BB-3D40-43C6-9BE5-FAB2B08AF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23" r="35075"/>
          <a:stretch/>
        </p:blipFill>
        <p:spPr>
          <a:xfrm>
            <a:off x="1060296" y="3741289"/>
            <a:ext cx="3519354" cy="2479704"/>
          </a:xfrm>
          <a:prstGeom prst="rect">
            <a:avLst/>
          </a:prstGeom>
        </p:spPr>
      </p:pic>
      <p:pic>
        <p:nvPicPr>
          <p:cNvPr id="7" name="รูปภาพ 4">
            <a:extLst>
              <a:ext uri="{FF2B5EF4-FFF2-40B4-BE49-F238E27FC236}">
                <a16:creationId xmlns:a16="http://schemas.microsoft.com/office/drawing/2014/main" id="{1C2DFAFB-5430-4AF9-AC8E-6409E221E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06"/>
          <a:stretch/>
        </p:blipFill>
        <p:spPr>
          <a:xfrm>
            <a:off x="6846411" y="4825328"/>
            <a:ext cx="2900622" cy="20003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484D31-EE3F-4482-99F5-6871D8410473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819973" y="3426128"/>
            <a:ext cx="0" cy="3151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FD8E71-DAB7-4B95-9CE5-77099973A65F}"/>
              </a:ext>
            </a:extLst>
          </p:cNvPr>
          <p:cNvCxnSpPr/>
          <p:nvPr/>
        </p:nvCxnSpPr>
        <p:spPr>
          <a:xfrm>
            <a:off x="4433205" y="1968657"/>
            <a:ext cx="144165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9832D6-14D7-4E75-AC50-83EB1AD68FD2}"/>
              </a:ext>
            </a:extLst>
          </p:cNvPr>
          <p:cNvCxnSpPr>
            <a:endCxn id="18" idx="1"/>
          </p:cNvCxnSpPr>
          <p:nvPr/>
        </p:nvCxnSpPr>
        <p:spPr>
          <a:xfrm flipV="1">
            <a:off x="4433205" y="4204519"/>
            <a:ext cx="1403461" cy="9836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10112D6-098E-4DB9-8E01-FCA365981ED5}"/>
              </a:ext>
            </a:extLst>
          </p:cNvPr>
          <p:cNvSpPr/>
          <p:nvPr/>
        </p:nvSpPr>
        <p:spPr>
          <a:xfrm>
            <a:off x="5874855" y="1279230"/>
            <a:ext cx="4843735" cy="137885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จัดวางตอกตามขั้นตอนการสานฐานและตัวชะลอมแต่เพิ่มขนาดใหญ่กว่าตัวชะลอมเล็กน้อย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E9E2DB-50AA-410F-94CE-5FD3528650E8}"/>
              </a:ext>
            </a:extLst>
          </p:cNvPr>
          <p:cNvSpPr/>
          <p:nvPr/>
        </p:nvSpPr>
        <p:spPr>
          <a:xfrm>
            <a:off x="5836666" y="3583709"/>
            <a:ext cx="4877515" cy="124161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ด้านข้างให้ลดความสูง </a:t>
            </a:r>
          </a:p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เพื่อให้ครอบตัวชะลอมได้พอดี ดังภาพ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5C3AD74-462E-8944-9CA4-718E1B345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30" b="88426" l="49948" r="74219">
                        <a14:backgroundMark x1="57969" y1="53056" x2="57969" y2="53056"/>
                        <a14:backgroundMark x1="58438" y1="49352" x2="58438" y2="49352"/>
                        <a14:backgroundMark x1="55833" y1="38704" x2="55833" y2="38704"/>
                        <a14:backgroundMark x1="53594" y1="50741" x2="53594" y2="50741"/>
                        <a14:backgroundMark x1="58542" y1="49907" x2="58542" y2="49907"/>
                        <a14:backgroundMark x1="60781" y1="48148" x2="60781" y2="48148"/>
                        <a14:backgroundMark x1="64323" y1="52593" x2="64323" y2="52593"/>
                        <a14:backgroundMark x1="64271" y1="49167" x2="64271" y2="49167"/>
                        <a14:backgroundMark x1="66146" y1="48426" x2="66146" y2="48426"/>
                        <a14:backgroundMark x1="69427" y1="47963" x2="69427" y2="47963"/>
                        <a14:backgroundMark x1="72552" y1="41481" x2="72552" y2="41481"/>
                        <a14:backgroundMark x1="69844" y1="51667" x2="69844" y2="51667"/>
                        <a14:backgroundMark x1="61979" y1="55000" x2="61979" y2="55000"/>
                        <a14:backgroundMark x1="63542" y1="54259" x2="63542" y2="54259"/>
                        <a14:backgroundMark x1="65469" y1="54907" x2="65469" y2="54907"/>
                        <a14:backgroundMark x1="64583" y1="56944" x2="64583" y2="56944"/>
                        <a14:backgroundMark x1="60052" y1="55000" x2="60052" y2="55000"/>
                        <a14:backgroundMark x1="55885" y1="47407" x2="55885" y2="47407"/>
                        <a14:backgroundMark x1="61563" y1="45926" x2="61563" y2="45926"/>
                        <a14:backgroundMark x1="53073" y1="69352" x2="53073" y2="69352"/>
                        <a14:backgroundMark x1="54948" y1="67778" x2="54948" y2="67778"/>
                        <a14:backgroundMark x1="54271" y1="65000" x2="54271" y2="65000"/>
                        <a14:backgroundMark x1="54740" y1="61574" x2="54740" y2="61574"/>
                        <a14:backgroundMark x1="57396" y1="64074" x2="57396" y2="64074"/>
                        <a14:backgroundMark x1="57240" y1="63519" x2="57240" y2="63519"/>
                        <a14:backgroundMark x1="56563" y1="66204" x2="56563" y2="66204"/>
                        <a14:backgroundMark x1="59219" y1="60833" x2="59219" y2="60833"/>
                        <a14:backgroundMark x1="59062" y1="61111" x2="59062" y2="61111"/>
                        <a14:backgroundMark x1="60833" y1="64444" x2="60833" y2="64444"/>
                        <a14:backgroundMark x1="66927" y1="64074" x2="66927" y2="64074"/>
                        <a14:backgroundMark x1="68177" y1="66111" x2="68177" y2="66111"/>
                        <a14:backgroundMark x1="68281" y1="69907" x2="68281" y2="69907"/>
                        <a14:backgroundMark x1="67292" y1="67685" x2="67292" y2="67685"/>
                        <a14:backgroundMark x1="64479" y1="68704" x2="64479" y2="68704"/>
                        <a14:backgroundMark x1="65677" y1="66944" x2="65677" y2="66944"/>
                        <a14:backgroundMark x1="64479" y1="64167" x2="64479" y2="64167"/>
                        <a14:backgroundMark x1="66250" y1="69167" x2="66250" y2="69167"/>
                        <a14:backgroundMark x1="61198" y1="83981" x2="61198" y2="83981"/>
                      </a14:backgroundRemoval>
                    </a14:imgEffect>
                  </a14:imgLayer>
                </a14:imgProps>
              </a:ext>
            </a:extLst>
          </a:blip>
          <a:srcRect l="50893" t="29404" r="25701" b="11773"/>
          <a:stretch/>
        </p:blipFill>
        <p:spPr>
          <a:xfrm>
            <a:off x="5049431" y="528831"/>
            <a:ext cx="3820533" cy="54009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50096" y="528831"/>
            <a:ext cx="3158838" cy="2232395"/>
            <a:chOff x="1573369" y="3029528"/>
            <a:chExt cx="3158838" cy="22323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Oval 3"/>
            <p:cNvSpPr/>
            <p:nvPr/>
          </p:nvSpPr>
          <p:spPr>
            <a:xfrm>
              <a:off x="1573370" y="3029528"/>
              <a:ext cx="3158837" cy="193963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573369" y="3322287"/>
              <a:ext cx="3158837" cy="193963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938204" y="3668994"/>
              <a:ext cx="242916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4400" b="1" dirty="0">
                  <a:ln w="1905"/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ผลงานชะลอม</a:t>
              </a:r>
            </a:p>
            <a:p>
              <a:r>
                <a:rPr lang="th-TH" sz="4400" b="1" dirty="0">
                  <a:ln w="1905"/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ที่เสร็จสมบูรณ์</a:t>
              </a:r>
              <a:endParaRPr lang="en-US" sz="4400" dirty="0"/>
            </a:p>
          </p:txBody>
        </p: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48DA442-EFD1-314E-B61E-7983FDDCF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8DB6D1ED-321E-4B87-BD82-C0017842F355}"/>
              </a:ext>
            </a:extLst>
          </p:cNvPr>
          <p:cNvGrpSpPr/>
          <p:nvPr/>
        </p:nvGrpSpPr>
        <p:grpSpPr>
          <a:xfrm>
            <a:off x="1080655" y="157017"/>
            <a:ext cx="10015104" cy="6622473"/>
            <a:chOff x="0" y="0"/>
            <a:chExt cx="2653827" cy="136545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3EEC19D-3ED8-4B1F-A31B-70094D2110E7}"/>
                </a:ext>
              </a:extLst>
            </p:cNvPr>
            <p:cNvSpPr/>
            <p:nvPr/>
          </p:nvSpPr>
          <p:spPr>
            <a:xfrm>
              <a:off x="0" y="-1270"/>
              <a:ext cx="2655097" cy="1364182"/>
            </a:xfrm>
            <a:custGeom>
              <a:avLst/>
              <a:gdLst/>
              <a:ahLst/>
              <a:cxnLst/>
              <a:rect l="l" t="t" r="r" b="b"/>
              <a:pathLst>
                <a:path w="2655097" h="1364182">
                  <a:moveTo>
                    <a:pt x="2643667" y="27940"/>
                  </a:moveTo>
                  <a:cubicBezTo>
                    <a:pt x="2634777" y="24130"/>
                    <a:pt x="2625887" y="21590"/>
                    <a:pt x="2616997" y="21590"/>
                  </a:cubicBezTo>
                  <a:cubicBezTo>
                    <a:pt x="2590327" y="20320"/>
                    <a:pt x="2550977" y="20320"/>
                    <a:pt x="2508247" y="17780"/>
                  </a:cubicBezTo>
                  <a:cubicBezTo>
                    <a:pt x="2410581" y="12700"/>
                    <a:pt x="2314949" y="6350"/>
                    <a:pt x="2217282" y="3810"/>
                  </a:cubicBezTo>
                  <a:cubicBezTo>
                    <a:pt x="2137927" y="1270"/>
                    <a:pt x="2060608" y="3810"/>
                    <a:pt x="1981254" y="2540"/>
                  </a:cubicBezTo>
                  <a:cubicBezTo>
                    <a:pt x="1946663" y="2540"/>
                    <a:pt x="1912073" y="0"/>
                    <a:pt x="1877483" y="2540"/>
                  </a:cubicBezTo>
                  <a:cubicBezTo>
                    <a:pt x="1794059" y="10160"/>
                    <a:pt x="1710635" y="11430"/>
                    <a:pt x="1625177" y="8890"/>
                  </a:cubicBezTo>
                  <a:cubicBezTo>
                    <a:pt x="1582448" y="7620"/>
                    <a:pt x="1539719" y="7620"/>
                    <a:pt x="1496989" y="7620"/>
                  </a:cubicBezTo>
                  <a:cubicBezTo>
                    <a:pt x="1419670" y="7620"/>
                    <a:pt x="1342350" y="7620"/>
                    <a:pt x="1265031" y="6350"/>
                  </a:cubicBezTo>
                  <a:cubicBezTo>
                    <a:pt x="1183642" y="5080"/>
                    <a:pt x="381960" y="2540"/>
                    <a:pt x="302606" y="1270"/>
                  </a:cubicBezTo>
                  <a:cubicBezTo>
                    <a:pt x="237495" y="0"/>
                    <a:pt x="174418" y="1270"/>
                    <a:pt x="109307" y="1270"/>
                  </a:cubicBezTo>
                  <a:cubicBezTo>
                    <a:pt x="645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06736"/>
                    <a:pt x="16510" y="163356"/>
                    <a:pt x="17780" y="218982"/>
                  </a:cubicBezTo>
                  <a:cubicBezTo>
                    <a:pt x="19050" y="275603"/>
                    <a:pt x="17780" y="332223"/>
                    <a:pt x="16510" y="389836"/>
                  </a:cubicBezTo>
                  <a:cubicBezTo>
                    <a:pt x="15240" y="448443"/>
                    <a:pt x="2540" y="1063317"/>
                    <a:pt x="2540" y="1121924"/>
                  </a:cubicBezTo>
                  <a:cubicBezTo>
                    <a:pt x="2540" y="1179538"/>
                    <a:pt x="1270" y="1237151"/>
                    <a:pt x="0" y="1294765"/>
                  </a:cubicBezTo>
                  <a:cubicBezTo>
                    <a:pt x="0" y="1309572"/>
                    <a:pt x="3810" y="1319732"/>
                    <a:pt x="15240" y="1324812"/>
                  </a:cubicBezTo>
                  <a:cubicBezTo>
                    <a:pt x="22860" y="1328622"/>
                    <a:pt x="31750" y="1331162"/>
                    <a:pt x="40640" y="1332432"/>
                  </a:cubicBezTo>
                  <a:cubicBezTo>
                    <a:pt x="107272" y="1337512"/>
                    <a:pt x="184592" y="1341322"/>
                    <a:pt x="261911" y="1346402"/>
                  </a:cubicBezTo>
                  <a:cubicBezTo>
                    <a:pt x="304641" y="1348942"/>
                    <a:pt x="347370" y="1354022"/>
                    <a:pt x="390099" y="1355292"/>
                  </a:cubicBezTo>
                  <a:cubicBezTo>
                    <a:pt x="461314" y="1357832"/>
                    <a:pt x="1254857" y="1359102"/>
                    <a:pt x="1326072" y="1360372"/>
                  </a:cubicBezTo>
                  <a:cubicBezTo>
                    <a:pt x="1336246" y="1360372"/>
                    <a:pt x="1346420" y="1360372"/>
                    <a:pt x="1356593" y="1360372"/>
                  </a:cubicBezTo>
                  <a:cubicBezTo>
                    <a:pt x="1405427" y="1360372"/>
                    <a:pt x="1456295" y="1359102"/>
                    <a:pt x="1505128" y="1359102"/>
                  </a:cubicBezTo>
                  <a:cubicBezTo>
                    <a:pt x="1562100" y="1359102"/>
                    <a:pt x="1617038" y="1360372"/>
                    <a:pt x="1674010" y="1360372"/>
                  </a:cubicBezTo>
                  <a:cubicBezTo>
                    <a:pt x="1757434" y="1360372"/>
                    <a:pt x="1842892" y="1360372"/>
                    <a:pt x="1926316" y="1360372"/>
                  </a:cubicBezTo>
                  <a:cubicBezTo>
                    <a:pt x="2003636" y="1360372"/>
                    <a:pt x="2080955" y="1361642"/>
                    <a:pt x="2158275" y="1362912"/>
                  </a:cubicBezTo>
                  <a:cubicBezTo>
                    <a:pt x="2192865" y="1362912"/>
                    <a:pt x="2229490" y="1364182"/>
                    <a:pt x="2264080" y="1364182"/>
                  </a:cubicBezTo>
                  <a:cubicBezTo>
                    <a:pt x="2375990" y="1362912"/>
                    <a:pt x="2485865" y="1356562"/>
                    <a:pt x="2594137" y="1356562"/>
                  </a:cubicBezTo>
                  <a:cubicBezTo>
                    <a:pt x="2597947" y="1356562"/>
                    <a:pt x="2603027" y="1354022"/>
                    <a:pt x="2606837" y="1351482"/>
                  </a:cubicBezTo>
                  <a:cubicBezTo>
                    <a:pt x="2611917" y="1347672"/>
                    <a:pt x="2614457" y="1341322"/>
                    <a:pt x="2616997" y="1338782"/>
                  </a:cubicBezTo>
                  <a:cubicBezTo>
                    <a:pt x="2618267" y="1287811"/>
                    <a:pt x="2619537" y="1246091"/>
                    <a:pt x="2620807" y="1204371"/>
                  </a:cubicBezTo>
                  <a:cubicBezTo>
                    <a:pt x="2622077" y="1139804"/>
                    <a:pt x="2632237" y="519963"/>
                    <a:pt x="2633507" y="455396"/>
                  </a:cubicBezTo>
                  <a:cubicBezTo>
                    <a:pt x="2633507" y="416656"/>
                    <a:pt x="2634777" y="377916"/>
                    <a:pt x="2636047" y="339176"/>
                  </a:cubicBezTo>
                  <a:cubicBezTo>
                    <a:pt x="2637317" y="297456"/>
                    <a:pt x="2638587" y="255736"/>
                    <a:pt x="2641127" y="214016"/>
                  </a:cubicBezTo>
                  <a:cubicBezTo>
                    <a:pt x="2642397" y="189182"/>
                    <a:pt x="2642397" y="163356"/>
                    <a:pt x="2647477" y="138522"/>
                  </a:cubicBezTo>
                  <a:cubicBezTo>
                    <a:pt x="2652557" y="108722"/>
                    <a:pt x="2655097" y="79915"/>
                    <a:pt x="2653827" y="44450"/>
                  </a:cubicBezTo>
                  <a:cubicBezTo>
                    <a:pt x="2653827" y="38100"/>
                    <a:pt x="2650017" y="30480"/>
                    <a:pt x="2643667" y="279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6AC6AD-5BCE-4ACF-BA19-1EA7B310CE0B}"/>
              </a:ext>
            </a:extLst>
          </p:cNvPr>
          <p:cNvSpPr/>
          <p:nvPr/>
        </p:nvSpPr>
        <p:spPr>
          <a:xfrm>
            <a:off x="1579418" y="1862708"/>
            <a:ext cx="9153237" cy="320094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นักเรียนร่วมกันวิเคราะห์เปรียบเทียบความเหมือนและความแตกต่าง</a:t>
            </a:r>
          </a:p>
          <a:p>
            <a:pPr algn="ctr"/>
            <a:r>
              <a:rPr lang="th-TH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ในการทำตัวชะลอมประยุกต์และฝาชะลอมประยุกต์</a:t>
            </a:r>
          </a:p>
          <a:p>
            <a:pPr algn="ctr"/>
            <a:r>
              <a:rPr lang="th-TH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แล้วเขียนสรุปเป็นแผนภาพความคิด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ED784F-5236-674A-993E-B1A95A3A1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367609-74BE-47EC-BE75-751AA6E3F1F2}"/>
              </a:ext>
            </a:extLst>
          </p:cNvPr>
          <p:cNvGrpSpPr/>
          <p:nvPr/>
        </p:nvGrpSpPr>
        <p:grpSpPr>
          <a:xfrm>
            <a:off x="2472246" y="1113660"/>
            <a:ext cx="7326956" cy="5059112"/>
            <a:chOff x="2484354" y="1786613"/>
            <a:chExt cx="6879590" cy="4722495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DF1C91E8-D845-43E8-9F31-198A403071A5}"/>
                </a:ext>
              </a:extLst>
            </p:cNvPr>
            <p:cNvGrpSpPr/>
            <p:nvPr/>
          </p:nvGrpSpPr>
          <p:grpSpPr>
            <a:xfrm>
              <a:off x="2484354" y="1786613"/>
              <a:ext cx="6879590" cy="4722495"/>
              <a:chOff x="2374212" y="1907399"/>
              <a:chExt cx="6879590" cy="4722495"/>
            </a:xfrm>
          </p:grpSpPr>
          <p:pic>
            <p:nvPicPr>
              <p:cNvPr id="7" name="Picture 1">
                <a:extLst>
                  <a:ext uri="{FF2B5EF4-FFF2-40B4-BE49-F238E27FC236}">
                    <a16:creationId xmlns:a16="http://schemas.microsoft.com/office/drawing/2014/main" id="{CA55F2DD-1F8F-4508-B80A-4A390D479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4212" y="1907399"/>
                <a:ext cx="6879590" cy="4722495"/>
              </a:xfrm>
              <a:prstGeom prst="rect">
                <a:avLst/>
              </a:prstGeom>
            </p:spPr>
          </p:pic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1EA86903-DD9B-4F97-979D-70B3D9F44919}"/>
                  </a:ext>
                </a:extLst>
              </p:cNvPr>
              <p:cNvSpPr/>
              <p:nvPr/>
            </p:nvSpPr>
            <p:spPr>
              <a:xfrm>
                <a:off x="3149360" y="2165873"/>
                <a:ext cx="1804643" cy="1005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ตัวชะลอม</a:t>
                </a:r>
              </a:p>
              <a:p>
                <a:pPr algn="ctr"/>
                <a:r>
                  <a:rPr lang="th-TH" sz="32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</a:t>
                </a:r>
                <a:endParaRPr lang="th-TH" sz="32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+mn-ea"/>
                </a:endParaRPr>
              </a:p>
            </p:txBody>
          </p:sp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E50573DF-6606-4BC8-BF03-D13388359AF1}"/>
                  </a:ext>
                </a:extLst>
              </p:cNvPr>
              <p:cNvSpPr/>
              <p:nvPr/>
            </p:nvSpPr>
            <p:spPr>
              <a:xfrm>
                <a:off x="6584781" y="2165873"/>
                <a:ext cx="1756724" cy="1005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  <a:sym typeface="+mn-ea"/>
                  </a:rPr>
                  <a:t>ฝาชะลอมประยุกต์</a:t>
                </a:r>
              </a:p>
            </p:txBody>
          </p:sp>
        </p:grp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22F9B06-8E8E-408B-A80E-CF62E6B4835F}"/>
                </a:ext>
              </a:extLst>
            </p:cNvPr>
            <p:cNvSpPr/>
            <p:nvPr/>
          </p:nvSpPr>
          <p:spPr>
            <a:xfrm>
              <a:off x="4592058" y="2518306"/>
              <a:ext cx="2228810" cy="545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ความเหมือน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09C7E68-3A28-4719-82C4-8B18C1127072}"/>
              </a:ext>
            </a:extLst>
          </p:cNvPr>
          <p:cNvSpPr txBox="1"/>
          <p:nvPr/>
        </p:nvSpPr>
        <p:spPr>
          <a:xfrm>
            <a:off x="1859870" y="3237065"/>
            <a:ext cx="3448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ฐานชะลอม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จะแคบเล็กน้อย 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ตัวชะลอมจะสูง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9BD6A-1554-4069-8D95-F679BF52DD2C}"/>
              </a:ext>
            </a:extLst>
          </p:cNvPr>
          <p:cNvSpPr txBox="1"/>
          <p:nvPr/>
        </p:nvSpPr>
        <p:spPr>
          <a:xfrm>
            <a:off x="7278692" y="3230428"/>
            <a:ext cx="2620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ฐานชะลอมกว้างกว่าเล็กน้อย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ตัวชะลอมจะมี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ความสูงลดลง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A1989-DC01-4347-9B95-EA1B9ED43069}"/>
              </a:ext>
            </a:extLst>
          </p:cNvPr>
          <p:cNvSpPr txBox="1"/>
          <p:nvPr/>
        </p:nvSpPr>
        <p:spPr>
          <a:xfrm>
            <a:off x="4735811" y="3297791"/>
            <a:ext cx="2768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มีลักษณะการสานขึ้นรูป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เหมือนกัน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697DE246-9179-42D3-9C49-F7DF8C81EBE9}"/>
              </a:ext>
            </a:extLst>
          </p:cNvPr>
          <p:cNvSpPr/>
          <p:nvPr/>
        </p:nvSpPr>
        <p:spPr>
          <a:xfrm>
            <a:off x="348299" y="261100"/>
            <a:ext cx="3773541" cy="8525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788D967-F6CB-6D48-B5F7-182D10AAD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6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8DB6D1ED-321E-4B87-BD82-C0017842F355}"/>
              </a:ext>
            </a:extLst>
          </p:cNvPr>
          <p:cNvGrpSpPr/>
          <p:nvPr/>
        </p:nvGrpSpPr>
        <p:grpSpPr>
          <a:xfrm>
            <a:off x="1216313" y="157018"/>
            <a:ext cx="9879446" cy="6420900"/>
            <a:chOff x="0" y="0"/>
            <a:chExt cx="2653827" cy="136545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3EEC19D-3ED8-4B1F-A31B-70094D2110E7}"/>
                </a:ext>
              </a:extLst>
            </p:cNvPr>
            <p:cNvSpPr/>
            <p:nvPr/>
          </p:nvSpPr>
          <p:spPr>
            <a:xfrm>
              <a:off x="0" y="-1270"/>
              <a:ext cx="2655097" cy="1364182"/>
            </a:xfrm>
            <a:custGeom>
              <a:avLst/>
              <a:gdLst/>
              <a:ahLst/>
              <a:cxnLst/>
              <a:rect l="l" t="t" r="r" b="b"/>
              <a:pathLst>
                <a:path w="2655097" h="1364182">
                  <a:moveTo>
                    <a:pt x="2643667" y="27940"/>
                  </a:moveTo>
                  <a:cubicBezTo>
                    <a:pt x="2634777" y="24130"/>
                    <a:pt x="2625887" y="21590"/>
                    <a:pt x="2616997" y="21590"/>
                  </a:cubicBezTo>
                  <a:cubicBezTo>
                    <a:pt x="2590327" y="20320"/>
                    <a:pt x="2550977" y="20320"/>
                    <a:pt x="2508247" y="17780"/>
                  </a:cubicBezTo>
                  <a:cubicBezTo>
                    <a:pt x="2410581" y="12700"/>
                    <a:pt x="2314949" y="6350"/>
                    <a:pt x="2217282" y="3810"/>
                  </a:cubicBezTo>
                  <a:cubicBezTo>
                    <a:pt x="2137927" y="1270"/>
                    <a:pt x="2060608" y="3810"/>
                    <a:pt x="1981254" y="2540"/>
                  </a:cubicBezTo>
                  <a:cubicBezTo>
                    <a:pt x="1946663" y="2540"/>
                    <a:pt x="1912073" y="0"/>
                    <a:pt x="1877483" y="2540"/>
                  </a:cubicBezTo>
                  <a:cubicBezTo>
                    <a:pt x="1794059" y="10160"/>
                    <a:pt x="1710635" y="11430"/>
                    <a:pt x="1625177" y="8890"/>
                  </a:cubicBezTo>
                  <a:cubicBezTo>
                    <a:pt x="1582448" y="7620"/>
                    <a:pt x="1539719" y="7620"/>
                    <a:pt x="1496989" y="7620"/>
                  </a:cubicBezTo>
                  <a:cubicBezTo>
                    <a:pt x="1419670" y="7620"/>
                    <a:pt x="1342350" y="7620"/>
                    <a:pt x="1265031" y="6350"/>
                  </a:cubicBezTo>
                  <a:cubicBezTo>
                    <a:pt x="1183642" y="5080"/>
                    <a:pt x="381960" y="2540"/>
                    <a:pt x="302606" y="1270"/>
                  </a:cubicBezTo>
                  <a:cubicBezTo>
                    <a:pt x="237495" y="0"/>
                    <a:pt x="174418" y="1270"/>
                    <a:pt x="109307" y="1270"/>
                  </a:cubicBezTo>
                  <a:cubicBezTo>
                    <a:pt x="645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06736"/>
                    <a:pt x="16510" y="163356"/>
                    <a:pt x="17780" y="218982"/>
                  </a:cubicBezTo>
                  <a:cubicBezTo>
                    <a:pt x="19050" y="275603"/>
                    <a:pt x="17780" y="332223"/>
                    <a:pt x="16510" y="389836"/>
                  </a:cubicBezTo>
                  <a:cubicBezTo>
                    <a:pt x="15240" y="448443"/>
                    <a:pt x="2540" y="1063317"/>
                    <a:pt x="2540" y="1121924"/>
                  </a:cubicBezTo>
                  <a:cubicBezTo>
                    <a:pt x="2540" y="1179538"/>
                    <a:pt x="1270" y="1237151"/>
                    <a:pt x="0" y="1294765"/>
                  </a:cubicBezTo>
                  <a:cubicBezTo>
                    <a:pt x="0" y="1309572"/>
                    <a:pt x="3810" y="1319732"/>
                    <a:pt x="15240" y="1324812"/>
                  </a:cubicBezTo>
                  <a:cubicBezTo>
                    <a:pt x="22860" y="1328622"/>
                    <a:pt x="31750" y="1331162"/>
                    <a:pt x="40640" y="1332432"/>
                  </a:cubicBezTo>
                  <a:cubicBezTo>
                    <a:pt x="107272" y="1337512"/>
                    <a:pt x="184592" y="1341322"/>
                    <a:pt x="261911" y="1346402"/>
                  </a:cubicBezTo>
                  <a:cubicBezTo>
                    <a:pt x="304641" y="1348942"/>
                    <a:pt x="347370" y="1354022"/>
                    <a:pt x="390099" y="1355292"/>
                  </a:cubicBezTo>
                  <a:cubicBezTo>
                    <a:pt x="461314" y="1357832"/>
                    <a:pt x="1254857" y="1359102"/>
                    <a:pt x="1326072" y="1360372"/>
                  </a:cubicBezTo>
                  <a:cubicBezTo>
                    <a:pt x="1336246" y="1360372"/>
                    <a:pt x="1346420" y="1360372"/>
                    <a:pt x="1356593" y="1360372"/>
                  </a:cubicBezTo>
                  <a:cubicBezTo>
                    <a:pt x="1405427" y="1360372"/>
                    <a:pt x="1456295" y="1359102"/>
                    <a:pt x="1505128" y="1359102"/>
                  </a:cubicBezTo>
                  <a:cubicBezTo>
                    <a:pt x="1562100" y="1359102"/>
                    <a:pt x="1617038" y="1360372"/>
                    <a:pt x="1674010" y="1360372"/>
                  </a:cubicBezTo>
                  <a:cubicBezTo>
                    <a:pt x="1757434" y="1360372"/>
                    <a:pt x="1842892" y="1360372"/>
                    <a:pt x="1926316" y="1360372"/>
                  </a:cubicBezTo>
                  <a:cubicBezTo>
                    <a:pt x="2003636" y="1360372"/>
                    <a:pt x="2080955" y="1361642"/>
                    <a:pt x="2158275" y="1362912"/>
                  </a:cubicBezTo>
                  <a:cubicBezTo>
                    <a:pt x="2192865" y="1362912"/>
                    <a:pt x="2229490" y="1364182"/>
                    <a:pt x="2264080" y="1364182"/>
                  </a:cubicBezTo>
                  <a:cubicBezTo>
                    <a:pt x="2375990" y="1362912"/>
                    <a:pt x="2485865" y="1356562"/>
                    <a:pt x="2594137" y="1356562"/>
                  </a:cubicBezTo>
                  <a:cubicBezTo>
                    <a:pt x="2597947" y="1356562"/>
                    <a:pt x="2603027" y="1354022"/>
                    <a:pt x="2606837" y="1351482"/>
                  </a:cubicBezTo>
                  <a:cubicBezTo>
                    <a:pt x="2611917" y="1347672"/>
                    <a:pt x="2614457" y="1341322"/>
                    <a:pt x="2616997" y="1338782"/>
                  </a:cubicBezTo>
                  <a:cubicBezTo>
                    <a:pt x="2618267" y="1287811"/>
                    <a:pt x="2619537" y="1246091"/>
                    <a:pt x="2620807" y="1204371"/>
                  </a:cubicBezTo>
                  <a:cubicBezTo>
                    <a:pt x="2622077" y="1139804"/>
                    <a:pt x="2632237" y="519963"/>
                    <a:pt x="2633507" y="455396"/>
                  </a:cubicBezTo>
                  <a:cubicBezTo>
                    <a:pt x="2633507" y="416656"/>
                    <a:pt x="2634777" y="377916"/>
                    <a:pt x="2636047" y="339176"/>
                  </a:cubicBezTo>
                  <a:cubicBezTo>
                    <a:pt x="2637317" y="297456"/>
                    <a:pt x="2638587" y="255736"/>
                    <a:pt x="2641127" y="214016"/>
                  </a:cubicBezTo>
                  <a:cubicBezTo>
                    <a:pt x="2642397" y="189182"/>
                    <a:pt x="2642397" y="163356"/>
                    <a:pt x="2647477" y="138522"/>
                  </a:cubicBezTo>
                  <a:cubicBezTo>
                    <a:pt x="2652557" y="108722"/>
                    <a:pt x="2655097" y="79915"/>
                    <a:pt x="2653827" y="44450"/>
                  </a:cubicBezTo>
                  <a:cubicBezTo>
                    <a:pt x="2653827" y="38100"/>
                    <a:pt x="2650017" y="30480"/>
                    <a:pt x="2643667" y="279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ชื่อเรื่อง 1">
            <a:extLst>
              <a:ext uri="{FF2B5EF4-FFF2-40B4-BE49-F238E27FC236}">
                <a16:creationId xmlns:a16="http://schemas.microsoft.com/office/drawing/2014/main" id="{E7E56065-A8F8-43C2-AD12-401AB3D9C1E9}"/>
              </a:ext>
            </a:extLst>
          </p:cNvPr>
          <p:cNvSpPr txBox="1">
            <a:spLocks/>
          </p:cNvSpPr>
          <p:nvPr/>
        </p:nvSpPr>
        <p:spPr>
          <a:xfrm>
            <a:off x="2147801" y="1064213"/>
            <a:ext cx="7762817" cy="706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สรุปความคิดรวบยอด เรื่อง ขั้นตอนการสานชะลอมประยุกต์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6AC6AD-5BCE-4ACF-BA19-1EA7B310CE0B}"/>
              </a:ext>
            </a:extLst>
          </p:cNvPr>
          <p:cNvSpPr/>
          <p:nvPr/>
        </p:nvSpPr>
        <p:spPr>
          <a:xfrm>
            <a:off x="1579418" y="1862708"/>
            <a:ext cx="9153237" cy="320094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การสานชะลอมเป็นการนำตอกไม้ไผ่มาสานกันแบบโปร่ง ๆ ชื่อว่า ลายเฉลว ค่อย ๆ เพิ่มตอกเข้าไปทีละเส้นจนได้พื้นหรือส่วนก้นชะลอมเป็นรูปหกเหลี่ยม สานต่อจนได้ความสูงความต้องการ แล้วเก็บปากกระบอกชะลอมให้เรียบร้อย ซึ่งการสานชะลอมแสดงให้เห็นถึงภูมิปัญญาท้องถิ่นที่รู้จักการนำวัสดุธรรมชาติมาใช้ประโยชน์ ประดิษฐ์เครื่องใช้สอยในการดำรงชีวิต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ACA293E-CCBC-8745-80BC-28E87065B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DDA62ADA-8536-41A4-B2A6-B63DCCD0CC70}"/>
              </a:ext>
            </a:extLst>
          </p:cNvPr>
          <p:cNvSpPr/>
          <p:nvPr/>
        </p:nvSpPr>
        <p:spPr>
          <a:xfrm>
            <a:off x="2390673" y="3850395"/>
            <a:ext cx="1972492" cy="63774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กระดาษแข็ง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3CE58D87-9F9F-4B15-9928-E0BF334D5CEA}"/>
              </a:ext>
            </a:extLst>
          </p:cNvPr>
          <p:cNvSpPr/>
          <p:nvPr/>
        </p:nvSpPr>
        <p:spPr>
          <a:xfrm>
            <a:off x="1844402" y="675390"/>
            <a:ext cx="3065035" cy="2980838"/>
          </a:xfrm>
          <a:prstGeom prst="donut">
            <a:avLst>
              <a:gd name="adj" fmla="val 368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486E9-6238-4C7F-B952-E1E8C1432D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92" y="957384"/>
            <a:ext cx="2701455" cy="2416850"/>
          </a:xfrm>
          <a:prstGeom prst="rect">
            <a:avLst/>
          </a:prstGeom>
        </p:spPr>
      </p:pic>
      <p:sp>
        <p:nvSpPr>
          <p:cNvPr id="9" name="Rounded Rectangular Callout 2">
            <a:extLst>
              <a:ext uri="{FF2B5EF4-FFF2-40B4-BE49-F238E27FC236}">
                <a16:creationId xmlns:a16="http://schemas.microsoft.com/office/drawing/2014/main" id="{0F67227C-D818-4765-98DA-84C1680CBD07}"/>
              </a:ext>
            </a:extLst>
          </p:cNvPr>
          <p:cNvSpPr/>
          <p:nvPr/>
        </p:nvSpPr>
        <p:spPr>
          <a:xfrm>
            <a:off x="5514603" y="633900"/>
            <a:ext cx="4415325" cy="1712094"/>
          </a:xfrm>
          <a:prstGeom prst="wedgeRoundRectCallout">
            <a:avLst>
              <a:gd name="adj1" fmla="val 60523"/>
              <a:gd name="adj2" fmla="val 407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จากภาพเป็นบรรจุภัณฑ์</a:t>
            </a:r>
          </a:p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ที่ประดิษฐ์มาจากอะไร</a:t>
            </a:r>
          </a:p>
        </p:txBody>
      </p:sp>
      <p:sp>
        <p:nvSpPr>
          <p:cNvPr id="10" name="Rounded Rectangular Callout 2">
            <a:extLst>
              <a:ext uri="{FF2B5EF4-FFF2-40B4-BE49-F238E27FC236}">
                <a16:creationId xmlns:a16="http://schemas.microsoft.com/office/drawing/2014/main" id="{20F11F05-404A-41B6-8E68-01FDE3CD8195}"/>
              </a:ext>
            </a:extLst>
          </p:cNvPr>
          <p:cNvSpPr/>
          <p:nvPr/>
        </p:nvSpPr>
        <p:spPr>
          <a:xfrm>
            <a:off x="5444623" y="2669823"/>
            <a:ext cx="4415325" cy="1712094"/>
          </a:xfrm>
          <a:prstGeom prst="wedgeRoundRectCallout">
            <a:avLst>
              <a:gd name="adj1" fmla="val 62636"/>
              <a:gd name="adj2" fmla="val -2629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กล่องกระดาษแข็งแปรรูป</a:t>
            </a:r>
          </a:p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มาจากวัสดุธรรมชาติชนิดใด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B100AF-26C3-4B7F-8D01-E5629BDEAACE}"/>
              </a:ext>
            </a:extLst>
          </p:cNvPr>
          <p:cNvSpPr/>
          <p:nvPr/>
        </p:nvSpPr>
        <p:spPr>
          <a:xfrm>
            <a:off x="1919301" y="4744548"/>
            <a:ext cx="3065035" cy="63774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เยื่อไม้ยูคาลิปตัส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Rounded Rectangular Callout 2">
            <a:extLst>
              <a:ext uri="{FF2B5EF4-FFF2-40B4-BE49-F238E27FC236}">
                <a16:creationId xmlns:a16="http://schemas.microsoft.com/office/drawing/2014/main" id="{6F74DB46-28C8-4382-8AFE-15CBF25A7174}"/>
              </a:ext>
            </a:extLst>
          </p:cNvPr>
          <p:cNvSpPr/>
          <p:nvPr/>
        </p:nvSpPr>
        <p:spPr>
          <a:xfrm>
            <a:off x="5514602" y="4690888"/>
            <a:ext cx="4415325" cy="1712094"/>
          </a:xfrm>
          <a:prstGeom prst="wedgeRoundRectCallout">
            <a:avLst>
              <a:gd name="adj1" fmla="val 60734"/>
              <a:gd name="adj2" fmla="val -44281"/>
              <a:gd name="adj3" fmla="val 16667"/>
            </a:avLst>
          </a:prstGeom>
          <a:solidFill>
            <a:srgbClr val="F8979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บรรจุภัณฑ์ดังกล่าวสามารถนำมาใส่ผลิตภัณฑ์ใดได้บ้าง</a:t>
            </a: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F15C0A29-7E72-4AD8-A235-798DCBF4E7B8}"/>
              </a:ext>
            </a:extLst>
          </p:cNvPr>
          <p:cNvSpPr/>
          <p:nvPr/>
        </p:nvSpPr>
        <p:spPr>
          <a:xfrm>
            <a:off x="1598231" y="5664407"/>
            <a:ext cx="3707173" cy="6377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8979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เค้ก ขนมหม้อแกง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CD90BC-9286-4A08-ACF3-A0F58CE0D79E}"/>
              </a:ext>
            </a:extLst>
          </p:cNvPr>
          <p:cNvCxnSpPr>
            <a:stCxn id="5" idx="2"/>
          </p:cNvCxnSpPr>
          <p:nvPr/>
        </p:nvCxnSpPr>
        <p:spPr>
          <a:xfrm flipH="1">
            <a:off x="475861" y="2165809"/>
            <a:ext cx="136854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15D6CF-D0D8-4680-B53E-D237998DD162}"/>
              </a:ext>
            </a:extLst>
          </p:cNvPr>
          <p:cNvCxnSpPr>
            <a:cxnSpLocks/>
          </p:cNvCxnSpPr>
          <p:nvPr/>
        </p:nvCxnSpPr>
        <p:spPr>
          <a:xfrm>
            <a:off x="475861" y="2165809"/>
            <a:ext cx="0" cy="20838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4D5814-1D3F-4EB3-8A60-6B42F37CB90F}"/>
              </a:ext>
            </a:extLst>
          </p:cNvPr>
          <p:cNvCxnSpPr/>
          <p:nvPr/>
        </p:nvCxnSpPr>
        <p:spPr>
          <a:xfrm flipH="1">
            <a:off x="475861" y="4935894"/>
            <a:ext cx="136854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C83B0A-D2FF-4CCB-865B-3D8A7B677755}"/>
              </a:ext>
            </a:extLst>
          </p:cNvPr>
          <p:cNvSpPr txBox="1"/>
          <p:nvPr/>
        </p:nvSpPr>
        <p:spPr>
          <a:xfrm>
            <a:off x="550761" y="4554507"/>
            <a:ext cx="146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แปรรูปมาจาก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2EAB07-0D8A-4FD5-B2DD-F3F47C297F7C}"/>
              </a:ext>
            </a:extLst>
          </p:cNvPr>
          <p:cNvCxnSpPr>
            <a:cxnSpLocks/>
          </p:cNvCxnSpPr>
          <p:nvPr/>
        </p:nvCxnSpPr>
        <p:spPr>
          <a:xfrm flipH="1">
            <a:off x="475862" y="4249646"/>
            <a:ext cx="191481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F7647C6-8212-483C-B4D7-7240A2F80983}"/>
              </a:ext>
            </a:extLst>
          </p:cNvPr>
          <p:cNvSpPr txBox="1"/>
          <p:nvPr/>
        </p:nvSpPr>
        <p:spPr>
          <a:xfrm>
            <a:off x="518300" y="3859408"/>
            <a:ext cx="146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ประดิษฐ์จาก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19861C-42D6-488A-B2D2-F90B383CD20D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75861" y="5983281"/>
            <a:ext cx="112237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C54E804-888A-4B79-8859-4EB216B83B51}"/>
              </a:ext>
            </a:extLst>
          </p:cNvPr>
          <p:cNvSpPr txBox="1"/>
          <p:nvPr/>
        </p:nvSpPr>
        <p:spPr>
          <a:xfrm>
            <a:off x="565583" y="5606877"/>
            <a:ext cx="146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สำหรับใส่</a:t>
            </a:r>
          </a:p>
        </p:txBody>
      </p:sp>
      <p:pic>
        <p:nvPicPr>
          <p:cNvPr id="8" name="รูปภาพ 21">
            <a:extLst>
              <a:ext uri="{FF2B5EF4-FFF2-40B4-BE49-F238E27FC236}">
                <a16:creationId xmlns:a16="http://schemas.microsoft.com/office/drawing/2014/main" id="{A4996461-C37D-494A-B686-36EED0A46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8" y="1880373"/>
            <a:ext cx="1972492" cy="418816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15D6CF-D0D8-4680-B53E-D237998DD162}"/>
              </a:ext>
            </a:extLst>
          </p:cNvPr>
          <p:cNvCxnSpPr>
            <a:cxnSpLocks/>
          </p:cNvCxnSpPr>
          <p:nvPr/>
        </p:nvCxnSpPr>
        <p:spPr>
          <a:xfrm flipH="1">
            <a:off x="474447" y="4051766"/>
            <a:ext cx="2827" cy="87275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15D6CF-D0D8-4680-B53E-D237998DD162}"/>
              </a:ext>
            </a:extLst>
          </p:cNvPr>
          <p:cNvCxnSpPr>
            <a:cxnSpLocks/>
          </p:cNvCxnSpPr>
          <p:nvPr/>
        </p:nvCxnSpPr>
        <p:spPr>
          <a:xfrm>
            <a:off x="474447" y="4839255"/>
            <a:ext cx="0" cy="114402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769C629-7E24-C94E-A085-BB27668F3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" grpId="0"/>
      <p:bldP spid="2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มนมุมสี่เหลี่ยมผืนผ้าด้านเดียวกัน 23">
            <a:extLst>
              <a:ext uri="{FF2B5EF4-FFF2-40B4-BE49-F238E27FC236}">
                <a16:creationId xmlns:a16="http://schemas.microsoft.com/office/drawing/2014/main" id="{542DC705-5782-4B1C-9E29-1A38B84DA510}"/>
              </a:ext>
            </a:extLst>
          </p:cNvPr>
          <p:cNvSpPr/>
          <p:nvPr/>
        </p:nvSpPr>
        <p:spPr>
          <a:xfrm>
            <a:off x="566897" y="1610076"/>
            <a:ext cx="11137654" cy="4921292"/>
          </a:xfrm>
          <a:prstGeom prst="round2SameRect">
            <a:avLst/>
          </a:prstGeom>
          <a:solidFill>
            <a:sysClr val="window" lastClr="FFFFFF"/>
          </a:solidFill>
          <a:ln w="38100" cap="flat" cmpd="sng" algn="ctr">
            <a:solidFill>
              <a:srgbClr val="ED7D31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2">
            <a:extLst>
              <a:ext uri="{FF2B5EF4-FFF2-40B4-BE49-F238E27FC236}">
                <a16:creationId xmlns:a16="http://schemas.microsoft.com/office/drawing/2014/main" id="{4771F290-1A93-43C9-92E0-8CA445E03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352" y="2986891"/>
            <a:ext cx="3150992" cy="2862966"/>
          </a:xfrm>
          <a:prstGeom prst="rect">
            <a:avLst/>
          </a:prstGeom>
        </p:spPr>
      </p:pic>
      <p:sp>
        <p:nvSpPr>
          <p:cNvPr id="6" name="สี่เหลี่ยมผืนผ้า 60">
            <a:extLst>
              <a:ext uri="{FF2B5EF4-FFF2-40B4-BE49-F238E27FC236}">
                <a16:creationId xmlns:a16="http://schemas.microsoft.com/office/drawing/2014/main" id="{F2E17322-32AA-4125-804B-31D45765BC6A}"/>
              </a:ext>
            </a:extLst>
          </p:cNvPr>
          <p:cNvSpPr/>
          <p:nvPr/>
        </p:nvSpPr>
        <p:spPr>
          <a:xfrm>
            <a:off x="5508300" y="2774941"/>
            <a:ext cx="5798820" cy="484164"/>
          </a:xfrm>
          <a:prstGeom prst="rect">
            <a:avLst/>
          </a:prstGeom>
          <a:solidFill>
            <a:srgbClr val="FDC7A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3">
            <a:extLst>
              <a:ext uri="{FF2B5EF4-FFF2-40B4-BE49-F238E27FC236}">
                <a16:creationId xmlns:a16="http://schemas.microsoft.com/office/drawing/2014/main" id="{8D7DCF76-848C-4BED-BE31-14AE5880DFE3}"/>
              </a:ext>
            </a:extLst>
          </p:cNvPr>
          <p:cNvSpPr/>
          <p:nvPr/>
        </p:nvSpPr>
        <p:spPr>
          <a:xfrm>
            <a:off x="5508300" y="2751733"/>
            <a:ext cx="57683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 อุปกรณ์ </a:t>
            </a:r>
          </a:p>
          <a:p>
            <a:pPr algn="just"/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● กระดาษแข็งหน้าเดียว	 ● ดินสอ </a:t>
            </a:r>
          </a:p>
          <a:p>
            <a:pPr algn="just"/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● ไม้บรรทัด 		 	 ● ยางลบ </a:t>
            </a:r>
          </a:p>
          <a:p>
            <a:pPr algn="just"/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● กรรไกร			 ● คัต</a:t>
            </a:r>
            <a:r>
              <a:rPr lang="th-TH" sz="32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อร์ </a:t>
            </a:r>
          </a:p>
          <a:p>
            <a:pPr algn="just"/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● วงเวียน			 ● กาว </a:t>
            </a:r>
          </a:p>
          <a:p>
            <a:pPr algn="just"/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● แผ่นพลาสติกใส		 ● กระดาษ 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A4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61">
            <a:extLst>
              <a:ext uri="{FF2B5EF4-FFF2-40B4-BE49-F238E27FC236}">
                <a16:creationId xmlns:a16="http://schemas.microsoft.com/office/drawing/2014/main" id="{EF30BE20-03D8-485C-BC25-1CA7E26B85B8}"/>
              </a:ext>
            </a:extLst>
          </p:cNvPr>
          <p:cNvSpPr/>
          <p:nvPr/>
        </p:nvSpPr>
        <p:spPr>
          <a:xfrm>
            <a:off x="1111006" y="1989436"/>
            <a:ext cx="4143757" cy="623332"/>
          </a:xfrm>
          <a:prstGeom prst="rect">
            <a:avLst/>
          </a:prstGeom>
          <a:solidFill>
            <a:srgbClr val="F9B6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 1">
            <a:extLst>
              <a:ext uri="{FF2B5EF4-FFF2-40B4-BE49-F238E27FC236}">
                <a16:creationId xmlns:a16="http://schemas.microsoft.com/office/drawing/2014/main" id="{E1DD4181-A540-4402-AE67-C097B33EEF4F}"/>
              </a:ext>
            </a:extLst>
          </p:cNvPr>
          <p:cNvSpPr/>
          <p:nvPr/>
        </p:nvSpPr>
        <p:spPr>
          <a:xfrm>
            <a:off x="1111006" y="2066338"/>
            <a:ext cx="4158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บรรจุภัณฑ์กล่องกระดาษแข็งพับได้ </a:t>
            </a:r>
            <a:endParaRPr lang="th-TH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39848" y="367049"/>
            <a:ext cx="6191752" cy="976336"/>
            <a:chOff x="775855" y="437760"/>
            <a:chExt cx="8926946" cy="11231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/>
            <p:cNvSpPr/>
            <p:nvPr/>
          </p:nvSpPr>
          <p:spPr>
            <a:xfrm>
              <a:off x="775855" y="437760"/>
              <a:ext cx="8617528" cy="1043709"/>
            </a:xfrm>
            <a:prstGeom prst="rect">
              <a:avLst/>
            </a:prstGeom>
            <a:solidFill>
              <a:srgbClr val="F3AFAF"/>
            </a:solidFill>
            <a:ln>
              <a:solidFill>
                <a:srgbClr val="F3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85273" y="646759"/>
              <a:ext cx="8617528" cy="914189"/>
            </a:xfrm>
            <a:prstGeom prst="rect">
              <a:avLst/>
            </a:prstGeom>
            <a:solidFill>
              <a:srgbClr val="D87876"/>
            </a:solidFill>
            <a:ln>
              <a:solidFill>
                <a:srgbClr val="D878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การประดิษฐ์บรรจุภัณฑ์จากวัสดุธรรมชาติ</a:t>
              </a:r>
            </a:p>
          </p:txBody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436D664-A99A-1249-AFDA-8D18653E9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2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นมุมสี่เหลี่ยมผืนผ้าด้านเดียวกัน 23">
            <a:extLst>
              <a:ext uri="{FF2B5EF4-FFF2-40B4-BE49-F238E27FC236}">
                <a16:creationId xmlns:a16="http://schemas.microsoft.com/office/drawing/2014/main" id="{AAFE64B2-7EE7-482F-B580-D362B73F49BF}"/>
              </a:ext>
            </a:extLst>
          </p:cNvPr>
          <p:cNvSpPr/>
          <p:nvPr/>
        </p:nvSpPr>
        <p:spPr>
          <a:xfrm>
            <a:off x="389259" y="812800"/>
            <a:ext cx="11137654" cy="5541818"/>
          </a:xfrm>
          <a:prstGeom prst="round2SameRect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4" name="รูปภาพ 2">
            <a:extLst>
              <a:ext uri="{FF2B5EF4-FFF2-40B4-BE49-F238E27FC236}">
                <a16:creationId xmlns:a16="http://schemas.microsoft.com/office/drawing/2014/main" id="{3019279E-0C02-48DE-8011-0C8BAF16F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2461570"/>
            <a:ext cx="2784842" cy="2530285"/>
          </a:xfrm>
          <a:prstGeom prst="rect">
            <a:avLst/>
          </a:prstGeom>
        </p:spPr>
      </p:pic>
      <p:pic>
        <p:nvPicPr>
          <p:cNvPr id="5" name="รูปภาพ 6">
            <a:extLst>
              <a:ext uri="{FF2B5EF4-FFF2-40B4-BE49-F238E27FC236}">
                <a16:creationId xmlns:a16="http://schemas.microsoft.com/office/drawing/2014/main" id="{A12017EB-23D3-49F0-AD05-4406DC0C2E8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456294" y="1454568"/>
            <a:ext cx="7070619" cy="4544291"/>
          </a:xfrm>
          <a:prstGeom prst="rect">
            <a:avLst/>
          </a:prstGeom>
        </p:spPr>
      </p:pic>
      <p:sp>
        <p:nvSpPr>
          <p:cNvPr id="6" name="ลูกศรขวา 7">
            <a:extLst>
              <a:ext uri="{FF2B5EF4-FFF2-40B4-BE49-F238E27FC236}">
                <a16:creationId xmlns:a16="http://schemas.microsoft.com/office/drawing/2014/main" id="{F75F8543-B906-42D3-B744-20A6A93AFB05}"/>
              </a:ext>
            </a:extLst>
          </p:cNvPr>
          <p:cNvSpPr/>
          <p:nvPr/>
        </p:nvSpPr>
        <p:spPr>
          <a:xfrm flipH="1">
            <a:off x="3677762" y="3267686"/>
            <a:ext cx="710289" cy="632046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4678" y="1047728"/>
            <a:ext cx="4158511" cy="661677"/>
            <a:chOff x="990933" y="1530830"/>
            <a:chExt cx="4158511" cy="661677"/>
          </a:xfrm>
        </p:grpSpPr>
        <p:sp>
          <p:nvSpPr>
            <p:cNvPr id="12" name="สี่เหลี่ยมผืนผ้า 61">
              <a:extLst>
                <a:ext uri="{FF2B5EF4-FFF2-40B4-BE49-F238E27FC236}">
                  <a16:creationId xmlns:a16="http://schemas.microsoft.com/office/drawing/2014/main" id="{EF30BE20-03D8-485C-BC25-1CA7E26B85B8}"/>
                </a:ext>
              </a:extLst>
            </p:cNvPr>
            <p:cNvSpPr/>
            <p:nvPr/>
          </p:nvSpPr>
          <p:spPr>
            <a:xfrm>
              <a:off x="990933" y="1530830"/>
              <a:ext cx="4143757" cy="623332"/>
            </a:xfrm>
            <a:prstGeom prst="rect">
              <a:avLst/>
            </a:prstGeom>
            <a:solidFill>
              <a:srgbClr val="F9B6B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สี่เหลี่ยมผืนผ้า 1">
              <a:extLst>
                <a:ext uri="{FF2B5EF4-FFF2-40B4-BE49-F238E27FC236}">
                  <a16:creationId xmlns:a16="http://schemas.microsoft.com/office/drawing/2014/main" id="{E1DD4181-A540-4402-AE67-C097B33EEF4F}"/>
                </a:ext>
              </a:extLst>
            </p:cNvPr>
            <p:cNvSpPr/>
            <p:nvPr/>
          </p:nvSpPr>
          <p:spPr>
            <a:xfrm>
              <a:off x="990933" y="1607732"/>
              <a:ext cx="41585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บรรจุภัณฑ์กล่องกระดาษแข็งพับได้ </a:t>
              </a:r>
              <a:endParaRPr lang="th-TH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E1A148F-8E43-A74A-8E68-FCCCEC106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2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1616364" y="0"/>
            <a:ext cx="9023927" cy="6858000"/>
          </a:xfrm>
          <a:prstGeom prst="round2SameRect">
            <a:avLst/>
          </a:prstGeom>
          <a:solidFill>
            <a:srgbClr val="FC70B9"/>
          </a:solidFill>
          <a:ln>
            <a:solidFill>
              <a:srgbClr val="FC7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นักเรียนร่วมกันวิเคราะห์และแสดงความคิดเห็น</a:t>
            </a:r>
            <a:b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เกี่ยวกับวัสดุ อุปกรณ์ </a:t>
            </a:r>
          </a:p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การประดิษฐ์บรรจุภัณฑ์กล่องกระดาษแข็งพับได้</a:t>
            </a:r>
          </a:p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โดยร่วมกันตอบคำถามต่อไปนี้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5A705D8-3B55-1C40-9ADF-1AFF66445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4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118791-8ADC-4586-961A-B582ABCF4831}"/>
              </a:ext>
            </a:extLst>
          </p:cNvPr>
          <p:cNvSpPr txBox="1"/>
          <p:nvPr/>
        </p:nvSpPr>
        <p:spPr>
          <a:xfrm>
            <a:off x="2736350" y="4744055"/>
            <a:ext cx="7094315" cy="954107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กระดาษแข็งหน้าเดียว ดินสอ ไม้บรรทัด ยางลบ กรรไกร คัตเตอร์ 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วงเวียน กาว แผ่นพลาสติกใส กระดาษ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A4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Flowchart: Stored Data 3"/>
          <p:cNvSpPr/>
          <p:nvPr/>
        </p:nvSpPr>
        <p:spPr>
          <a:xfrm>
            <a:off x="2804421" y="1089889"/>
            <a:ext cx="6761018" cy="3139965"/>
          </a:xfrm>
          <a:prstGeom prst="flowChartOnlineStorage">
            <a:avLst/>
          </a:prstGeom>
          <a:solidFill>
            <a:srgbClr val="FC70B9"/>
          </a:solidFill>
          <a:ln>
            <a:solidFill>
              <a:srgbClr val="FC7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3378874" y="1967329"/>
            <a:ext cx="5042352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 อุปกรณ์ใดบ้างที่ใช้ในการประดิษฐ์บรรจุภัณฑ์กล่องกระดาษแข็งพับได้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A3FB4AC-300F-4E88-B051-45ECFE5BD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93332" y="1838235"/>
            <a:ext cx="1144213" cy="17369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9" y="1317119"/>
            <a:ext cx="2685503" cy="268550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3CDAAE4-9926-764B-84B7-15036EE05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88" y="286828"/>
            <a:ext cx="1027356" cy="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1782</Words>
  <Application>Microsoft Office PowerPoint</Application>
  <PresentationFormat>Widescreen</PresentationFormat>
  <Paragraphs>185</Paragraphs>
  <Slides>47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Helvetica Light</vt:lpstr>
      <vt:lpstr>TH Sarabun New</vt:lpstr>
      <vt:lpstr>TH SarabunPSK</vt:lpstr>
      <vt:lpstr>Office Theme</vt:lpstr>
      <vt:lpstr>กลุ่มสาระการเรียนรู้การงานอาชีพ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กลุ่มสาระการเรียนรู้การงานอาชีพ</dc:title>
  <dc:creator>Chanicha Sabchuen</dc:creator>
  <cp:lastModifiedBy>ญดา   แก้วพาณิชย์</cp:lastModifiedBy>
  <cp:revision>46</cp:revision>
  <dcterms:created xsi:type="dcterms:W3CDTF">2021-08-21T07:17:35Z</dcterms:created>
  <dcterms:modified xsi:type="dcterms:W3CDTF">2025-05-04T15:44:56Z</dcterms:modified>
</cp:coreProperties>
</file>