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02" r:id="rId3"/>
    <p:sldId id="303" r:id="rId4"/>
    <p:sldId id="304" r:id="rId5"/>
    <p:sldId id="294" r:id="rId6"/>
    <p:sldId id="295" r:id="rId7"/>
    <p:sldId id="298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5A3DE"/>
    <a:srgbClr val="DBB7FF"/>
    <a:srgbClr val="CC99FF"/>
    <a:srgbClr val="5D8C3B"/>
    <a:srgbClr val="54823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1EAF-FDF6-4272-A77F-F5DE03C8CE50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4FA00-F979-4C6C-AB43-86BF3FB6E0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98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20AF-90AE-4903-AD83-9237894B8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0CCB-2B00-434A-8651-B39DF9929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DDBBD-399F-4D09-BCAF-B971C973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3E7F-4D29-4EEB-8ABD-E1AD5F0C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D250-DE1E-44DA-A859-D200D5CA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12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8FDE-13ED-4527-977C-E0ED5656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C7BA8-9285-464A-B528-920186BD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2568-960A-42DE-B498-12246CE4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4BE1-71BD-4572-BCC5-1B5B681C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65E9-3C04-45C8-A640-03043B72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598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B8634-0B99-4BB2-A962-A230FB1C9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27E66-B725-429E-A6E4-C5A98AA2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22B95-3594-47F5-8047-8648BC3F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7831-EC32-404B-AEA8-6CB8B6DA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76249-B6B1-4985-B5BF-CC0372C1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7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2197-76E5-4282-9E3C-B1A4E7D9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704A-5AFD-44B8-B05F-D8870660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A4D32-DC5E-47B0-A1A8-FFBA0C91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A02A-781E-4F37-B3FC-C51BEDAD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66AE-30B2-40D1-8707-4B980255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0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F454-9C19-4C5D-A473-E49715CF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2EC39-DE85-4CF7-B7F4-2578BFED5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BE5E-82AE-45DE-AADB-F04B16B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212C-9921-4DAB-84D3-24FC0549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A5595-105C-45E3-AE4E-EF6801DC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32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539C-AB92-4B94-A469-F9ED1635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205A-8A4F-4618-A552-7C2A1DEA8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C91A-38FC-4398-AFB0-C0240E59F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771D2-5D53-4A25-84E4-2B10656E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F950B-5339-4C76-BBF1-C6ACFCDC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71D89-90CB-4CD0-A83D-66B159C8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86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8D18-00DF-4418-BA83-06D73F63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EEF-3FA1-4DC6-9C1D-E3E49FB1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5B81F-D305-4BE3-A362-57023AA46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2889-0897-44DB-A0AA-2C5D4D033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2AA66-C016-49DD-B70C-88AA7D877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C1E4B-69BC-4433-8DA9-4C722A7D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74841-A3C9-401C-BA09-2389CA77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770AF-E323-420C-A028-A6B4A131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4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9656-262C-4DA9-AEAD-D4885E47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E5E29-2440-4E4E-9D93-ACB23C8C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9A840-F487-492C-A9FA-C6FDA4DA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8660-6AA9-4EE7-857A-212C694D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AA509-7B56-4EE2-B0DD-B24BBAB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7499A-0F0A-48D9-80AD-DD9B62A4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F0A42-5A19-4E66-BB46-9202AB3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B055-5140-459F-8CA9-8F0198C6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7692-C0E0-4566-BF2E-E73A4068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6D036-8E73-4E42-A5FE-A17A5BD8F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FA149-2B46-4896-8109-AFFAD3A0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52196-D43D-46EB-975C-195712BE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1E2AC-6882-4A30-A01D-769F46CC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8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9BCD-B772-4D22-975E-8FE5D7B8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87D80-76B4-432E-8795-5B09A318F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7F612-6D7A-4861-9DDD-920D0E78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0801-7C27-4D6A-88A9-B85E8203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41887-1606-4CB5-BA93-1BA9AEDB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617AC-8D0F-4235-BA15-A36A42B9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444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F0E93-3710-406B-8793-B73371EE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D0D42-C126-4DF7-984A-96D947465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D72A4-4978-4BDB-9FC9-2814E90C1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A0FC-C239-4561-AEF9-7C22983F8629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EB17-88B9-4C83-8482-BDA4918ED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6BBB-E0A1-44ED-BE48-7EDF83FC2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60A0-01F8-4CDF-A93D-7DAD6D5E4B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กล่องข้อความ 94"/>
          <p:cNvSpPr txBox="1"/>
          <p:nvPr/>
        </p:nvSpPr>
        <p:spPr>
          <a:xfrm>
            <a:off x="10110821" y="4571082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grpSp>
        <p:nvGrpSpPr>
          <p:cNvPr id="151" name="กลุ่ม 150"/>
          <p:cNvGrpSpPr/>
          <p:nvPr/>
        </p:nvGrpSpPr>
        <p:grpSpPr>
          <a:xfrm>
            <a:off x="4123639" y="795723"/>
            <a:ext cx="4421548" cy="523220"/>
            <a:chOff x="4123639" y="795723"/>
            <a:chExt cx="4421548" cy="523220"/>
          </a:xfrm>
        </p:grpSpPr>
        <p:sp>
          <p:nvSpPr>
            <p:cNvPr id="154" name="กล่องข้อความ 153"/>
            <p:cNvSpPr txBox="1"/>
            <p:nvPr/>
          </p:nvSpPr>
          <p:spPr>
            <a:xfrm>
              <a:off x="4123639" y="795723"/>
              <a:ext cx="4421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๑. อาหารที่ต้องมีเครื่องเคียงและเครื่องแนม</a:t>
              </a:r>
            </a:p>
          </p:txBody>
        </p:sp>
        <p:sp>
          <p:nvSpPr>
            <p:cNvPr id="153" name="สี่เหลี่ยมผืนผ้า 152"/>
            <p:cNvSpPr/>
            <p:nvPr/>
          </p:nvSpPr>
          <p:spPr>
            <a:xfrm>
              <a:off x="4174413" y="1194848"/>
              <a:ext cx="4320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321430" y="678988"/>
            <a:ext cx="3571301" cy="639955"/>
            <a:chOff x="243053" y="1115786"/>
            <a:chExt cx="3857460" cy="639955"/>
          </a:xfrm>
        </p:grpSpPr>
        <p:sp>
          <p:nvSpPr>
            <p:cNvPr id="166" name="มนมุมสี่เหลี่ยมผืนผ้าหนึ่งมุม 165"/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มนมุมสี่เหลี่ยมผืนผ้าหนึ่งมุม 166"/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สี่เหลี่ยมผืนผ้า 167"/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9" name="ชื่อเรื่อง 1"/>
          <p:cNvSpPr>
            <a:spLocks noGrp="1"/>
          </p:cNvSpPr>
          <p:nvPr>
            <p:ph type="title"/>
          </p:nvPr>
        </p:nvSpPr>
        <p:spPr>
          <a:xfrm>
            <a:off x="582345" y="738253"/>
            <a:ext cx="3666125" cy="705469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ประเภทของอาหารสำรับ</a:t>
            </a:r>
          </a:p>
        </p:txBody>
      </p:sp>
      <p:sp>
        <p:nvSpPr>
          <p:cNvPr id="65" name="สี่เหลี่ยมผืนผ้ามุมมน 64"/>
          <p:cNvSpPr/>
          <p:nvPr/>
        </p:nvSpPr>
        <p:spPr>
          <a:xfrm>
            <a:off x="5076840" y="1499444"/>
            <a:ext cx="6633828" cy="2042744"/>
          </a:xfrm>
          <a:prstGeom prst="roundRect">
            <a:avLst/>
          </a:prstGeom>
          <a:solidFill>
            <a:srgbClr val="F5FF97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500" l="0" r="98980">
                        <a14:backgroundMark x1="67687" y1="13500" x2="71429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872" y="2040487"/>
            <a:ext cx="4300110" cy="1462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กล่องข้อความ 2"/>
          <p:cNvSpPr txBox="1"/>
          <p:nvPr/>
        </p:nvSpPr>
        <p:spPr>
          <a:xfrm>
            <a:off x="5301304" y="1822618"/>
            <a:ext cx="6184900" cy="1384995"/>
          </a:xfrm>
          <a:prstGeom prst="rect">
            <a:avLst/>
          </a:prstGeom>
          <a:noFill/>
          <a:ln w="28575">
            <a:solidFill>
              <a:srgbClr val="F68B2D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เครื่องเคียง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เป็นอาหารคนละชนิดแต่นำมารับประทานด้วยกัน เพื่อเสริมรสชาติ เช่น เนื้อเค็มเคียงกับแกงเผ็ด ปลาสลิด</a:t>
            </a:r>
          </a:p>
          <a:p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หรือไข่เจียวเป็นเครื่องเคียงแกงส้ม</a:t>
            </a:r>
          </a:p>
        </p:txBody>
      </p:sp>
      <p:sp>
        <p:nvSpPr>
          <p:cNvPr id="64" name="สี่เหลี่ยมผืนผ้ามุมมน 63"/>
          <p:cNvSpPr/>
          <p:nvPr/>
        </p:nvSpPr>
        <p:spPr>
          <a:xfrm>
            <a:off x="201467" y="3669085"/>
            <a:ext cx="6633828" cy="225423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446643" y="3855456"/>
            <a:ext cx="6184900" cy="1815882"/>
          </a:xfrm>
          <a:prstGeom prst="rect">
            <a:avLst/>
          </a:prstGeom>
          <a:noFill/>
          <a:ln w="28575">
            <a:solidFill>
              <a:srgbClr val="F68B2D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สำหรับเครื่องแนม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เป็นอาหารที่รับประทานคู่กันเพื่อเพิ่มรสชาติความอร่อย มีลักษณะเป็นชุดเดียวกัน เช่น น้ำพริกกะปิ</a:t>
            </a:r>
          </a:p>
          <a:p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มีปลาทูทอดเป็นเครื่องแนม สะเดา </a:t>
            </a:r>
          </a:p>
          <a:p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น้ำปลาหวานมีปลาดุกย่างเป็นเครื่องแนม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12" l="0" r="982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1615" y="3734584"/>
            <a:ext cx="3291028" cy="1100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9" b="93496" l="1430" r="100000">
                        <a14:backgroundMark x1="41912" y1="40650" x2="41912" y2="40650"/>
                        <a14:backgroundMark x1="42806" y1="55285" x2="42806" y2="55285"/>
                        <a14:backgroundMark x1="42270" y1="51220" x2="42270" y2="51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8768" y="4614364"/>
            <a:ext cx="7316722" cy="1608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20" name="สี่เหลี่ยมผืนผ้า 13">
            <a:extLst>
              <a:ext uri="{FF2B5EF4-FFF2-40B4-BE49-F238E27FC236}">
                <a16:creationId xmlns:a16="http://schemas.microsoft.com/office/drawing/2014/main" id="{414A160A-AE90-944A-A448-E52C4A47228E}"/>
              </a:ext>
            </a:extLst>
          </p:cNvPr>
          <p:cNvSpPr/>
          <p:nvPr/>
        </p:nvSpPr>
        <p:spPr>
          <a:xfrm>
            <a:off x="-147654" y="-78668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4B685FA9-8F2A-AB4A-96BD-A5E3F61C4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65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กล่องข้อความ 94"/>
          <p:cNvSpPr txBox="1"/>
          <p:nvPr/>
        </p:nvSpPr>
        <p:spPr>
          <a:xfrm>
            <a:off x="10110821" y="4571082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grpSp>
        <p:nvGrpSpPr>
          <p:cNvPr id="151" name="กลุ่ม 150"/>
          <p:cNvGrpSpPr/>
          <p:nvPr/>
        </p:nvGrpSpPr>
        <p:grpSpPr>
          <a:xfrm>
            <a:off x="4678679" y="842304"/>
            <a:ext cx="5083842" cy="523220"/>
            <a:chOff x="4286793" y="845318"/>
            <a:chExt cx="5083842" cy="523220"/>
          </a:xfrm>
        </p:grpSpPr>
        <p:sp>
          <p:nvSpPr>
            <p:cNvPr id="154" name="กล่องข้อความ 153"/>
            <p:cNvSpPr txBox="1"/>
            <p:nvPr/>
          </p:nvSpPr>
          <p:spPr>
            <a:xfrm>
              <a:off x="4286793" y="845318"/>
              <a:ext cx="5083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อาหารที่ต้องจัดชุดเข้ากับข้าวซึ่งเป็นอาหารหลัก</a:t>
              </a:r>
            </a:p>
          </p:txBody>
        </p:sp>
        <p:sp>
          <p:nvSpPr>
            <p:cNvPr id="153" name="สี่เหลี่ยมผืนผ้า 152"/>
            <p:cNvSpPr/>
            <p:nvPr/>
          </p:nvSpPr>
          <p:spPr>
            <a:xfrm>
              <a:off x="4319707" y="1278565"/>
              <a:ext cx="4912008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338847" y="702977"/>
            <a:ext cx="4200912" cy="639955"/>
            <a:chOff x="243053" y="1115786"/>
            <a:chExt cx="3857460" cy="639955"/>
          </a:xfrm>
        </p:grpSpPr>
        <p:sp>
          <p:nvSpPr>
            <p:cNvPr id="166" name="มนมุมสี่เหลี่ยมผืนผ้าหนึ่งมุม 165"/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มนมุมสี่เหลี่ยมผืนผ้าหนึ่งมุม 166"/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สี่เหลี่ยมผืนผ้า 167"/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9" name="ชื่อเรื่อง 1"/>
          <p:cNvSpPr>
            <a:spLocks noGrp="1"/>
          </p:cNvSpPr>
          <p:nvPr>
            <p:ph type="title"/>
          </p:nvPr>
        </p:nvSpPr>
        <p:spPr>
          <a:xfrm>
            <a:off x="653581" y="764683"/>
            <a:ext cx="4058011" cy="705469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ประเภทของอาหารสำรับ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79034" y="1697803"/>
            <a:ext cx="2844038" cy="3277110"/>
          </a:xfrm>
          <a:prstGeom prst="rect">
            <a:avLst/>
          </a:prstGeom>
          <a:solidFill>
            <a:srgbClr val="D7CA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11"/>
          <p:cNvGrpSpPr/>
          <p:nvPr/>
        </p:nvGrpSpPr>
        <p:grpSpPr>
          <a:xfrm>
            <a:off x="1159001" y="1832775"/>
            <a:ext cx="9381093" cy="1419320"/>
            <a:chOff x="2678689" y="2478013"/>
            <a:chExt cx="9381093" cy="1419320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2678689" y="2579259"/>
              <a:ext cx="6633828" cy="1218232"/>
              <a:chOff x="249573" y="4047712"/>
              <a:chExt cx="6633828" cy="1338794"/>
            </a:xfrm>
          </p:grpSpPr>
          <p:sp>
            <p:nvSpPr>
              <p:cNvPr id="64" name="สี่เหลี่ยมผืนผ้ามุมมน 63"/>
              <p:cNvSpPr/>
              <p:nvPr/>
            </p:nvSpPr>
            <p:spPr>
              <a:xfrm>
                <a:off x="249573" y="4047712"/>
                <a:ext cx="6633828" cy="133879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กล่องข้อความ 58"/>
              <p:cNvSpPr txBox="1"/>
              <p:nvPr/>
            </p:nvSpPr>
            <p:spPr>
              <a:xfrm>
                <a:off x="494749" y="4234083"/>
                <a:ext cx="6184900" cy="1048530"/>
              </a:xfrm>
              <a:prstGeom prst="rect">
                <a:avLst/>
              </a:prstGeom>
              <a:noFill/>
              <a:ln w="28575">
                <a:solidFill>
                  <a:srgbClr val="F68B2D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ภาคกลาง </a:t>
                </a:r>
                <a:r>
                  <a:rPr lang="th-TH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ข้าวสวยจัดกับแกงมัสมั่น ปลาสลิดทอด ผักดองสามรส แกงจืดตำลึงไก่สับ</a:t>
                </a:r>
              </a:p>
            </p:txBody>
          </p:sp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9571132" y="2479417"/>
              <a:ext cx="2488650" cy="1417916"/>
            </a:xfrm>
            <a:prstGeom prst="rect">
              <a:avLst/>
            </a:prstGeom>
            <a:solidFill>
              <a:srgbClr val="F9FCE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58" b="98456" l="857" r="98929">
                          <a14:foregroundMark x1="43897" y1="57529" x2="67880" y2="532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64608" y="2478013"/>
              <a:ext cx="2495174" cy="1383833"/>
            </a:xfrm>
            <a:prstGeom prst="rect">
              <a:avLst/>
            </a:prstGeom>
          </p:spPr>
        </p:pic>
      </p:grpSp>
      <p:grpSp>
        <p:nvGrpSpPr>
          <p:cNvPr id="14" name="กลุ่ม 13"/>
          <p:cNvGrpSpPr/>
          <p:nvPr/>
        </p:nvGrpSpPr>
        <p:grpSpPr>
          <a:xfrm>
            <a:off x="1147772" y="3362083"/>
            <a:ext cx="9392322" cy="1463499"/>
            <a:chOff x="2667460" y="3972914"/>
            <a:chExt cx="9392322" cy="1463499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2667460" y="4075027"/>
              <a:ext cx="6633828" cy="1361386"/>
              <a:chOff x="5585786" y="1752991"/>
              <a:chExt cx="6633828" cy="1361386"/>
            </a:xfrm>
          </p:grpSpPr>
          <p:sp>
            <p:nvSpPr>
              <p:cNvPr id="65" name="สี่เหลี่ยมผืนผ้ามุมมน 64"/>
              <p:cNvSpPr/>
              <p:nvPr/>
            </p:nvSpPr>
            <p:spPr>
              <a:xfrm>
                <a:off x="5585786" y="1752991"/>
                <a:ext cx="6633828" cy="1361386"/>
              </a:xfrm>
              <a:prstGeom prst="roundRect">
                <a:avLst/>
              </a:prstGeom>
              <a:solidFill>
                <a:srgbClr val="F5FF97">
                  <a:alpha val="5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" name="กล่องข้อความ 2"/>
              <p:cNvSpPr txBox="1"/>
              <p:nvPr/>
            </p:nvSpPr>
            <p:spPr>
              <a:xfrm>
                <a:off x="5810250" y="1954245"/>
                <a:ext cx="6184900" cy="954107"/>
              </a:xfrm>
              <a:prstGeom prst="rect">
                <a:avLst/>
              </a:prstGeom>
              <a:noFill/>
              <a:ln w="28575">
                <a:solidFill>
                  <a:srgbClr val="F68B2D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ภาคเหนือ </a:t>
                </a:r>
                <a:r>
                  <a:rPr lang="th-TH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ข้าวเหนียวจัดกับน้ำพริกหนุ่ม แคบหมู แกงฮังเล ผักสด ไส้อั่ว</a:t>
                </a:r>
              </a:p>
            </p:txBody>
          </p:sp>
        </p:grpSp>
        <p:sp>
          <p:nvSpPr>
            <p:cNvPr id="36" name="สี่เหลี่ยมผืนผ้า 35"/>
            <p:cNvSpPr/>
            <p:nvPr/>
          </p:nvSpPr>
          <p:spPr>
            <a:xfrm>
              <a:off x="9571132" y="3997898"/>
              <a:ext cx="2488650" cy="1417916"/>
            </a:xfrm>
            <a:prstGeom prst="rect">
              <a:avLst/>
            </a:prstGeom>
            <a:solidFill>
              <a:srgbClr val="F9FCE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4" b="97266" l="1942" r="98301">
                          <a14:foregroundMark x1="45631" y1="59375" x2="64806" y2="17969"/>
                          <a14:foregroundMark x1="61408" y1="39063" x2="81068" y2="29688"/>
                          <a14:foregroundMark x1="58981" y1="67578" x2="88835" y2="46094"/>
                          <a14:foregroundMark x1="64320" y1="83594" x2="78641" y2="73828"/>
                          <a14:foregroundMark x1="44660" y1="29688" x2="53155" y2="19141"/>
                          <a14:foregroundMark x1="52670" y1="16797" x2="49272" y2="12891"/>
                          <a14:foregroundMark x1="17233" y1="83203" x2="13350" y2="617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4464" y="3972914"/>
              <a:ext cx="2355318" cy="1463499"/>
            </a:xfrm>
            <a:prstGeom prst="rect">
              <a:avLst/>
            </a:prstGeom>
          </p:spPr>
        </p:pic>
      </p:grpSp>
      <p:sp>
        <p:nvSpPr>
          <p:cNvPr id="38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26" name="สี่เหลี่ยมผืนผ้า 13">
            <a:extLst>
              <a:ext uri="{FF2B5EF4-FFF2-40B4-BE49-F238E27FC236}">
                <a16:creationId xmlns:a16="http://schemas.microsoft.com/office/drawing/2014/main" id="{9DC4801E-69DD-FF48-945D-0E0BD1ADF30C}"/>
              </a:ext>
            </a:extLst>
          </p:cNvPr>
          <p:cNvSpPr/>
          <p:nvPr/>
        </p:nvSpPr>
        <p:spPr>
          <a:xfrm>
            <a:off x="-147654" y="-78668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00B590CB-4AF1-0346-A906-21AB850D9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กล่องข้อความ 94"/>
          <p:cNvSpPr txBox="1"/>
          <p:nvPr/>
        </p:nvSpPr>
        <p:spPr>
          <a:xfrm>
            <a:off x="10110821" y="4571082"/>
            <a:ext cx="81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grpSp>
        <p:nvGrpSpPr>
          <p:cNvPr id="151" name="กลุ่ม 150"/>
          <p:cNvGrpSpPr/>
          <p:nvPr/>
        </p:nvGrpSpPr>
        <p:grpSpPr>
          <a:xfrm>
            <a:off x="4932946" y="899102"/>
            <a:ext cx="5083842" cy="523220"/>
            <a:chOff x="4131902" y="1271761"/>
            <a:chExt cx="5083842" cy="523220"/>
          </a:xfrm>
        </p:grpSpPr>
        <p:sp>
          <p:nvSpPr>
            <p:cNvPr id="154" name="กล่องข้อความ 153"/>
            <p:cNvSpPr txBox="1"/>
            <p:nvPr/>
          </p:nvSpPr>
          <p:spPr>
            <a:xfrm>
              <a:off x="4131902" y="1271761"/>
              <a:ext cx="5083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อาหารที่ต้องจัดชุดเข้ากับข้าวซึ่งเป็นอาหารหลัก</a:t>
              </a:r>
            </a:p>
          </p:txBody>
        </p:sp>
        <p:sp>
          <p:nvSpPr>
            <p:cNvPr id="153" name="สี่เหลี่ยมผืนผ้า 152"/>
            <p:cNvSpPr/>
            <p:nvPr/>
          </p:nvSpPr>
          <p:spPr>
            <a:xfrm>
              <a:off x="4164816" y="1705008"/>
              <a:ext cx="4912008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547853" y="749414"/>
            <a:ext cx="4213864" cy="639955"/>
            <a:chOff x="243053" y="1115786"/>
            <a:chExt cx="3857460" cy="639955"/>
          </a:xfrm>
        </p:grpSpPr>
        <p:sp>
          <p:nvSpPr>
            <p:cNvPr id="166" name="มนมุมสี่เหลี่ยมผืนผ้าหนึ่งมุม 165"/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มนมุมสี่เหลี่ยมผืนผ้าหนึ่งมุม 166"/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สี่เหลี่ยมผืนผ้า 167"/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9" name="ชื่อเรื่อง 1"/>
          <p:cNvSpPr>
            <a:spLocks noGrp="1"/>
          </p:cNvSpPr>
          <p:nvPr>
            <p:ph type="title"/>
          </p:nvPr>
        </p:nvSpPr>
        <p:spPr>
          <a:xfrm>
            <a:off x="829674" y="811120"/>
            <a:ext cx="3931649" cy="705469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ประเภทของอาหารสำรับ (ต่อ)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764824" y="1907553"/>
            <a:ext cx="2844038" cy="3277110"/>
          </a:xfrm>
          <a:prstGeom prst="rect">
            <a:avLst/>
          </a:prstGeom>
          <a:solidFill>
            <a:srgbClr val="D7CA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11"/>
          <p:cNvGrpSpPr/>
          <p:nvPr/>
        </p:nvGrpSpPr>
        <p:grpSpPr>
          <a:xfrm>
            <a:off x="1044791" y="2078336"/>
            <a:ext cx="9381093" cy="1417916"/>
            <a:chOff x="2678689" y="2479417"/>
            <a:chExt cx="9381093" cy="1417916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2678689" y="2579259"/>
              <a:ext cx="6633828" cy="1218232"/>
              <a:chOff x="249573" y="4047712"/>
              <a:chExt cx="6633828" cy="1338794"/>
            </a:xfrm>
          </p:grpSpPr>
          <p:sp>
            <p:nvSpPr>
              <p:cNvPr id="64" name="สี่เหลี่ยมผืนผ้ามุมมน 63"/>
              <p:cNvSpPr/>
              <p:nvPr/>
            </p:nvSpPr>
            <p:spPr>
              <a:xfrm>
                <a:off x="249573" y="4047712"/>
                <a:ext cx="6633828" cy="133879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กล่องข้อความ 58"/>
              <p:cNvSpPr txBox="1"/>
              <p:nvPr/>
            </p:nvSpPr>
            <p:spPr>
              <a:xfrm>
                <a:off x="494749" y="4234083"/>
                <a:ext cx="6184900" cy="1048530"/>
              </a:xfrm>
              <a:prstGeom prst="rect">
                <a:avLst/>
              </a:prstGeom>
              <a:noFill/>
              <a:ln w="28575">
                <a:solidFill>
                  <a:srgbClr val="F68B2D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ภาคตะวันออกเฉียงเหนือ </a:t>
                </a:r>
                <a:r>
                  <a:rPr lang="th-TH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ข้าวเหนียวจัดกับลาบไก่ ซุบหน่อไม้ ส้มตำ ก้อยกุ้งเต้น อ่อมปลาดุก ผักสด</a:t>
                </a:r>
              </a:p>
            </p:txBody>
          </p:sp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9571132" y="2479417"/>
              <a:ext cx="2488650" cy="1417916"/>
            </a:xfrm>
            <a:prstGeom prst="rect">
              <a:avLst/>
            </a:prstGeom>
            <a:solidFill>
              <a:srgbClr val="F9FCE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033194" y="3613805"/>
            <a:ext cx="9392690" cy="1461783"/>
            <a:chOff x="1409029" y="4008439"/>
            <a:chExt cx="9392690" cy="1461783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1409029" y="4031707"/>
              <a:ext cx="9392322" cy="1438515"/>
              <a:chOff x="2667460" y="3997898"/>
              <a:chExt cx="9392322" cy="1438515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2667460" y="4075027"/>
                <a:ext cx="6633828" cy="1361386"/>
                <a:chOff x="5585786" y="1752991"/>
                <a:chExt cx="6633828" cy="1361386"/>
              </a:xfrm>
            </p:grpSpPr>
            <p:sp>
              <p:nvSpPr>
                <p:cNvPr id="65" name="สี่เหลี่ยมผืนผ้ามุมมน 64"/>
                <p:cNvSpPr/>
                <p:nvPr/>
              </p:nvSpPr>
              <p:spPr>
                <a:xfrm>
                  <a:off x="5585786" y="1752991"/>
                  <a:ext cx="6633828" cy="1361386"/>
                </a:xfrm>
                <a:prstGeom prst="roundRect">
                  <a:avLst/>
                </a:prstGeom>
                <a:solidFill>
                  <a:srgbClr val="F5FF97">
                    <a:alpha val="52941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" name="กล่องข้อความ 2"/>
                <p:cNvSpPr txBox="1"/>
                <p:nvPr/>
              </p:nvSpPr>
              <p:spPr>
                <a:xfrm>
                  <a:off x="5810250" y="1954245"/>
                  <a:ext cx="6184900" cy="954107"/>
                </a:xfrm>
                <a:prstGeom prst="rect">
                  <a:avLst/>
                </a:prstGeom>
                <a:noFill/>
                <a:ln w="28575">
                  <a:solidFill>
                    <a:srgbClr val="F68B2D"/>
                  </a:solidFill>
                  <a:prstDash val="lgDashDotDot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b="1" dirty="0">
                      <a:ln w="0"/>
                      <a:solidFill>
                        <a:srgbClr val="C0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ภาคใต้ </a:t>
                  </a:r>
                  <a:r>
                    <a:rPr lang="th-TH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ข้าวสวยจัดกับแกงเหลือง ผัดสะตอกุ้ง ปลาทอดขมิ้น </a:t>
                  </a:r>
                  <a:br>
                    <a:rPr lang="th-TH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</a:br>
                  <a:r>
                    <a:rPr lang="th-TH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ผักเหนาะ</a:t>
                  </a:r>
                </a:p>
              </p:txBody>
            </p:sp>
          </p:grpSp>
          <p:sp>
            <p:nvSpPr>
              <p:cNvPr id="36" name="สี่เหลี่ยมผืนผ้า 35"/>
              <p:cNvSpPr/>
              <p:nvPr/>
            </p:nvSpPr>
            <p:spPr>
              <a:xfrm>
                <a:off x="9571132" y="3997898"/>
                <a:ext cx="2488650" cy="1417916"/>
              </a:xfrm>
              <a:prstGeom prst="rect">
                <a:avLst/>
              </a:prstGeom>
              <a:solidFill>
                <a:srgbClr val="F9FCE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43187" y1="54393" x2="51039" y2="17992"/>
                          <a14:foregroundMark x1="48268" y1="76151" x2="93072" y2="46025"/>
                          <a14:foregroundMark x1="97460" y1="43933" x2="97460" y2="472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12701" y="4008439"/>
              <a:ext cx="2489018" cy="1373846"/>
            </a:xfrm>
            <a:prstGeom prst="rect">
              <a:avLst/>
            </a:prstGeom>
          </p:spPr>
        </p:pic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8" b="96206" l="2298" r="98031">
                        <a14:foregroundMark x1="16521" y1="79675" x2="12801" y2="57046"/>
                        <a14:foregroundMark x1="57877" y1="74797" x2="47812" y2="15854"/>
                        <a14:foregroundMark x1="27462" y1="49864" x2="59628" y2="27642"/>
                        <a14:foregroundMark x1="65974" y1="45935" x2="80306" y2="24526"/>
                        <a14:foregroundMark x1="80306" y1="66802" x2="73304" y2="38347"/>
                        <a14:foregroundMark x1="64880" y1="75474" x2="66630" y2="52846"/>
                        <a14:foregroundMark x1="59409" y1="78997" x2="48140" y2="72087"/>
                        <a14:foregroundMark x1="47812" y1="63686" x2="52079" y2="60840"/>
                        <a14:foregroundMark x1="81400" y1="66531" x2="85339" y2="50136"/>
                        <a14:foregroundMark x1="85339" y1="50136" x2="88731" y2="58808"/>
                        <a14:foregroundMark x1="78884" y1="38076" x2="85120" y2="30488"/>
                        <a14:foregroundMark x1="78556" y1="22493" x2="63567" y2="32520"/>
                        <a14:foregroundMark x1="39387" y1="58130" x2="29431" y2="51897"/>
                        <a14:foregroundMark x1="28884" y1="45257" x2="36105" y2="36043"/>
                        <a14:foregroundMark x1="45077" y1="32791" x2="43982" y2="21003"/>
                        <a14:foregroundMark x1="6455" y1="67209" x2="6674" y2="59621"/>
                        <a14:foregroundMark x1="9847" y1="58401" x2="13786" y2="55285"/>
                        <a14:foregroundMark x1="23523" y1="67073" x2="21772" y2="59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95" y="2029897"/>
            <a:ext cx="1926328" cy="1555286"/>
          </a:xfrm>
          <a:prstGeom prst="rect">
            <a:avLst/>
          </a:prstGeom>
        </p:spPr>
      </p:pic>
      <p:sp>
        <p:nvSpPr>
          <p:cNvPr id="38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6952B57B-59ED-584B-9E59-B051C8D8A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6" y="3588026"/>
            <a:ext cx="2667746" cy="2627325"/>
          </a:xfrm>
          <a:prstGeom prst="rect">
            <a:avLst/>
          </a:prstGeom>
        </p:spPr>
      </p:pic>
      <p:grpSp>
        <p:nvGrpSpPr>
          <p:cNvPr id="151" name="กลุ่ม 150"/>
          <p:cNvGrpSpPr/>
          <p:nvPr/>
        </p:nvGrpSpPr>
        <p:grpSpPr>
          <a:xfrm>
            <a:off x="4669862" y="813425"/>
            <a:ext cx="5320856" cy="523220"/>
            <a:chOff x="4131902" y="1271761"/>
            <a:chExt cx="5320856" cy="523220"/>
          </a:xfrm>
        </p:grpSpPr>
        <p:sp>
          <p:nvSpPr>
            <p:cNvPr id="154" name="กล่องข้อความ 153"/>
            <p:cNvSpPr txBox="1"/>
            <p:nvPr/>
          </p:nvSpPr>
          <p:spPr>
            <a:xfrm>
              <a:off x="4131902" y="1271761"/>
              <a:ext cx="5320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๓. อาหารที่ต้องคลุกเคล้าด้วยกันเป็นอาหารจานเดียว</a:t>
              </a:r>
            </a:p>
          </p:txBody>
        </p:sp>
        <p:sp>
          <p:nvSpPr>
            <p:cNvPr id="153" name="สี่เหลี่ยมผืนผ้า 152"/>
            <p:cNvSpPr/>
            <p:nvPr/>
          </p:nvSpPr>
          <p:spPr>
            <a:xfrm>
              <a:off x="4164815" y="1705008"/>
              <a:ext cx="5181065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373682" y="707745"/>
            <a:ext cx="4189302" cy="639955"/>
            <a:chOff x="243053" y="1115786"/>
            <a:chExt cx="3857460" cy="639955"/>
          </a:xfrm>
        </p:grpSpPr>
        <p:sp>
          <p:nvSpPr>
            <p:cNvPr id="166" name="มนมุมสี่เหลี่ยมผืนผ้าหนึ่งมุม 165"/>
            <p:cNvSpPr/>
            <p:nvPr/>
          </p:nvSpPr>
          <p:spPr>
            <a:xfrm>
              <a:off x="243053" y="1115786"/>
              <a:ext cx="3857460" cy="561579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มนมุมสี่เหลี่ยมผืนผ้าหนึ่งมุม 166"/>
            <p:cNvSpPr/>
            <p:nvPr/>
          </p:nvSpPr>
          <p:spPr>
            <a:xfrm>
              <a:off x="243054" y="1119329"/>
              <a:ext cx="281820" cy="620486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สี่เหลี่ยมผืนผ้า 167"/>
            <p:cNvSpPr/>
            <p:nvPr/>
          </p:nvSpPr>
          <p:spPr>
            <a:xfrm>
              <a:off x="248152" y="1710022"/>
              <a:ext cx="3852000" cy="45719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9" name="ชื่อเรื่อง 1"/>
          <p:cNvSpPr>
            <a:spLocks noGrp="1"/>
          </p:cNvSpPr>
          <p:nvPr>
            <p:ph type="title"/>
          </p:nvPr>
        </p:nvSpPr>
        <p:spPr>
          <a:xfrm>
            <a:off x="655503" y="769451"/>
            <a:ext cx="4013967" cy="705469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ประเภทของอาหารสำรับ (ต่อ)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2166998" y="1712002"/>
            <a:ext cx="6633828" cy="1745832"/>
            <a:chOff x="249573" y="4047712"/>
            <a:chExt cx="6633828" cy="1918606"/>
          </a:xfrm>
        </p:grpSpPr>
        <p:sp>
          <p:nvSpPr>
            <p:cNvPr id="64" name="สี่เหลี่ยมผืนผ้ามุมมน 63"/>
            <p:cNvSpPr/>
            <p:nvPr/>
          </p:nvSpPr>
          <p:spPr>
            <a:xfrm>
              <a:off x="249573" y="4047712"/>
              <a:ext cx="6633828" cy="19186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กล่องข้อความ 58"/>
            <p:cNvSpPr txBox="1"/>
            <p:nvPr/>
          </p:nvSpPr>
          <p:spPr>
            <a:xfrm>
              <a:off x="494749" y="4227557"/>
              <a:ext cx="6184900" cy="1522062"/>
            </a:xfrm>
            <a:prstGeom prst="rect">
              <a:avLst/>
            </a:prstGeom>
            <a:noFill/>
            <a:ln w="28575">
              <a:solidFill>
                <a:srgbClr val="F68B2D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ขนมจีนซาวน้ำ </a:t>
              </a:r>
              <a:r>
                <a:rPr lang="th-T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ประกอบด้วย ขนมจีน แจงลอน สับปะรดสับละเอียด กระเทียมหั่นบาง ขิงสดซอย พริกขี้หนูซอย กุ้งแห้งป่น น้ำตาลทราย น้ำปลา มะนาว </a:t>
              </a:r>
            </a:p>
          </p:txBody>
        </p:sp>
      </p:grpSp>
      <p:cxnSp>
        <p:nvCxnSpPr>
          <p:cNvPr id="15" name="ตัวเชื่อมต่อตรง 14"/>
          <p:cNvCxnSpPr>
            <a:endCxn id="11" idx="0"/>
          </p:cNvCxnSpPr>
          <p:nvPr/>
        </p:nvCxnSpPr>
        <p:spPr>
          <a:xfrm flipH="1">
            <a:off x="1447051" y="3610419"/>
            <a:ext cx="774763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>
            <a:endCxn id="11" idx="0"/>
          </p:cNvCxnSpPr>
          <p:nvPr/>
        </p:nvCxnSpPr>
        <p:spPr>
          <a:xfrm>
            <a:off x="1447051" y="2584918"/>
            <a:ext cx="0" cy="10255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>
            <a:endCxn id="64" idx="1"/>
          </p:cNvCxnSpPr>
          <p:nvPr/>
        </p:nvCxnSpPr>
        <p:spPr>
          <a:xfrm>
            <a:off x="1447051" y="2584918"/>
            <a:ext cx="71994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 flipH="1">
            <a:off x="2243082" y="5853510"/>
            <a:ext cx="774763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กลุ่ม 8"/>
          <p:cNvGrpSpPr/>
          <p:nvPr/>
        </p:nvGrpSpPr>
        <p:grpSpPr>
          <a:xfrm>
            <a:off x="2723135" y="3849007"/>
            <a:ext cx="6633828" cy="1754622"/>
            <a:chOff x="5585786" y="1621762"/>
            <a:chExt cx="6633828" cy="17546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5" name="สี่เหลี่ยมผืนผ้ามุมมน 64"/>
            <p:cNvSpPr/>
            <p:nvPr/>
          </p:nvSpPr>
          <p:spPr>
            <a:xfrm>
              <a:off x="5585786" y="1621762"/>
              <a:ext cx="6633828" cy="17546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กล่องข้อความ 2"/>
            <p:cNvSpPr txBox="1"/>
            <p:nvPr/>
          </p:nvSpPr>
          <p:spPr>
            <a:xfrm>
              <a:off x="5810250" y="1799185"/>
              <a:ext cx="6184900" cy="1384995"/>
            </a:xfrm>
            <a:prstGeom prst="rect">
              <a:avLst/>
            </a:prstGeom>
            <a:grpFill/>
            <a:ln w="28575">
              <a:solidFill>
                <a:srgbClr val="F68B2D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ข้าวยำ </a:t>
              </a:r>
              <a:r>
                <a:rPr lang="th-T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ประกอบด้วย ข้าวสวย น้ำบูดู กุ้งแห้งป่น มะพร้าวคั่ว พริกขี้หนู ถั่วงอก ถั่วฝักยาว ใบมะกรูดซอย ตะไคร้ซอย </a:t>
              </a:r>
              <a:br>
                <a:rPr lang="th-T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มะม่วงดิบซอย มะนาว</a:t>
              </a:r>
            </a:p>
          </p:txBody>
        </p:sp>
      </p:grpSp>
      <p:cxnSp>
        <p:nvCxnSpPr>
          <p:cNvPr id="50" name="ตัวเชื่อมต่อตรง 49"/>
          <p:cNvCxnSpPr/>
          <p:nvPr/>
        </p:nvCxnSpPr>
        <p:spPr>
          <a:xfrm>
            <a:off x="9990718" y="4817106"/>
            <a:ext cx="0" cy="10364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>
            <a:off x="9278436" y="4817106"/>
            <a:ext cx="71994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0" b="96395" l="2691" r="95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48" y="1269324"/>
            <a:ext cx="2923757" cy="2762287"/>
          </a:xfrm>
          <a:prstGeom prst="rect">
            <a:avLst/>
          </a:prstGeom>
        </p:spPr>
      </p:pic>
      <p:sp>
        <p:nvSpPr>
          <p:cNvPr id="37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07D10CBD-E3F9-7841-94AC-F662B85DA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5" name="สี่เหลี่ยมผืนผ้ามุมมน 3">
            <a:extLst>
              <a:ext uri="{FF2B5EF4-FFF2-40B4-BE49-F238E27FC236}">
                <a16:creationId xmlns:a16="http://schemas.microsoft.com/office/drawing/2014/main" id="{AEB82A66-3865-47FE-87E8-967C3AB1EDDA}"/>
              </a:ext>
            </a:extLst>
          </p:cNvPr>
          <p:cNvSpPr/>
          <p:nvPr/>
        </p:nvSpPr>
        <p:spPr>
          <a:xfrm>
            <a:off x="1431857" y="1141884"/>
            <a:ext cx="9267825" cy="31629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นักเรียนร่วมกันวิเคราะห์จุดเด่นของอาหารประเภทสำรับแต่ละอย่าง ได้แก่ อาหารที่ต้องมีเครื่องเคียงหรือเครื่องแนม อาหารที่ต้องจัดชุด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เข้ากับข้าว และอาหารที่ต้องคลุกเคล้าด้วยกันเป็นอาหารจานเดียว </a:t>
            </a:r>
          </a:p>
          <a:p>
            <a:pPr algn="ctr"/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เขียนเป็นแผนภาพความคิด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C4F7-0DAD-4F28-80A3-0A60DB56D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78" y="3232214"/>
            <a:ext cx="2926334" cy="2767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328F0-3CA2-4E29-BA85-F0608B6EB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3" y="3835867"/>
            <a:ext cx="7419475" cy="171312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16101DA-D927-2947-B385-2C2936CFC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4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31EEB884-2D72-4BAD-8C27-3A8BB2953CD5}"/>
              </a:ext>
            </a:extLst>
          </p:cNvPr>
          <p:cNvSpPr/>
          <p:nvPr/>
        </p:nvSpPr>
        <p:spPr>
          <a:xfrm>
            <a:off x="506298" y="662509"/>
            <a:ext cx="2894127" cy="615886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A3B5B4-4EB8-47C0-9476-AC43B955A0BC}"/>
              </a:ext>
            </a:extLst>
          </p:cNvPr>
          <p:cNvSpPr/>
          <p:nvPr/>
        </p:nvSpPr>
        <p:spPr>
          <a:xfrm>
            <a:off x="2981325" y="2295525"/>
            <a:ext cx="2305050" cy="21812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จุดเด่นของอาหารที่ต้องมีเครื่องเคียงหรือเครื่องแนม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1286E4-C021-44B6-BE70-07DC35341ADE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5286375" y="3386138"/>
            <a:ext cx="12001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D83D0E-B0B3-4AF3-868E-1E0705A65783}"/>
              </a:ext>
            </a:extLst>
          </p:cNvPr>
          <p:cNvCxnSpPr>
            <a:cxnSpLocks/>
          </p:cNvCxnSpPr>
          <p:nvPr/>
        </p:nvCxnSpPr>
        <p:spPr>
          <a:xfrm>
            <a:off x="5715000" y="2000250"/>
            <a:ext cx="0" cy="27622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6BCFD5-AFE9-43F2-9A2D-79BFEDAA30C6}"/>
              </a:ext>
            </a:extLst>
          </p:cNvPr>
          <p:cNvCxnSpPr/>
          <p:nvPr/>
        </p:nvCxnSpPr>
        <p:spPr>
          <a:xfrm>
            <a:off x="5715000" y="2000250"/>
            <a:ext cx="7715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EDF6F-0557-4EE1-B0DC-BFD1884F4997}"/>
              </a:ext>
            </a:extLst>
          </p:cNvPr>
          <p:cNvCxnSpPr/>
          <p:nvPr/>
        </p:nvCxnSpPr>
        <p:spPr>
          <a:xfrm>
            <a:off x="5715000" y="4743450"/>
            <a:ext cx="7715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05EABC-F97E-4352-A8A0-5D7E74480BCA}"/>
              </a:ext>
            </a:extLst>
          </p:cNvPr>
          <p:cNvSpPr txBox="1"/>
          <p:nvPr/>
        </p:nvSpPr>
        <p:spPr>
          <a:xfrm>
            <a:off x="6486525" y="1551773"/>
            <a:ext cx="2667000" cy="954107"/>
          </a:xfrm>
          <a:prstGeom prst="rect">
            <a:avLst/>
          </a:prstGeom>
          <a:ln w="28575">
            <a:solidFill>
              <a:srgbClr val="CC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ทำให้ได้รสชาติของอาหารที่หลากหลาย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2277CF-0E64-4D73-A4D0-E70F1106CB0A}"/>
              </a:ext>
            </a:extLst>
          </p:cNvPr>
          <p:cNvSpPr txBox="1"/>
          <p:nvPr/>
        </p:nvSpPr>
        <p:spPr>
          <a:xfrm>
            <a:off x="6486525" y="2802176"/>
            <a:ext cx="2667000" cy="95410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มีเครื่องเคียงหลากหลายน่ารับประทาน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D8989-9730-4FC2-AA22-BFBBF5CFFDDF}"/>
              </a:ext>
            </a:extLst>
          </p:cNvPr>
          <p:cNvSpPr txBox="1"/>
          <p:nvPr/>
        </p:nvSpPr>
        <p:spPr>
          <a:xfrm>
            <a:off x="6486525" y="4185830"/>
            <a:ext cx="2667000" cy="138499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ช่วยส่งเสริมรสชาติของอาหารให้อร่อยและ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กลมกล่อมมากขึ้น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ADF8269-ABA1-AF4F-B17E-DD752B483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56E847F-2215-4BFB-85C6-77FED875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244" y="4372146"/>
            <a:ext cx="3202341" cy="17659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D4299-D2C8-4C94-806F-8EBFAA694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66" y="4109990"/>
            <a:ext cx="2328418" cy="2285890"/>
          </a:xfrm>
          <a:prstGeom prst="rect">
            <a:avLst/>
          </a:prstGeom>
        </p:spPr>
      </p:pic>
      <p:sp>
        <p:nvSpPr>
          <p:cNvPr id="56" name="สี่เหลี่ยมผืนผ้า 13">
            <a:extLst>
              <a:ext uri="{FF2B5EF4-FFF2-40B4-BE49-F238E27FC236}">
                <a16:creationId xmlns:a16="http://schemas.microsoft.com/office/drawing/2014/main" id="{41B9953E-F011-4E93-993B-8A915E2DCBDE}"/>
              </a:ext>
            </a:extLst>
          </p:cNvPr>
          <p:cNvSpPr/>
          <p:nvPr/>
        </p:nvSpPr>
        <p:spPr>
          <a:xfrm>
            <a:off x="-147654" y="-87546"/>
            <a:ext cx="12426849" cy="532800"/>
          </a:xfrm>
          <a:prstGeom prst="rect">
            <a:avLst/>
          </a:prstGeom>
          <a:solidFill>
            <a:srgbClr val="5D8C3B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CE298313-BDA0-4BE9-BB91-136BF3A70926}"/>
              </a:ext>
            </a:extLst>
          </p:cNvPr>
          <p:cNvSpPr>
            <a:spLocks/>
          </p:cNvSpPr>
          <p:nvPr/>
        </p:nvSpPr>
        <p:spPr bwMode="auto">
          <a:xfrm>
            <a:off x="-72236" y="6451084"/>
            <a:ext cx="12351431" cy="388800"/>
          </a:xfrm>
          <a:prstGeom prst="rect">
            <a:avLst/>
          </a:prstGeom>
          <a:solidFill>
            <a:srgbClr val="5D8C3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BD8C70-9A86-4C69-93D1-339B27FCECA0}"/>
              </a:ext>
            </a:extLst>
          </p:cNvPr>
          <p:cNvGrpSpPr/>
          <p:nvPr/>
        </p:nvGrpSpPr>
        <p:grpSpPr>
          <a:xfrm>
            <a:off x="413260" y="565606"/>
            <a:ext cx="3685013" cy="842615"/>
            <a:chOff x="237963" y="954858"/>
            <a:chExt cx="4045022" cy="842615"/>
          </a:xfrm>
        </p:grpSpPr>
        <p:sp>
          <p:nvSpPr>
            <p:cNvPr id="6" name="มนมุมสี่เหลี่ยมผืนผ้าหนึ่งมุม 136">
              <a:extLst>
                <a:ext uri="{FF2B5EF4-FFF2-40B4-BE49-F238E27FC236}">
                  <a16:creationId xmlns:a16="http://schemas.microsoft.com/office/drawing/2014/main" id="{5B308D19-B4CE-4B54-A2F4-3BC8B54F5AFA}"/>
                </a:ext>
              </a:extLst>
            </p:cNvPr>
            <p:cNvSpPr/>
            <p:nvPr/>
          </p:nvSpPr>
          <p:spPr>
            <a:xfrm>
              <a:off x="243053" y="954858"/>
              <a:ext cx="379445" cy="842615"/>
            </a:xfrm>
            <a:prstGeom prst="round1Rect">
              <a:avLst/>
            </a:prstGeom>
            <a:solidFill>
              <a:srgbClr val="C7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มนมุมสี่เหลี่ยมผืนผ้าหนึ่งมุม 135">
              <a:extLst>
                <a:ext uri="{FF2B5EF4-FFF2-40B4-BE49-F238E27FC236}">
                  <a16:creationId xmlns:a16="http://schemas.microsoft.com/office/drawing/2014/main" id="{2B73245C-3126-402E-AF0E-00E32277C690}"/>
                </a:ext>
              </a:extLst>
            </p:cNvPr>
            <p:cNvSpPr/>
            <p:nvPr/>
          </p:nvSpPr>
          <p:spPr>
            <a:xfrm>
              <a:off x="425525" y="954858"/>
              <a:ext cx="3857460" cy="706582"/>
            </a:xfrm>
            <a:prstGeom prst="round1Rect">
              <a:avLst/>
            </a:prstGeom>
            <a:solidFill>
              <a:srgbClr val="E7F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สรุปความคิดรวบยอด</a:t>
              </a:r>
            </a:p>
          </p:txBody>
        </p:sp>
        <p:sp>
          <p:nvSpPr>
            <p:cNvPr id="7" name="สี่เหลี่ยมผืนผ้า 134">
              <a:extLst>
                <a:ext uri="{FF2B5EF4-FFF2-40B4-BE49-F238E27FC236}">
                  <a16:creationId xmlns:a16="http://schemas.microsoft.com/office/drawing/2014/main" id="{BF94BD8A-17A0-47D0-92A3-64FB73FA2E36}"/>
                </a:ext>
              </a:extLst>
            </p:cNvPr>
            <p:cNvSpPr/>
            <p:nvPr/>
          </p:nvSpPr>
          <p:spPr>
            <a:xfrm>
              <a:off x="237963" y="1661440"/>
              <a:ext cx="4034833" cy="136033"/>
            </a:xfrm>
            <a:prstGeom prst="rect">
              <a:avLst/>
            </a:prstGeom>
            <a:solidFill>
              <a:srgbClr val="79A7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5045726D-E83B-4268-948C-6C9311FA6896}"/>
              </a:ext>
            </a:extLst>
          </p:cNvPr>
          <p:cNvGrpSpPr/>
          <p:nvPr/>
        </p:nvGrpSpPr>
        <p:grpSpPr>
          <a:xfrm>
            <a:off x="1365758" y="1684510"/>
            <a:ext cx="9475442" cy="2374694"/>
            <a:chOff x="0" y="0"/>
            <a:chExt cx="2653827" cy="136545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FAE67F0-C185-4AFE-8484-3C55E3349793}"/>
                </a:ext>
              </a:extLst>
            </p:cNvPr>
            <p:cNvSpPr/>
            <p:nvPr/>
          </p:nvSpPr>
          <p:spPr>
            <a:xfrm>
              <a:off x="0" y="-1270"/>
              <a:ext cx="2655097" cy="1364182"/>
            </a:xfrm>
            <a:custGeom>
              <a:avLst/>
              <a:gdLst/>
              <a:ahLst/>
              <a:cxnLst/>
              <a:rect l="l" t="t" r="r" b="b"/>
              <a:pathLst>
                <a:path w="2655097" h="1364182">
                  <a:moveTo>
                    <a:pt x="2643667" y="27940"/>
                  </a:moveTo>
                  <a:cubicBezTo>
                    <a:pt x="2634777" y="24130"/>
                    <a:pt x="2625887" y="21590"/>
                    <a:pt x="2616997" y="21590"/>
                  </a:cubicBezTo>
                  <a:cubicBezTo>
                    <a:pt x="2590327" y="20320"/>
                    <a:pt x="2550977" y="20320"/>
                    <a:pt x="2508247" y="17780"/>
                  </a:cubicBezTo>
                  <a:cubicBezTo>
                    <a:pt x="2410581" y="12700"/>
                    <a:pt x="2314949" y="6350"/>
                    <a:pt x="2217282" y="3810"/>
                  </a:cubicBezTo>
                  <a:cubicBezTo>
                    <a:pt x="2137927" y="1270"/>
                    <a:pt x="2060608" y="3810"/>
                    <a:pt x="1981254" y="2540"/>
                  </a:cubicBezTo>
                  <a:cubicBezTo>
                    <a:pt x="1946663" y="2540"/>
                    <a:pt x="1912073" y="0"/>
                    <a:pt x="1877483" y="2540"/>
                  </a:cubicBezTo>
                  <a:cubicBezTo>
                    <a:pt x="1794059" y="10160"/>
                    <a:pt x="1710635" y="11430"/>
                    <a:pt x="1625177" y="8890"/>
                  </a:cubicBezTo>
                  <a:cubicBezTo>
                    <a:pt x="1582448" y="7620"/>
                    <a:pt x="1539719" y="7620"/>
                    <a:pt x="1496989" y="7620"/>
                  </a:cubicBezTo>
                  <a:cubicBezTo>
                    <a:pt x="1419670" y="7620"/>
                    <a:pt x="1342350" y="7620"/>
                    <a:pt x="1265031" y="6350"/>
                  </a:cubicBezTo>
                  <a:cubicBezTo>
                    <a:pt x="1183642" y="5080"/>
                    <a:pt x="381960" y="2540"/>
                    <a:pt x="302606" y="1270"/>
                  </a:cubicBezTo>
                  <a:cubicBezTo>
                    <a:pt x="237495" y="0"/>
                    <a:pt x="174418" y="1270"/>
                    <a:pt x="109307" y="1270"/>
                  </a:cubicBezTo>
                  <a:cubicBezTo>
                    <a:pt x="645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6736"/>
                    <a:pt x="16510" y="163356"/>
                    <a:pt x="17780" y="218982"/>
                  </a:cubicBezTo>
                  <a:cubicBezTo>
                    <a:pt x="19050" y="275603"/>
                    <a:pt x="17780" y="332223"/>
                    <a:pt x="16510" y="389836"/>
                  </a:cubicBezTo>
                  <a:cubicBezTo>
                    <a:pt x="15240" y="448443"/>
                    <a:pt x="2540" y="1063317"/>
                    <a:pt x="2540" y="1121924"/>
                  </a:cubicBezTo>
                  <a:cubicBezTo>
                    <a:pt x="2540" y="1179538"/>
                    <a:pt x="1270" y="1237151"/>
                    <a:pt x="0" y="1294765"/>
                  </a:cubicBezTo>
                  <a:cubicBezTo>
                    <a:pt x="0" y="1309572"/>
                    <a:pt x="3810" y="1319732"/>
                    <a:pt x="15240" y="1324812"/>
                  </a:cubicBezTo>
                  <a:cubicBezTo>
                    <a:pt x="22860" y="1328622"/>
                    <a:pt x="31750" y="1331162"/>
                    <a:pt x="40640" y="1332432"/>
                  </a:cubicBezTo>
                  <a:cubicBezTo>
                    <a:pt x="107272" y="1337512"/>
                    <a:pt x="184592" y="1341322"/>
                    <a:pt x="261911" y="1346402"/>
                  </a:cubicBezTo>
                  <a:cubicBezTo>
                    <a:pt x="304641" y="1348942"/>
                    <a:pt x="347370" y="1354022"/>
                    <a:pt x="390099" y="1355292"/>
                  </a:cubicBezTo>
                  <a:cubicBezTo>
                    <a:pt x="461314" y="1357832"/>
                    <a:pt x="1254857" y="1359102"/>
                    <a:pt x="1326072" y="1360372"/>
                  </a:cubicBezTo>
                  <a:cubicBezTo>
                    <a:pt x="1336246" y="1360372"/>
                    <a:pt x="1346420" y="1360372"/>
                    <a:pt x="1356593" y="1360372"/>
                  </a:cubicBezTo>
                  <a:cubicBezTo>
                    <a:pt x="1405427" y="1360372"/>
                    <a:pt x="1456295" y="1359102"/>
                    <a:pt x="1505128" y="1359102"/>
                  </a:cubicBezTo>
                  <a:cubicBezTo>
                    <a:pt x="1562100" y="1359102"/>
                    <a:pt x="1617038" y="1360372"/>
                    <a:pt x="1674010" y="1360372"/>
                  </a:cubicBezTo>
                  <a:cubicBezTo>
                    <a:pt x="1757434" y="1360372"/>
                    <a:pt x="1842892" y="1360372"/>
                    <a:pt x="1926316" y="1360372"/>
                  </a:cubicBezTo>
                  <a:cubicBezTo>
                    <a:pt x="2003636" y="1360372"/>
                    <a:pt x="2080955" y="1361642"/>
                    <a:pt x="2158275" y="1362912"/>
                  </a:cubicBezTo>
                  <a:cubicBezTo>
                    <a:pt x="2192865" y="1362912"/>
                    <a:pt x="2229490" y="1364182"/>
                    <a:pt x="2264080" y="1364182"/>
                  </a:cubicBezTo>
                  <a:cubicBezTo>
                    <a:pt x="2375990" y="1362912"/>
                    <a:pt x="2485865" y="1356562"/>
                    <a:pt x="2594137" y="1356562"/>
                  </a:cubicBezTo>
                  <a:cubicBezTo>
                    <a:pt x="2597947" y="1356562"/>
                    <a:pt x="2603027" y="1354022"/>
                    <a:pt x="2606837" y="1351482"/>
                  </a:cubicBezTo>
                  <a:cubicBezTo>
                    <a:pt x="2611917" y="1347672"/>
                    <a:pt x="2614457" y="1341322"/>
                    <a:pt x="2616997" y="1338782"/>
                  </a:cubicBezTo>
                  <a:cubicBezTo>
                    <a:pt x="2618267" y="1287811"/>
                    <a:pt x="2619537" y="1246091"/>
                    <a:pt x="2620807" y="1204371"/>
                  </a:cubicBezTo>
                  <a:cubicBezTo>
                    <a:pt x="2622077" y="1139804"/>
                    <a:pt x="2632237" y="519963"/>
                    <a:pt x="2633507" y="455396"/>
                  </a:cubicBezTo>
                  <a:cubicBezTo>
                    <a:pt x="2633507" y="416656"/>
                    <a:pt x="2634777" y="377916"/>
                    <a:pt x="2636047" y="339176"/>
                  </a:cubicBezTo>
                  <a:cubicBezTo>
                    <a:pt x="2637317" y="297456"/>
                    <a:pt x="2638587" y="255736"/>
                    <a:pt x="2641127" y="214016"/>
                  </a:cubicBezTo>
                  <a:cubicBezTo>
                    <a:pt x="2642397" y="189182"/>
                    <a:pt x="2642397" y="163356"/>
                    <a:pt x="2647477" y="138522"/>
                  </a:cubicBezTo>
                  <a:cubicBezTo>
                    <a:pt x="2652557" y="108722"/>
                    <a:pt x="2655097" y="79915"/>
                    <a:pt x="2653827" y="44450"/>
                  </a:cubicBezTo>
                  <a:cubicBezTo>
                    <a:pt x="2653827" y="38100"/>
                    <a:pt x="2650017" y="30480"/>
                    <a:pt x="2643667" y="2794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A6B9C8-9A6C-4FD5-A10D-719ACD382522}"/>
              </a:ext>
            </a:extLst>
          </p:cNvPr>
          <p:cNvSpPr txBox="1"/>
          <p:nvPr/>
        </p:nvSpPr>
        <p:spPr>
          <a:xfrm>
            <a:off x="1793807" y="2235155"/>
            <a:ext cx="85439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อาหารสำรับมีหลากหลายชนิด สามารถแยกประเภทได้ตามลักษณะของอาหารและการประกอบอาหารได้เป็น 3 ประเภท คือ อาหารที่ต้องมีเครื่องเคียงและเครื่องแนม อาหารที่ต้องจัดชุดเข้ากับข้าวซึ่งเป็นอาหารหลัก อาหารที่ต้องคลุกเคล้าด้วยกันเป็นอาหารจานเดียว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ECA072A-D431-B848-BD2B-DE1EA31D9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79" y="88608"/>
            <a:ext cx="928500" cy="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400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Light</vt:lpstr>
      <vt:lpstr>TH Sarabun New</vt:lpstr>
      <vt:lpstr>TH SarabunPSK</vt:lpstr>
      <vt:lpstr>Office Theme</vt:lpstr>
      <vt:lpstr>ประเภทของอาหารสำรับ</vt:lpstr>
      <vt:lpstr>ประเภทของอาหารสำรับ (ต่อ)</vt:lpstr>
      <vt:lpstr>ประเภทของอาหารสำรับ (ต่อ)</vt:lpstr>
      <vt:lpstr>ประเภทของอาหารสำรับ (ต่อ)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Chanicha Sabchuen</dc:creator>
  <cp:lastModifiedBy>ญดา   แก้วพาณิชย์</cp:lastModifiedBy>
  <cp:revision>32</cp:revision>
  <dcterms:created xsi:type="dcterms:W3CDTF">2021-08-19T03:28:39Z</dcterms:created>
  <dcterms:modified xsi:type="dcterms:W3CDTF">2025-05-02T09:32:17Z</dcterms:modified>
</cp:coreProperties>
</file>