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82" r:id="rId9"/>
    <p:sldId id="284" r:id="rId10"/>
    <p:sldId id="283" r:id="rId11"/>
    <p:sldId id="285" r:id="rId12"/>
    <p:sldId id="276" r:id="rId13"/>
    <p:sldId id="278" r:id="rId14"/>
    <p:sldId id="277" r:id="rId15"/>
  </p:sldIdLst>
  <p:sldSz cx="12192000" cy="6858000"/>
  <p:notesSz cx="6858000" cy="9144000"/>
  <p:defaultTextStyle>
    <a:defPPr lvl="0">
      <a:defRPr lang="th-TH"/>
    </a:defPPr>
    <a:lvl1pPr marL="0" lv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9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B14-8C5D-4DF5-916F-72D4304BD5D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614F-C8F9-42C3-9012-83219CE105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795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A5CF2-37C2-45BA-A5A1-7F1FC0D9170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325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A5CF2-37C2-45BA-A5A1-7F1FC0D9170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624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A5CF2-37C2-45BA-A5A1-7F1FC0D9170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876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A5CF2-37C2-45BA-A5A1-7F1FC0D9170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34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B16C-1899-4B33-BB43-FF433D9BA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A9FB6-8391-450A-9AE6-2C7C3078F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78C8-A548-4699-A7AC-58B5C6C0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8BAB-4DD8-4853-A8F3-3C37CDED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4CA1-236A-40C8-821B-3BB34A85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90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5BC2-C407-4B0C-8F41-ADAE7F40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75218-A168-4CA4-9823-8F23588A7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2D4C-161D-4E58-801D-73990239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02270-154B-4563-A3E0-006A25C7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24F80-21DF-4ED2-8341-B90AFE6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5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2B93D-F9A0-4302-A136-A98E5BE20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58694-0FCD-4847-9B95-81F1CA277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E40D0-ED38-45E6-82E5-CEB81317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579C4-603E-46C0-994B-47BFEA9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D2A8-4DD0-4D74-9F4F-F47B283E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09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07B2-D123-4297-87C9-C6532858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91A5-ED81-4F02-B8B6-D4F33D51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FDF2-B3AA-4749-AC0D-53469ACC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6F8-2984-4C29-8BF1-01116C32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C603D-F36E-42F8-BE44-6BBB6354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6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399B-1B1B-461D-BF13-5C089E5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85094-5617-4DC7-9D06-2361BC773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069C-B596-4E6D-9282-3D6F1C77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4B6E-E95E-42AA-9884-31B00A9D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B2F3-C2DB-4CE1-8746-47AFA000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2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9A05-58BD-4F12-B98B-76B65C23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170C-C5B4-4291-843B-7B65525E0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9278E-BF9D-4ED7-B073-9F7A2B655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3018A-1D4B-4F69-9CF4-D70DE527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C10CF-B645-4F89-93D0-9D6EE14E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F74BE-48DB-413F-AF52-1F027FB9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47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4D15-ECAB-4D7B-8824-1EA071BC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B4026-29A6-404B-B452-BFB2F7E8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AA58B-CE12-471C-93F9-2BE2967B1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E5EB6-0FCF-4117-9CDE-81C429613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1DFBA-D1C1-403E-8674-4E78E73E9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63EBA-60DD-453E-BCBD-BD2C62E9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FA523-9DB7-45AE-9EF9-289799E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5FB69-1D1E-4146-97B7-B5AD2771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40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1633-2E7D-4F09-935A-A6EBF12C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A3ED0-DD53-460F-BB35-EAF90C1A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381AC-D5DF-4B08-976D-4815FB94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27F8-E314-45CB-80AC-A91DBD3D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2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41AC4-5129-4E88-880B-1E7F367A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423BE-C4A2-4EA0-BAFB-D73ABADA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1A26-8D15-4A87-81D0-8B69FAA7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4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A734-4E67-4EEA-92EC-B4A2581B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C004-3208-4D3F-84F9-3AB374AC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86E8A-D49E-4F3C-B1DD-E13E2922F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B20-619C-45D5-874C-E4E190E2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9B149-9393-4DF4-9D93-67427AF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42900-5ED3-4723-9B74-05D16656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13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5BF5-95AA-41B1-96A4-2E5D00AC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A0552-E90D-4A12-B622-071EC13AC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7AC67-7AAD-459C-BA6A-8658C2E7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7D230-F262-4B73-B344-D2CAD9C5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FF3D3-535B-429B-BA87-9DDE9CA1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6EB98-1DFB-4FA1-A980-1A88D1B9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6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CF37E-E74C-433F-9E5E-FD5D980C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8BFE8-EE5C-4A7D-B30E-9265E6D9E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C7A20-1FA6-49F2-BF16-00CEF1DAD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8EDE-DBD0-4E21-80A1-CB6944738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D0F1-49CC-4BCE-A26F-219DDE5D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30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522251" y="787804"/>
            <a:ext cx="3857460" cy="621890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906132" y="902623"/>
            <a:ext cx="2332965" cy="460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ประเภทของเสื้อผ้า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522613" y="789208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527711" y="1379901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10673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" name="สี่เหลี่ยมผืนผ้ามุมมน 4">
            <a:extLst>
              <a:ext uri="{FF2B5EF4-FFF2-40B4-BE49-F238E27FC236}">
                <a16:creationId xmlns:a16="http://schemas.microsoft.com/office/drawing/2014/main" id="{7E5B47A7-FC98-41B2-9AE3-BCF25C125BD9}"/>
              </a:ext>
            </a:extLst>
          </p:cNvPr>
          <p:cNvSpPr/>
          <p:nvPr/>
        </p:nvSpPr>
        <p:spPr>
          <a:xfrm>
            <a:off x="2110619" y="1955670"/>
            <a:ext cx="8509866" cy="2025080"/>
          </a:xfrm>
          <a:prstGeom prst="roundRect">
            <a:avLst/>
          </a:prstGeom>
          <a:solidFill>
            <a:srgbClr val="EB53CA"/>
          </a:solidFill>
          <a:ln>
            <a:solidFill>
              <a:srgbClr val="FFC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นักเรียนคิดว่า เสื้อผ้าที่เราสวมใส่ทำมาจากอะไร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B8D9040D-53AA-4EA9-9178-CFA84C0F5337}"/>
              </a:ext>
            </a:extLst>
          </p:cNvPr>
          <p:cNvSpPr/>
          <p:nvPr/>
        </p:nvSpPr>
        <p:spPr>
          <a:xfrm>
            <a:off x="2368390" y="4528742"/>
            <a:ext cx="1880812" cy="520868"/>
          </a:xfrm>
          <a:prstGeom prst="flowChartAlternateProcess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3C8860C-DDEF-4E6E-AA19-5D70F93F7221}"/>
              </a:ext>
            </a:extLst>
          </p:cNvPr>
          <p:cNvSpPr/>
          <p:nvPr/>
        </p:nvSpPr>
        <p:spPr>
          <a:xfrm>
            <a:off x="5195319" y="4528742"/>
            <a:ext cx="1880812" cy="520868"/>
          </a:xfrm>
          <a:prstGeom prst="flowChartAlternateProcess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9CAB2C8E-1ED8-4B16-926A-2A6CF3A37692}"/>
              </a:ext>
            </a:extLst>
          </p:cNvPr>
          <p:cNvSpPr/>
          <p:nvPr/>
        </p:nvSpPr>
        <p:spPr>
          <a:xfrm>
            <a:off x="7832887" y="4528742"/>
            <a:ext cx="1880812" cy="520868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เส้นใยเคมี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C178342-3550-8C48-92EE-6AF03350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0791" y="350622"/>
            <a:ext cx="4358312" cy="900208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40791" y="3198725"/>
            <a:ext cx="2471056" cy="124946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7C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ผ้าไนลอน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9668" y="2667652"/>
            <a:ext cx="1933302" cy="721520"/>
          </a:xfrm>
          <a:prstGeom prst="roundRect">
            <a:avLst/>
          </a:prstGeom>
          <a:solidFill>
            <a:srgbClr val="FF9999"/>
          </a:solidFill>
          <a:ln w="28575">
            <a:solidFill>
              <a:srgbClr val="FF7C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ชนิดของผ้า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498503" y="2576230"/>
            <a:ext cx="3673003" cy="2494449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เส้นใยมีความเหนียว แข็งแรงทนทานมาก ยืดหยุ่นดี</a:t>
            </a:r>
          </a:p>
          <a:p>
            <a:pPr algn="ctr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ไม่ติดไฟง่าย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11681" y="1979516"/>
            <a:ext cx="2457991" cy="8844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คุณสมบัติ/ข้อดี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911847" y="3688165"/>
            <a:ext cx="58665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ight Arrow 17"/>
          <p:cNvSpPr/>
          <p:nvPr/>
        </p:nvSpPr>
        <p:spPr>
          <a:xfrm>
            <a:off x="7171507" y="3688165"/>
            <a:ext cx="615133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Flowchart: Alternate Process 19"/>
          <p:cNvSpPr/>
          <p:nvPr/>
        </p:nvSpPr>
        <p:spPr>
          <a:xfrm>
            <a:off x="7786640" y="2667652"/>
            <a:ext cx="3709852" cy="243105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เหมาะสำหรับนำมาทำเป็น</a:t>
            </a:r>
          </a:p>
          <a:p>
            <a:pPr algn="ctr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ถุงน่อง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ถุงผ้า ร่ม พรม 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เชือก หรือเสื้อผ้าต่าง ๆ 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ตามโอกาสที่เหมาะสม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52978" y="1770038"/>
            <a:ext cx="3148148" cy="1093489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ในชีวิตประจำวัน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911847" y="3688164"/>
            <a:ext cx="58665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ight Arrow 16"/>
          <p:cNvSpPr/>
          <p:nvPr/>
        </p:nvSpPr>
        <p:spPr>
          <a:xfrm>
            <a:off x="7171507" y="3688164"/>
            <a:ext cx="615133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71627" y="1446872"/>
            <a:ext cx="2796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เส้นใยสังเคราะห์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85C1099-0910-8E4D-A80E-FFD683F1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0791" y="461111"/>
            <a:ext cx="4358312" cy="900208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51358" y="3411162"/>
            <a:ext cx="2471056" cy="124946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7C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ผ้าเรยอน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0235" y="3017758"/>
            <a:ext cx="1933302" cy="721520"/>
          </a:xfrm>
          <a:prstGeom prst="roundRect">
            <a:avLst/>
          </a:prstGeom>
          <a:solidFill>
            <a:srgbClr val="FF9999"/>
          </a:solidFill>
          <a:ln w="28575">
            <a:solidFill>
              <a:srgbClr val="FF7C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ชนิดของผ้า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509070" y="2788667"/>
            <a:ext cx="3673003" cy="2494449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เนื้อผ้านุ่ม มีความเงามันคล้ายไหม ดูดซึมน้ำได้ดี 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ระบายความร้อน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รีดเรียบง่าย </a:t>
            </a: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69391" y="2188476"/>
            <a:ext cx="2457991" cy="8844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คุณสมบัติ/ข้อดี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922414" y="3900602"/>
            <a:ext cx="58665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ight Arrow 17"/>
          <p:cNvSpPr/>
          <p:nvPr/>
        </p:nvSpPr>
        <p:spPr>
          <a:xfrm>
            <a:off x="7182074" y="3900602"/>
            <a:ext cx="615133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Flowchart: Alternate Process 19"/>
          <p:cNvSpPr/>
          <p:nvPr/>
        </p:nvSpPr>
        <p:spPr>
          <a:xfrm>
            <a:off x="7797207" y="2880089"/>
            <a:ext cx="3709852" cy="243105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เหมาะสำหรับนำมาทำตัดเป็นชุดไทยแบบต่าง ๆ ชุดราตรี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ทำผ้าม่าน หรือผ้าคลุมโต๊ะ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78059" y="2142132"/>
            <a:ext cx="3148148" cy="1093489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ในชีวิตประจำวัน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358" y="1668085"/>
            <a:ext cx="2576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เส้นใยกึ่งสังเคราะห์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B9CAD67-B03C-944B-AB04-3DFD3329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48548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86" name="Picture 3">
            <a:extLst>
              <a:ext uri="{FF2B5EF4-FFF2-40B4-BE49-F238E27FC236}">
                <a16:creationId xmlns:a16="http://schemas.microsoft.com/office/drawing/2014/main" id="{0BE17E82-4BF9-491B-835C-27CAC54B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4069" y="2600701"/>
            <a:ext cx="647842" cy="9834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9" name="TextBox 6">
            <a:extLst>
              <a:ext uri="{FF2B5EF4-FFF2-40B4-BE49-F238E27FC236}">
                <a16:creationId xmlns:a16="http://schemas.microsoft.com/office/drawing/2014/main" id="{D9C19993-0B80-43FB-8D9D-C613F8DCF081}"/>
              </a:ext>
            </a:extLst>
          </p:cNvPr>
          <p:cNvSpPr txBox="1"/>
          <p:nvPr/>
        </p:nvSpPr>
        <p:spPr>
          <a:xfrm>
            <a:off x="1551911" y="912227"/>
            <a:ext cx="9351707" cy="1474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นักเรียนร่วมกันวิเคราะห์และแสดงความคิด โดยร่วมกันตอบคำถามต่อไปนี้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TextBox 10">
            <a:extLst>
              <a:ext uri="{FF2B5EF4-FFF2-40B4-BE49-F238E27FC236}">
                <a16:creationId xmlns:a16="http://schemas.microsoft.com/office/drawing/2014/main" id="{12F8337F-D179-47E8-B30C-FAB29AEA2920}"/>
              </a:ext>
            </a:extLst>
          </p:cNvPr>
          <p:cNvSpPr txBox="1"/>
          <p:nvPr/>
        </p:nvSpPr>
        <p:spPr>
          <a:xfrm>
            <a:off x="1713094" y="2685073"/>
            <a:ext cx="8845262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นักเรียนคิดว่า เสื้อผ้าที่เหมาะแก่การนำมาสวมใส่ในสภาพอากาศของประเทศไทยในปัจจุบันควรตัดเย็บจากผ้าชนิดใด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AD2E13-AE94-4B7B-A892-E17220679CD8}"/>
              </a:ext>
            </a:extLst>
          </p:cNvPr>
          <p:cNvSpPr txBox="1"/>
          <p:nvPr/>
        </p:nvSpPr>
        <p:spPr>
          <a:xfrm>
            <a:off x="1526195" y="4116011"/>
            <a:ext cx="8639007" cy="553998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เสื้อผ้าฝ้าย ผ้าลินิน เพราะสวมใส่สบาย เหมาะกับอากาศร้อน</a:t>
            </a:r>
          </a:p>
        </p:txBody>
      </p:sp>
      <p:pic>
        <p:nvPicPr>
          <p:cNvPr id="102" name="รูปภาพ 21">
            <a:extLst>
              <a:ext uri="{FF2B5EF4-FFF2-40B4-BE49-F238E27FC236}">
                <a16:creationId xmlns:a16="http://schemas.microsoft.com/office/drawing/2014/main" id="{0061E796-46C6-457C-9B34-004562C10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89" y="2685073"/>
            <a:ext cx="1765447" cy="37485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กลุ่ม 46">
            <a:extLst>
              <a:ext uri="{FF2B5EF4-FFF2-40B4-BE49-F238E27FC236}">
                <a16:creationId xmlns:a16="http://schemas.microsoft.com/office/drawing/2014/main" id="{C1F9FCD0-03D5-704B-8423-6F03DC49EFD0}"/>
              </a:ext>
            </a:extLst>
          </p:cNvPr>
          <p:cNvGrpSpPr/>
          <p:nvPr/>
        </p:nvGrpSpPr>
        <p:grpSpPr>
          <a:xfrm>
            <a:off x="-141610" y="424375"/>
            <a:ext cx="12475220" cy="48548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8F467E1E-7CB7-0F4B-A646-5BB785CDF5A6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5" name="กลุ่ม 87">
              <a:extLst>
                <a:ext uri="{FF2B5EF4-FFF2-40B4-BE49-F238E27FC236}">
                  <a16:creationId xmlns:a16="http://schemas.microsoft.com/office/drawing/2014/main" id="{2163597E-1150-5C4B-BF31-B9E7377D3E2E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id="{567B395B-ACB7-E94B-984D-00118471FF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AutoShape 5">
                <a:extLst>
                  <a:ext uri="{FF2B5EF4-FFF2-40B4-BE49-F238E27FC236}">
                    <a16:creationId xmlns:a16="http://schemas.microsoft.com/office/drawing/2014/main" id="{058B42EE-DE55-044F-94AB-907328BC18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6C3AAB8A-9052-1C43-82AA-DBAA3B9C8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474157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9" name="TextBox 6">
            <a:extLst>
              <a:ext uri="{FF2B5EF4-FFF2-40B4-BE49-F238E27FC236}">
                <a16:creationId xmlns:a16="http://schemas.microsoft.com/office/drawing/2014/main" id="{D9C19993-0B80-43FB-8D9D-C613F8DCF081}"/>
              </a:ext>
            </a:extLst>
          </p:cNvPr>
          <p:cNvSpPr txBox="1"/>
          <p:nvPr/>
        </p:nvSpPr>
        <p:spPr>
          <a:xfrm>
            <a:off x="1621972" y="912228"/>
            <a:ext cx="9187990" cy="1474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นักเรียนร่วมกันวิเคราะห์และแสดงความคิด โดยร่วมกันตอบคำถามต่อไปนี้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7" name="TextBox 14">
            <a:extLst>
              <a:ext uri="{FF2B5EF4-FFF2-40B4-BE49-F238E27FC236}">
                <a16:creationId xmlns:a16="http://schemas.microsoft.com/office/drawing/2014/main" id="{F1427FE2-12B7-4358-AB00-86A32994945B}"/>
              </a:ext>
            </a:extLst>
          </p:cNvPr>
          <p:cNvSpPr txBox="1"/>
          <p:nvPr/>
        </p:nvSpPr>
        <p:spPr>
          <a:xfrm>
            <a:off x="2213207" y="3126253"/>
            <a:ext cx="8749773" cy="325089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46"/>
              </a:lnSpc>
              <a:spcBef>
                <a:spcPct val="0"/>
              </a:spcBef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การดูแลเสื้อผ้ามีความสำคัญอย่างไร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8" name="Picture 15">
            <a:extLst>
              <a:ext uri="{FF2B5EF4-FFF2-40B4-BE49-F238E27FC236}">
                <a16:creationId xmlns:a16="http://schemas.microsoft.com/office/drawing/2014/main" id="{2A97B1E2-7F9D-41FE-B762-5081982C5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5365" y="2604775"/>
            <a:ext cx="647842" cy="983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80DAFD2-994F-44AA-8BC2-9CF2A19ECD08}"/>
              </a:ext>
            </a:extLst>
          </p:cNvPr>
          <p:cNvSpPr txBox="1"/>
          <p:nvPr/>
        </p:nvSpPr>
        <p:spPr>
          <a:xfrm>
            <a:off x="1721113" y="3966968"/>
            <a:ext cx="8749773" cy="1015663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การดูแลเสื้อผ้าที่ถูกวิธีและประณีตจะส่งผลให้เสื้อผ้าสะอาด สวยงาม ทนทาน น่าสวมใส่ 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และใช้งานได้นานขึ้น โดยไม่ต้องซื้อใหม่</a:t>
            </a:r>
          </a:p>
        </p:txBody>
      </p:sp>
      <p:grpSp>
        <p:nvGrpSpPr>
          <p:cNvPr id="12" name="กลุ่ม 46">
            <a:extLst>
              <a:ext uri="{FF2B5EF4-FFF2-40B4-BE49-F238E27FC236}">
                <a16:creationId xmlns:a16="http://schemas.microsoft.com/office/drawing/2014/main" id="{3DA6DDB4-1E5B-B64E-9249-7E307E2FC645}"/>
              </a:ext>
            </a:extLst>
          </p:cNvPr>
          <p:cNvGrpSpPr/>
          <p:nvPr/>
        </p:nvGrpSpPr>
        <p:grpSpPr>
          <a:xfrm>
            <a:off x="-141610" y="0"/>
            <a:ext cx="12475220" cy="474157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สี่เหลี่ยมผืนผ้า 47">
              <a:extLst>
                <a:ext uri="{FF2B5EF4-FFF2-40B4-BE49-F238E27FC236}">
                  <a16:creationId xmlns:a16="http://schemas.microsoft.com/office/drawing/2014/main" id="{F9936B57-F32D-CE4F-9A39-1F256597EDFA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4" name="กลุ่ม 87">
              <a:extLst>
                <a:ext uri="{FF2B5EF4-FFF2-40B4-BE49-F238E27FC236}">
                  <a16:creationId xmlns:a16="http://schemas.microsoft.com/office/drawing/2014/main" id="{5CB9BC79-3477-3044-A5D1-A7809F083E3D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C0E7ED2C-63BB-9046-9215-23BAF0F079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3F76FECF-1A4D-884C-8CB6-59D5D129C8F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05F4E8F-B02B-4546-BFF1-007559A90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437525" y="1016316"/>
            <a:ext cx="3371095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719346" y="1078022"/>
            <a:ext cx="3666125" cy="70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สรุปความคิดรวบยอด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437526" y="101985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442624" y="1610552"/>
            <a:ext cx="3365996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4"/>
            <a:ext cx="12475220" cy="459458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159617AF-7717-40C6-A48A-EF3F5FAAE603}"/>
              </a:ext>
            </a:extLst>
          </p:cNvPr>
          <p:cNvGrpSpPr/>
          <p:nvPr/>
        </p:nvGrpSpPr>
        <p:grpSpPr>
          <a:xfrm>
            <a:off x="3909093" y="1255066"/>
            <a:ext cx="7865883" cy="2490612"/>
            <a:chOff x="0" y="0"/>
            <a:chExt cx="2653827" cy="13654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3586BCF5-B892-4A20-B673-E20B5DEDD9D9}"/>
                </a:ext>
              </a:extLst>
            </p:cNvPr>
            <p:cNvSpPr/>
            <p:nvPr/>
          </p:nvSpPr>
          <p:spPr>
            <a:xfrm>
              <a:off x="0" y="-1270"/>
              <a:ext cx="2655097" cy="1364182"/>
            </a:xfrm>
            <a:custGeom>
              <a:avLst/>
              <a:gdLst/>
              <a:ahLst/>
              <a:cxnLst/>
              <a:rect l="l" t="t" r="r" b="b"/>
              <a:pathLst>
                <a:path w="2655097" h="1364182">
                  <a:moveTo>
                    <a:pt x="2643667" y="27940"/>
                  </a:moveTo>
                  <a:cubicBezTo>
                    <a:pt x="2634777" y="24130"/>
                    <a:pt x="2625887" y="21590"/>
                    <a:pt x="2616997" y="21590"/>
                  </a:cubicBezTo>
                  <a:cubicBezTo>
                    <a:pt x="2590327" y="20320"/>
                    <a:pt x="2550977" y="20320"/>
                    <a:pt x="2508247" y="17780"/>
                  </a:cubicBezTo>
                  <a:cubicBezTo>
                    <a:pt x="2410581" y="12700"/>
                    <a:pt x="2314949" y="6350"/>
                    <a:pt x="2217282" y="3810"/>
                  </a:cubicBezTo>
                  <a:cubicBezTo>
                    <a:pt x="2137927" y="1270"/>
                    <a:pt x="2060608" y="3810"/>
                    <a:pt x="1981254" y="2540"/>
                  </a:cubicBezTo>
                  <a:cubicBezTo>
                    <a:pt x="1946663" y="2540"/>
                    <a:pt x="1912073" y="0"/>
                    <a:pt x="1877483" y="2540"/>
                  </a:cubicBezTo>
                  <a:cubicBezTo>
                    <a:pt x="1794059" y="10160"/>
                    <a:pt x="1710635" y="11430"/>
                    <a:pt x="1625177" y="8890"/>
                  </a:cubicBezTo>
                  <a:cubicBezTo>
                    <a:pt x="1582448" y="7620"/>
                    <a:pt x="1539719" y="7620"/>
                    <a:pt x="1496989" y="7620"/>
                  </a:cubicBezTo>
                  <a:cubicBezTo>
                    <a:pt x="1419670" y="7620"/>
                    <a:pt x="1342350" y="7620"/>
                    <a:pt x="1265031" y="6350"/>
                  </a:cubicBezTo>
                  <a:cubicBezTo>
                    <a:pt x="1183642" y="5080"/>
                    <a:pt x="381960" y="2540"/>
                    <a:pt x="302606" y="1270"/>
                  </a:cubicBezTo>
                  <a:cubicBezTo>
                    <a:pt x="237495" y="0"/>
                    <a:pt x="174418" y="1270"/>
                    <a:pt x="109307" y="1270"/>
                  </a:cubicBezTo>
                  <a:cubicBezTo>
                    <a:pt x="645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6736"/>
                    <a:pt x="16510" y="163356"/>
                    <a:pt x="17780" y="218982"/>
                  </a:cubicBezTo>
                  <a:cubicBezTo>
                    <a:pt x="19050" y="275603"/>
                    <a:pt x="17780" y="332223"/>
                    <a:pt x="16510" y="389836"/>
                  </a:cubicBezTo>
                  <a:cubicBezTo>
                    <a:pt x="15240" y="448443"/>
                    <a:pt x="2540" y="1063317"/>
                    <a:pt x="2540" y="1121924"/>
                  </a:cubicBezTo>
                  <a:cubicBezTo>
                    <a:pt x="2540" y="1179538"/>
                    <a:pt x="1270" y="1237151"/>
                    <a:pt x="0" y="1294765"/>
                  </a:cubicBezTo>
                  <a:cubicBezTo>
                    <a:pt x="0" y="1309572"/>
                    <a:pt x="3810" y="1319732"/>
                    <a:pt x="15240" y="1324812"/>
                  </a:cubicBezTo>
                  <a:cubicBezTo>
                    <a:pt x="22860" y="1328622"/>
                    <a:pt x="31750" y="1331162"/>
                    <a:pt x="40640" y="1332432"/>
                  </a:cubicBezTo>
                  <a:cubicBezTo>
                    <a:pt x="107272" y="1337512"/>
                    <a:pt x="184592" y="1341322"/>
                    <a:pt x="261911" y="1346402"/>
                  </a:cubicBezTo>
                  <a:cubicBezTo>
                    <a:pt x="304641" y="1348942"/>
                    <a:pt x="347370" y="1354022"/>
                    <a:pt x="390099" y="1355292"/>
                  </a:cubicBezTo>
                  <a:cubicBezTo>
                    <a:pt x="461314" y="1357832"/>
                    <a:pt x="1254857" y="1359102"/>
                    <a:pt x="1326072" y="1360372"/>
                  </a:cubicBezTo>
                  <a:cubicBezTo>
                    <a:pt x="1336246" y="1360372"/>
                    <a:pt x="1346420" y="1360372"/>
                    <a:pt x="1356593" y="1360372"/>
                  </a:cubicBezTo>
                  <a:cubicBezTo>
                    <a:pt x="1405427" y="1360372"/>
                    <a:pt x="1456295" y="1359102"/>
                    <a:pt x="1505128" y="1359102"/>
                  </a:cubicBezTo>
                  <a:cubicBezTo>
                    <a:pt x="1562100" y="1359102"/>
                    <a:pt x="1617038" y="1360372"/>
                    <a:pt x="1674010" y="1360372"/>
                  </a:cubicBezTo>
                  <a:cubicBezTo>
                    <a:pt x="1757434" y="1360372"/>
                    <a:pt x="1842892" y="1360372"/>
                    <a:pt x="1926316" y="1360372"/>
                  </a:cubicBezTo>
                  <a:cubicBezTo>
                    <a:pt x="2003636" y="1360372"/>
                    <a:pt x="2080955" y="1361642"/>
                    <a:pt x="2158275" y="1362912"/>
                  </a:cubicBezTo>
                  <a:cubicBezTo>
                    <a:pt x="2192865" y="1362912"/>
                    <a:pt x="2229490" y="1364182"/>
                    <a:pt x="2264080" y="1364182"/>
                  </a:cubicBezTo>
                  <a:cubicBezTo>
                    <a:pt x="2375990" y="1362912"/>
                    <a:pt x="2485865" y="1356562"/>
                    <a:pt x="2594137" y="1356562"/>
                  </a:cubicBezTo>
                  <a:cubicBezTo>
                    <a:pt x="2597947" y="1356562"/>
                    <a:pt x="2603027" y="1354022"/>
                    <a:pt x="2606837" y="1351482"/>
                  </a:cubicBezTo>
                  <a:cubicBezTo>
                    <a:pt x="2611917" y="1347672"/>
                    <a:pt x="2614457" y="1341322"/>
                    <a:pt x="2616997" y="1338782"/>
                  </a:cubicBezTo>
                  <a:cubicBezTo>
                    <a:pt x="2618267" y="1287811"/>
                    <a:pt x="2619537" y="1246091"/>
                    <a:pt x="2620807" y="1204371"/>
                  </a:cubicBezTo>
                  <a:cubicBezTo>
                    <a:pt x="2622077" y="1139804"/>
                    <a:pt x="2632237" y="519963"/>
                    <a:pt x="2633507" y="455396"/>
                  </a:cubicBezTo>
                  <a:cubicBezTo>
                    <a:pt x="2633507" y="416656"/>
                    <a:pt x="2634777" y="377916"/>
                    <a:pt x="2636047" y="339176"/>
                  </a:cubicBezTo>
                  <a:cubicBezTo>
                    <a:pt x="2637317" y="297456"/>
                    <a:pt x="2638587" y="255736"/>
                    <a:pt x="2641127" y="214016"/>
                  </a:cubicBezTo>
                  <a:cubicBezTo>
                    <a:pt x="2642397" y="189182"/>
                    <a:pt x="2642397" y="163356"/>
                    <a:pt x="2647477" y="138522"/>
                  </a:cubicBezTo>
                  <a:cubicBezTo>
                    <a:pt x="2652557" y="108722"/>
                    <a:pt x="2655097" y="79915"/>
                    <a:pt x="2653827" y="44450"/>
                  </a:cubicBezTo>
                  <a:cubicBezTo>
                    <a:pt x="2653827" y="38100"/>
                    <a:pt x="2650017" y="30480"/>
                    <a:pt x="2643667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1CCF6A64-65E4-4FB5-86E6-E9F89A3F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5222" y="1455369"/>
            <a:ext cx="605203" cy="568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93083047-782D-4010-AB9F-65B77D2AE032}"/>
              </a:ext>
            </a:extLst>
          </p:cNvPr>
          <p:cNvSpPr txBox="1"/>
          <p:nvPr/>
        </p:nvSpPr>
        <p:spPr>
          <a:xfrm>
            <a:off x="4185816" y="1489746"/>
            <a:ext cx="461222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id="{ED3B09FD-5CF7-4768-A8C5-FC02EDB69AF2}"/>
              </a:ext>
            </a:extLst>
          </p:cNvPr>
          <p:cNvSpPr/>
          <p:nvPr/>
        </p:nvSpPr>
        <p:spPr>
          <a:xfrm>
            <a:off x="4561480" y="2500371"/>
            <a:ext cx="6918939" cy="45719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55D0A4B9-340F-4FA9-80E0-735FF3A34BFF}"/>
              </a:ext>
            </a:extLst>
          </p:cNvPr>
          <p:cNvSpPr txBox="1"/>
          <p:nvPr/>
        </p:nvSpPr>
        <p:spPr>
          <a:xfrm>
            <a:off x="4840898" y="1489746"/>
            <a:ext cx="41012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th-TH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F13C251D-0A48-4C0C-B2B3-D454C99F3883}"/>
              </a:ext>
            </a:extLst>
          </p:cNvPr>
          <p:cNvGrpSpPr/>
          <p:nvPr/>
        </p:nvGrpSpPr>
        <p:grpSpPr>
          <a:xfrm>
            <a:off x="1894156" y="3855004"/>
            <a:ext cx="9239090" cy="2334587"/>
            <a:chOff x="0" y="0"/>
            <a:chExt cx="2653827" cy="13654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926E6A3-C6A3-42F2-8A53-4BA8C49B031D}"/>
                </a:ext>
              </a:extLst>
            </p:cNvPr>
            <p:cNvSpPr/>
            <p:nvPr/>
          </p:nvSpPr>
          <p:spPr>
            <a:xfrm>
              <a:off x="0" y="-1270"/>
              <a:ext cx="2655097" cy="1364182"/>
            </a:xfrm>
            <a:custGeom>
              <a:avLst/>
              <a:gdLst/>
              <a:ahLst/>
              <a:cxnLst/>
              <a:rect l="l" t="t" r="r" b="b"/>
              <a:pathLst>
                <a:path w="2655097" h="1364182">
                  <a:moveTo>
                    <a:pt x="2643667" y="27940"/>
                  </a:moveTo>
                  <a:cubicBezTo>
                    <a:pt x="2634777" y="24130"/>
                    <a:pt x="2625887" y="21590"/>
                    <a:pt x="2616997" y="21590"/>
                  </a:cubicBezTo>
                  <a:cubicBezTo>
                    <a:pt x="2590327" y="20320"/>
                    <a:pt x="2550977" y="20320"/>
                    <a:pt x="2508247" y="17780"/>
                  </a:cubicBezTo>
                  <a:cubicBezTo>
                    <a:pt x="2410581" y="12700"/>
                    <a:pt x="2314949" y="6350"/>
                    <a:pt x="2217282" y="3810"/>
                  </a:cubicBezTo>
                  <a:cubicBezTo>
                    <a:pt x="2137927" y="1270"/>
                    <a:pt x="2060608" y="3810"/>
                    <a:pt x="1981254" y="2540"/>
                  </a:cubicBezTo>
                  <a:cubicBezTo>
                    <a:pt x="1946663" y="2540"/>
                    <a:pt x="1912073" y="0"/>
                    <a:pt x="1877483" y="2540"/>
                  </a:cubicBezTo>
                  <a:cubicBezTo>
                    <a:pt x="1794059" y="10160"/>
                    <a:pt x="1710635" y="11430"/>
                    <a:pt x="1625177" y="8890"/>
                  </a:cubicBezTo>
                  <a:cubicBezTo>
                    <a:pt x="1582448" y="7620"/>
                    <a:pt x="1539719" y="7620"/>
                    <a:pt x="1496989" y="7620"/>
                  </a:cubicBezTo>
                  <a:cubicBezTo>
                    <a:pt x="1419670" y="7620"/>
                    <a:pt x="1342350" y="7620"/>
                    <a:pt x="1265031" y="6350"/>
                  </a:cubicBezTo>
                  <a:cubicBezTo>
                    <a:pt x="1183642" y="5080"/>
                    <a:pt x="381960" y="2540"/>
                    <a:pt x="302606" y="1270"/>
                  </a:cubicBezTo>
                  <a:cubicBezTo>
                    <a:pt x="237495" y="0"/>
                    <a:pt x="174418" y="1270"/>
                    <a:pt x="109307" y="1270"/>
                  </a:cubicBezTo>
                  <a:cubicBezTo>
                    <a:pt x="645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6736"/>
                    <a:pt x="16510" y="163356"/>
                    <a:pt x="17780" y="218982"/>
                  </a:cubicBezTo>
                  <a:cubicBezTo>
                    <a:pt x="19050" y="275603"/>
                    <a:pt x="17780" y="332223"/>
                    <a:pt x="16510" y="389836"/>
                  </a:cubicBezTo>
                  <a:cubicBezTo>
                    <a:pt x="15240" y="448443"/>
                    <a:pt x="2540" y="1063317"/>
                    <a:pt x="2540" y="1121924"/>
                  </a:cubicBezTo>
                  <a:cubicBezTo>
                    <a:pt x="2540" y="1179538"/>
                    <a:pt x="1270" y="1237151"/>
                    <a:pt x="0" y="1294765"/>
                  </a:cubicBezTo>
                  <a:cubicBezTo>
                    <a:pt x="0" y="1309572"/>
                    <a:pt x="3810" y="1319732"/>
                    <a:pt x="15240" y="1324812"/>
                  </a:cubicBezTo>
                  <a:cubicBezTo>
                    <a:pt x="22860" y="1328622"/>
                    <a:pt x="31750" y="1331162"/>
                    <a:pt x="40640" y="1332432"/>
                  </a:cubicBezTo>
                  <a:cubicBezTo>
                    <a:pt x="107272" y="1337512"/>
                    <a:pt x="184592" y="1341322"/>
                    <a:pt x="261911" y="1346402"/>
                  </a:cubicBezTo>
                  <a:cubicBezTo>
                    <a:pt x="304641" y="1348942"/>
                    <a:pt x="347370" y="1354022"/>
                    <a:pt x="390099" y="1355292"/>
                  </a:cubicBezTo>
                  <a:cubicBezTo>
                    <a:pt x="461314" y="1357832"/>
                    <a:pt x="1254857" y="1359102"/>
                    <a:pt x="1326072" y="1360372"/>
                  </a:cubicBezTo>
                  <a:cubicBezTo>
                    <a:pt x="1336246" y="1360372"/>
                    <a:pt x="1346420" y="1360372"/>
                    <a:pt x="1356593" y="1360372"/>
                  </a:cubicBezTo>
                  <a:cubicBezTo>
                    <a:pt x="1405427" y="1360372"/>
                    <a:pt x="1456295" y="1359102"/>
                    <a:pt x="1505128" y="1359102"/>
                  </a:cubicBezTo>
                  <a:cubicBezTo>
                    <a:pt x="1562100" y="1359102"/>
                    <a:pt x="1617038" y="1360372"/>
                    <a:pt x="1674010" y="1360372"/>
                  </a:cubicBezTo>
                  <a:cubicBezTo>
                    <a:pt x="1757434" y="1360372"/>
                    <a:pt x="1842892" y="1360372"/>
                    <a:pt x="1926316" y="1360372"/>
                  </a:cubicBezTo>
                  <a:cubicBezTo>
                    <a:pt x="2003636" y="1360372"/>
                    <a:pt x="2080955" y="1361642"/>
                    <a:pt x="2158275" y="1362912"/>
                  </a:cubicBezTo>
                  <a:cubicBezTo>
                    <a:pt x="2192865" y="1362912"/>
                    <a:pt x="2229490" y="1364182"/>
                    <a:pt x="2264080" y="1364182"/>
                  </a:cubicBezTo>
                  <a:cubicBezTo>
                    <a:pt x="2375990" y="1362912"/>
                    <a:pt x="2485865" y="1356562"/>
                    <a:pt x="2594137" y="1356562"/>
                  </a:cubicBezTo>
                  <a:cubicBezTo>
                    <a:pt x="2597947" y="1356562"/>
                    <a:pt x="2603027" y="1354022"/>
                    <a:pt x="2606837" y="1351482"/>
                  </a:cubicBezTo>
                  <a:cubicBezTo>
                    <a:pt x="2611917" y="1347672"/>
                    <a:pt x="2614457" y="1341322"/>
                    <a:pt x="2616997" y="1338782"/>
                  </a:cubicBezTo>
                  <a:cubicBezTo>
                    <a:pt x="2618267" y="1287811"/>
                    <a:pt x="2619537" y="1246091"/>
                    <a:pt x="2620807" y="1204371"/>
                  </a:cubicBezTo>
                  <a:cubicBezTo>
                    <a:pt x="2622077" y="1139804"/>
                    <a:pt x="2632237" y="519963"/>
                    <a:pt x="2633507" y="455396"/>
                  </a:cubicBezTo>
                  <a:cubicBezTo>
                    <a:pt x="2633507" y="416656"/>
                    <a:pt x="2634777" y="377916"/>
                    <a:pt x="2636047" y="339176"/>
                  </a:cubicBezTo>
                  <a:cubicBezTo>
                    <a:pt x="2637317" y="297456"/>
                    <a:pt x="2638587" y="255736"/>
                    <a:pt x="2641127" y="214016"/>
                  </a:cubicBezTo>
                  <a:cubicBezTo>
                    <a:pt x="2642397" y="189182"/>
                    <a:pt x="2642397" y="163356"/>
                    <a:pt x="2647477" y="138522"/>
                  </a:cubicBezTo>
                  <a:cubicBezTo>
                    <a:pt x="2652557" y="108722"/>
                    <a:pt x="2655097" y="79915"/>
                    <a:pt x="2653827" y="44450"/>
                  </a:cubicBezTo>
                  <a:cubicBezTo>
                    <a:pt x="2653827" y="38100"/>
                    <a:pt x="2650017" y="30480"/>
                    <a:pt x="2643667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0" name="Picture 16">
            <a:extLst>
              <a:ext uri="{FF2B5EF4-FFF2-40B4-BE49-F238E27FC236}">
                <a16:creationId xmlns:a16="http://schemas.microsoft.com/office/drawing/2014/main" id="{49C18B4E-48C6-498B-BA6E-53D6D8A31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73208" y="4100081"/>
            <a:ext cx="605203" cy="568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65E200FE-B381-44F8-B5E1-D8299E30F506}"/>
              </a:ext>
            </a:extLst>
          </p:cNvPr>
          <p:cNvSpPr txBox="1"/>
          <p:nvPr/>
        </p:nvSpPr>
        <p:spPr>
          <a:xfrm>
            <a:off x="2432199" y="4134458"/>
            <a:ext cx="46122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A662D34B-1D13-425B-9979-C0595FBEF81B}"/>
              </a:ext>
            </a:extLst>
          </p:cNvPr>
          <p:cNvSpPr txBox="1"/>
          <p:nvPr/>
        </p:nvSpPr>
        <p:spPr>
          <a:xfrm>
            <a:off x="3176041" y="4218017"/>
            <a:ext cx="3699031" cy="44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263"/>
              </a:lnSpc>
            </a:pPr>
            <a:r>
              <a:rPr lang="th-TH" sz="3200" b="1" spc="6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ประเภทของเสื้อผ้า</a:t>
            </a:r>
            <a:endParaRPr lang="en-US" sz="3200" b="1" spc="63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AutoShape 6">
            <a:extLst>
              <a:ext uri="{FF2B5EF4-FFF2-40B4-BE49-F238E27FC236}">
                <a16:creationId xmlns:a16="http://schemas.microsoft.com/office/drawing/2014/main" id="{947FB6FE-DE5E-483F-8AD8-84C511252990}"/>
              </a:ext>
            </a:extLst>
          </p:cNvPr>
          <p:cNvSpPr/>
          <p:nvPr/>
        </p:nvSpPr>
        <p:spPr>
          <a:xfrm>
            <a:off x="4549285" y="3120052"/>
            <a:ext cx="6931134" cy="45719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36EB88-C93B-4AE8-ACB2-6012D8E83A45}"/>
              </a:ext>
            </a:extLst>
          </p:cNvPr>
          <p:cNvSpPr txBox="1"/>
          <p:nvPr/>
        </p:nvSpPr>
        <p:spPr>
          <a:xfrm>
            <a:off x="4437823" y="1861379"/>
            <a:ext cx="70425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>
                <a:solidFill>
                  <a:schemeClr val="bg1">
                    <a:lumMod val="9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การดูแลเสื้อผ้าเป็นการขจัดรอยเปื้อน การซัก การตาก การรีด และการเก็บเสื้อผ้าประเภทต่าง ๆ อย่างถูกวิธี เพื่อให้เสื้อผ้าคงสภาพดี ใช้งานได้นาน</a:t>
            </a:r>
            <a:endParaRPr lang="th-TH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00C23506-019A-43D7-B205-BE27B3C8D6B2}"/>
              </a:ext>
            </a:extLst>
          </p:cNvPr>
          <p:cNvSpPr/>
          <p:nvPr/>
        </p:nvSpPr>
        <p:spPr>
          <a:xfrm>
            <a:off x="2590221" y="5627202"/>
            <a:ext cx="7958334" cy="45719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39" name="AutoShape 6">
            <a:extLst>
              <a:ext uri="{FF2B5EF4-FFF2-40B4-BE49-F238E27FC236}">
                <a16:creationId xmlns:a16="http://schemas.microsoft.com/office/drawing/2014/main" id="{94CE0D75-362E-4C74-9DF3-D9785C881890}"/>
              </a:ext>
            </a:extLst>
          </p:cNvPr>
          <p:cNvSpPr/>
          <p:nvPr/>
        </p:nvSpPr>
        <p:spPr>
          <a:xfrm>
            <a:off x="2572919" y="5074331"/>
            <a:ext cx="8064413" cy="45719"/>
          </a:xfrm>
          <a:prstGeom prst="rect">
            <a:avLst/>
          </a:prstGeom>
          <a:solidFill>
            <a:srgbClr val="1C5C99"/>
          </a:solidFill>
        </p:spPr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487FFE-1FAB-4CB3-9AB0-178EE15085F7}"/>
              </a:ext>
            </a:extLst>
          </p:cNvPr>
          <p:cNvSpPr txBox="1"/>
          <p:nvPr/>
        </p:nvSpPr>
        <p:spPr>
          <a:xfrm>
            <a:off x="2590221" y="4461916"/>
            <a:ext cx="8064412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แบ่งตามลักษณะของเส้นใยออกเป็น ๓ ประเภท คือ เส้นใยธรรมชาติ เส้นใยสังเคราะห์ และเส้นใยกึ่งสังเคราะห์ </a:t>
            </a: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FBD6DCF8-BC0C-D547-AD2D-D8D3434AC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7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45" y="5196183"/>
            <a:ext cx="295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เสื้อผ้าจากเส้นใย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ธรรมชาติ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3819569" y="733687"/>
            <a:ext cx="4305630" cy="762293"/>
            <a:chOff x="4157313" y="361508"/>
            <a:chExt cx="4704798" cy="832964"/>
          </a:xfrm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4157313" y="361508"/>
              <a:ext cx="4704798" cy="701749"/>
            </a:xfrm>
            <a:prstGeom prst="roundRect">
              <a:avLst/>
            </a:prstGeom>
            <a:solidFill>
              <a:srgbClr val="C00000"/>
            </a:solidFill>
            <a:ln w="19050">
              <a:solidFill>
                <a:srgbClr val="C0EA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สี่เหลี่ยมผืนผ้า 1"/>
            <p:cNvSpPr/>
            <p:nvPr/>
          </p:nvSpPr>
          <p:spPr>
            <a:xfrm>
              <a:off x="4498433" y="420959"/>
              <a:ext cx="4022559" cy="773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ประเภทของเสื้อผ้า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-101885" y="-74865"/>
            <a:ext cx="12475220" cy="558492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สี่เหลี่ยมผืนผ้า 62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64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65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6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8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334646" y="1693329"/>
            <a:ext cx="3526483" cy="3526483"/>
            <a:chOff x="250067" y="1712443"/>
            <a:chExt cx="3670936" cy="367093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250067" y="1712443"/>
              <a:ext cx="3670936" cy="3670936"/>
              <a:chOff x="281804" y="1680148"/>
              <a:chExt cx="4011262" cy="4011262"/>
            </a:xfrm>
          </p:grpSpPr>
          <p:sp>
            <p:nvSpPr>
              <p:cNvPr id="4" name="วงรี 3"/>
              <p:cNvSpPr/>
              <p:nvPr/>
            </p:nvSpPr>
            <p:spPr>
              <a:xfrm>
                <a:off x="490150" y="1899127"/>
                <a:ext cx="3590272" cy="3590272"/>
              </a:xfrm>
              <a:prstGeom prst="ellipse">
                <a:avLst/>
              </a:prstGeom>
              <a:solidFill>
                <a:srgbClr val="FBB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วงรี 11"/>
              <p:cNvSpPr/>
              <p:nvPr/>
            </p:nvSpPr>
            <p:spPr>
              <a:xfrm>
                <a:off x="281804" y="1680148"/>
                <a:ext cx="4011262" cy="4011262"/>
              </a:xfrm>
              <a:prstGeom prst="ellipse">
                <a:avLst/>
              </a:prstGeom>
              <a:noFill/>
              <a:ln w="12700">
                <a:solidFill>
                  <a:srgbClr val="FB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วงรี 23"/>
              <p:cNvSpPr/>
              <p:nvPr/>
            </p:nvSpPr>
            <p:spPr>
              <a:xfrm>
                <a:off x="327874" y="1726218"/>
                <a:ext cx="3917919" cy="3917919"/>
              </a:xfrm>
              <a:prstGeom prst="ellipse">
                <a:avLst/>
              </a:prstGeom>
              <a:noFill/>
              <a:ln w="6350">
                <a:solidFill>
                  <a:srgbClr val="FBBDD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รูปภาพ 24">
              <a:hlinkClick r:id="" action="ppaction://hlinkshowjump?jump=nextslide" tooltip="คลิกเพื่ออ่านข้อมูลเพิ่มเติม"/>
            </p:cNvPr>
            <p:cNvPicPr>
              <a:picLocks noChangeAspect="1"/>
            </p:cNvPicPr>
            <p:nvPr/>
          </p:nvPicPr>
          <p:blipFill rotWithShape="1">
            <a:blip r:embed="rId3"/>
            <a:srcRect l="12925" t="-152" r="14469" b="152"/>
            <a:stretch/>
          </p:blipFill>
          <p:spPr>
            <a:xfrm>
              <a:off x="530992" y="1994785"/>
              <a:ext cx="3105150" cy="310515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58" name="TextBox 1"/>
          <p:cNvSpPr txBox="1"/>
          <p:nvPr/>
        </p:nvSpPr>
        <p:spPr>
          <a:xfrm>
            <a:off x="4568416" y="5196183"/>
            <a:ext cx="295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เสื้อผ้าจากเส้นใย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สังเคราะห์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4309503" y="1693329"/>
            <a:ext cx="3526483" cy="3526483"/>
            <a:chOff x="4214038" y="1712443"/>
            <a:chExt cx="3670936" cy="3670936"/>
          </a:xfrm>
        </p:grpSpPr>
        <p:grpSp>
          <p:nvGrpSpPr>
            <p:cNvPr id="60" name="กลุ่ม 59"/>
            <p:cNvGrpSpPr/>
            <p:nvPr/>
          </p:nvGrpSpPr>
          <p:grpSpPr>
            <a:xfrm>
              <a:off x="4214038" y="1712443"/>
              <a:ext cx="3670936" cy="3670936"/>
              <a:chOff x="281804" y="1680148"/>
              <a:chExt cx="4011262" cy="4011262"/>
            </a:xfrm>
          </p:grpSpPr>
          <p:sp>
            <p:nvSpPr>
              <p:cNvPr id="75" name="วงรี 74"/>
              <p:cNvSpPr/>
              <p:nvPr/>
            </p:nvSpPr>
            <p:spPr>
              <a:xfrm>
                <a:off x="490150" y="1899127"/>
                <a:ext cx="3590272" cy="35902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วงรี 75"/>
              <p:cNvSpPr/>
              <p:nvPr/>
            </p:nvSpPr>
            <p:spPr>
              <a:xfrm>
                <a:off x="281804" y="1680148"/>
                <a:ext cx="4011262" cy="4011262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วงรี 76"/>
              <p:cNvSpPr/>
              <p:nvPr/>
            </p:nvSpPr>
            <p:spPr>
              <a:xfrm>
                <a:off x="327874" y="1726218"/>
                <a:ext cx="3917919" cy="3917919"/>
              </a:xfrm>
              <a:prstGeom prst="ellipse">
                <a:avLst/>
              </a:prstGeom>
              <a:noFill/>
              <a:ln w="635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รูปภาพ 26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/>
            <a:srcRect l="18391" r="18391"/>
            <a:stretch/>
          </p:blipFill>
          <p:spPr>
            <a:xfrm>
              <a:off x="4508253" y="2002250"/>
              <a:ext cx="3096000" cy="30960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78" name="TextBox 1"/>
          <p:cNvSpPr txBox="1"/>
          <p:nvPr/>
        </p:nvSpPr>
        <p:spPr>
          <a:xfrm>
            <a:off x="8442836" y="5196183"/>
            <a:ext cx="3121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เสื้อผ้าจากเส้นใยกึ่ง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สังเคราะห์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8262588" y="1693329"/>
            <a:ext cx="3526483" cy="3526483"/>
            <a:chOff x="8178009" y="1712443"/>
            <a:chExt cx="3670936" cy="3670936"/>
          </a:xfrm>
        </p:grpSpPr>
        <p:grpSp>
          <p:nvGrpSpPr>
            <p:cNvPr id="80" name="กลุ่ม 79"/>
            <p:cNvGrpSpPr/>
            <p:nvPr/>
          </p:nvGrpSpPr>
          <p:grpSpPr>
            <a:xfrm>
              <a:off x="8178009" y="1712443"/>
              <a:ext cx="3670936" cy="3670936"/>
              <a:chOff x="281804" y="1680148"/>
              <a:chExt cx="4011262" cy="4011262"/>
            </a:xfrm>
          </p:grpSpPr>
          <p:sp>
            <p:nvSpPr>
              <p:cNvPr id="82" name="วงรี 81"/>
              <p:cNvSpPr/>
              <p:nvPr/>
            </p:nvSpPr>
            <p:spPr>
              <a:xfrm>
                <a:off x="490150" y="1899127"/>
                <a:ext cx="3590272" cy="3590272"/>
              </a:xfrm>
              <a:prstGeom prst="ellipse">
                <a:avLst/>
              </a:prstGeom>
              <a:solidFill>
                <a:srgbClr val="FFC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วงรี 82"/>
              <p:cNvSpPr/>
              <p:nvPr/>
            </p:nvSpPr>
            <p:spPr>
              <a:xfrm>
                <a:off x="281804" y="1680148"/>
                <a:ext cx="4011262" cy="4011262"/>
              </a:xfrm>
              <a:prstGeom prst="ellipse">
                <a:avLst/>
              </a:prstGeom>
              <a:noFill/>
              <a:ln w="12700">
                <a:solidFill>
                  <a:srgbClr val="FFC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วงรี 83"/>
              <p:cNvSpPr/>
              <p:nvPr/>
            </p:nvSpPr>
            <p:spPr>
              <a:xfrm>
                <a:off x="327874" y="1726218"/>
                <a:ext cx="3917919" cy="3917919"/>
              </a:xfrm>
              <a:prstGeom prst="ellipse">
                <a:avLst/>
              </a:prstGeom>
              <a:noFill/>
              <a:ln w="6350">
                <a:solidFill>
                  <a:srgbClr val="FFC5C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0" name="รูปภาพ 29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7"/>
            <a:srcRect l="1993" r="1993"/>
            <a:stretch/>
          </p:blipFill>
          <p:spPr>
            <a:xfrm>
              <a:off x="8486478" y="2025675"/>
              <a:ext cx="3060000" cy="30600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5" name="กล่องข้อความ 4"/>
          <p:cNvSpPr txBox="1"/>
          <p:nvPr/>
        </p:nvSpPr>
        <p:spPr>
          <a:xfrm>
            <a:off x="4116772" y="5622967"/>
            <a:ext cx="3768201" cy="830997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เป็นเส้นใยที่มนุษย์สังเคราะห์ขึ้น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จากสารเคมี </a:t>
            </a:r>
            <a:r>
              <a:rPr kumimoji="0" lang="th-TH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แล้วนำไปผลิตเป็นผืนผ้า </a:t>
            </a: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451372" y="5768326"/>
            <a:ext cx="3184770" cy="461665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เป็นเส้นใยที่มีอยู่ใน</a:t>
            </a:r>
            <a:r>
              <a:rPr kumimoji="0" lang="th-TH" sz="2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</a:t>
            </a: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8178009" y="5622967"/>
            <a:ext cx="3670936" cy="830997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เป็นการนำวัตถุดิบจากธรรมชาติ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มาผ่านกระบวนการปรับปรุงโครงสร้าง</a:t>
            </a: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E9C6E65C-63A7-BD4F-A5BB-517FD4BF49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78" grpId="0"/>
      <p:bldP spid="5" grpId="0" animBg="1"/>
      <p:bldP spid="40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334063" y="1316979"/>
            <a:ext cx="9150113" cy="5138416"/>
            <a:chOff x="1336550" y="1225160"/>
            <a:chExt cx="9150113" cy="5138416"/>
          </a:xfrm>
        </p:grpSpPr>
        <p:sp>
          <p:nvSpPr>
            <p:cNvPr id="48" name="สี่เหลี่ยมผืนผ้ามุมมน 47"/>
            <p:cNvSpPr/>
            <p:nvPr/>
          </p:nvSpPr>
          <p:spPr>
            <a:xfrm>
              <a:off x="1362244" y="3793901"/>
              <a:ext cx="4539130" cy="2568741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สี่เหลี่ยมผืนผ้ามุมมน 48"/>
            <p:cNvSpPr/>
            <p:nvPr/>
          </p:nvSpPr>
          <p:spPr>
            <a:xfrm>
              <a:off x="5907357" y="3794835"/>
              <a:ext cx="4539130" cy="2568741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สี่เหลี่ยมผืนผ้ามุมมน 46"/>
            <p:cNvSpPr/>
            <p:nvPr/>
          </p:nvSpPr>
          <p:spPr>
            <a:xfrm>
              <a:off x="1336550" y="1251001"/>
              <a:ext cx="4539130" cy="2568741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มุมมน 14"/>
            <p:cNvSpPr/>
            <p:nvPr/>
          </p:nvSpPr>
          <p:spPr>
            <a:xfrm>
              <a:off x="5900494" y="1225160"/>
              <a:ext cx="4539130" cy="2568741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กล่องข้อความ 16"/>
            <p:cNvSpPr txBox="1"/>
            <p:nvPr/>
          </p:nvSpPr>
          <p:spPr>
            <a:xfrm>
              <a:off x="2204579" y="2159537"/>
              <a:ext cx="2803072" cy="138499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ผลิตจากปุยฝ้าย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ซึ่งเป็นส่วนห่อหุ้ม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เมล็ดฝ้าย</a:t>
              </a:r>
            </a:p>
          </p:txBody>
        </p:sp>
        <p:sp>
          <p:nvSpPr>
            <p:cNvPr id="53" name="กล่องข้อความ 52"/>
            <p:cNvSpPr txBox="1"/>
            <p:nvPr/>
          </p:nvSpPr>
          <p:spPr>
            <a:xfrm>
              <a:off x="7540818" y="2208142"/>
              <a:ext cx="2803072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ผลิตจากลำต้นแฟลกซ์</a:t>
              </a:r>
            </a:p>
          </p:txBody>
        </p:sp>
        <p:sp>
          <p:nvSpPr>
            <p:cNvPr id="55" name="กล่องข้อความ 54"/>
            <p:cNvSpPr txBox="1"/>
            <p:nvPr/>
          </p:nvSpPr>
          <p:spPr>
            <a:xfrm>
              <a:off x="2325867" y="4482970"/>
              <a:ext cx="2803072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ผลิตจากรังไหม</a:t>
              </a:r>
            </a:p>
          </p:txBody>
        </p:sp>
        <p:sp>
          <p:nvSpPr>
            <p:cNvPr id="57" name="กล่องข้อความ 56"/>
            <p:cNvSpPr txBox="1"/>
            <p:nvPr/>
          </p:nvSpPr>
          <p:spPr>
            <a:xfrm>
              <a:off x="7511232" y="4447423"/>
              <a:ext cx="2975431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ผลิตจากขนแกะ อูฐ กระต่าย</a:t>
              </a: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729728" y="525050"/>
            <a:ext cx="4305630" cy="700738"/>
            <a:chOff x="4157313" y="361508"/>
            <a:chExt cx="4704798" cy="765702"/>
          </a:xfrm>
          <a:solidFill>
            <a:srgbClr val="7030A0"/>
          </a:solidFill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4157313" y="361508"/>
              <a:ext cx="4704798" cy="701749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สี่เหลี่ยมผืนผ้า 1"/>
            <p:cNvSpPr/>
            <p:nvPr/>
          </p:nvSpPr>
          <p:spPr>
            <a:xfrm>
              <a:off x="4498433" y="420959"/>
              <a:ext cx="4022559" cy="706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เสื้อผ้าจากเส้นใยธรรมชาติ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-130629" y="-23078"/>
            <a:ext cx="12475220" cy="437505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สี่เหลี่ยมผืนผ้า 62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64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65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6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8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4090369" y="1995853"/>
            <a:ext cx="3670936" cy="3670936"/>
            <a:chOff x="250067" y="1712443"/>
            <a:chExt cx="3670936" cy="367093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250067" y="1712443"/>
              <a:ext cx="3670936" cy="3670936"/>
              <a:chOff x="281804" y="1680148"/>
              <a:chExt cx="4011262" cy="4011262"/>
            </a:xfrm>
          </p:grpSpPr>
          <p:sp>
            <p:nvSpPr>
              <p:cNvPr id="4" name="วงรี 3"/>
              <p:cNvSpPr/>
              <p:nvPr/>
            </p:nvSpPr>
            <p:spPr>
              <a:xfrm>
                <a:off x="490150" y="1899127"/>
                <a:ext cx="3590272" cy="3590272"/>
              </a:xfrm>
              <a:prstGeom prst="ellipse">
                <a:avLst/>
              </a:prstGeom>
              <a:solidFill>
                <a:srgbClr val="FBB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วงรี 11"/>
              <p:cNvSpPr/>
              <p:nvPr/>
            </p:nvSpPr>
            <p:spPr>
              <a:xfrm>
                <a:off x="281804" y="1680148"/>
                <a:ext cx="4011262" cy="4011262"/>
              </a:xfrm>
              <a:prstGeom prst="ellipse">
                <a:avLst/>
              </a:prstGeom>
              <a:noFill/>
              <a:ln w="12700">
                <a:solidFill>
                  <a:srgbClr val="FB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วงรี 23"/>
              <p:cNvSpPr/>
              <p:nvPr/>
            </p:nvSpPr>
            <p:spPr>
              <a:xfrm>
                <a:off x="327874" y="1726218"/>
                <a:ext cx="3917919" cy="3917919"/>
              </a:xfrm>
              <a:prstGeom prst="ellipse">
                <a:avLst/>
              </a:prstGeom>
              <a:noFill/>
              <a:ln w="6350">
                <a:solidFill>
                  <a:srgbClr val="FBBDD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รูปภาพ 24">
              <a:hlinkClick r:id="" action="ppaction://hlinkshowjump?jump=previousslide" tooltip="กลับไปหน้าเมนู"/>
            </p:cNvPr>
            <p:cNvPicPr>
              <a:picLocks noChangeAspect="1"/>
            </p:cNvPicPr>
            <p:nvPr/>
          </p:nvPicPr>
          <p:blipFill rotWithShape="1">
            <a:blip r:embed="rId3"/>
            <a:srcRect l="12925" t="-152" r="14469" b="152"/>
            <a:stretch/>
          </p:blipFill>
          <p:spPr>
            <a:xfrm>
              <a:off x="530992" y="1994785"/>
              <a:ext cx="3105150" cy="3105150"/>
            </a:xfrm>
            <a:prstGeom prst="ellipse">
              <a:avLst/>
            </a:prstGeom>
          </p:spPr>
        </p:pic>
      </p:grpSp>
      <p:grpSp>
        <p:nvGrpSpPr>
          <p:cNvPr id="30" name="กลุ่ม 75"/>
          <p:cNvGrpSpPr/>
          <p:nvPr/>
        </p:nvGrpSpPr>
        <p:grpSpPr>
          <a:xfrm>
            <a:off x="1532698" y="1341886"/>
            <a:ext cx="3842898" cy="898380"/>
            <a:chOff x="1039288" y="655310"/>
            <a:chExt cx="3830789" cy="898380"/>
          </a:xfrm>
        </p:grpSpPr>
        <p:grpSp>
          <p:nvGrpSpPr>
            <p:cNvPr id="31" name="กลุ่ม 76"/>
            <p:cNvGrpSpPr/>
            <p:nvPr/>
          </p:nvGrpSpPr>
          <p:grpSpPr>
            <a:xfrm>
              <a:off x="1039288" y="655310"/>
              <a:ext cx="3830789" cy="898380"/>
              <a:chOff x="5916386" y="856079"/>
              <a:chExt cx="3830789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สี่เหลี่ยมผืนผ้ามุมมน 78"/>
              <p:cNvSpPr/>
              <p:nvPr/>
            </p:nvSpPr>
            <p:spPr>
              <a:xfrm>
                <a:off x="5916386" y="967236"/>
                <a:ext cx="3204159" cy="693144"/>
              </a:xfrm>
              <a:prstGeom prst="roundRect">
                <a:avLst/>
              </a:prstGeom>
              <a:solidFill>
                <a:srgbClr val="85B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" name="วงรี 79"/>
              <p:cNvSpPr/>
              <p:nvPr/>
            </p:nvSpPr>
            <p:spPr>
              <a:xfrm>
                <a:off x="8848795" y="856079"/>
                <a:ext cx="898380" cy="89838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5" name="วงรี 80"/>
              <p:cNvSpPr/>
              <p:nvPr/>
            </p:nvSpPr>
            <p:spPr>
              <a:xfrm>
                <a:off x="8929583" y="942321"/>
                <a:ext cx="734786" cy="734786"/>
              </a:xfrm>
              <a:prstGeom prst="ellipse">
                <a:avLst/>
              </a:prstGeom>
              <a:solidFill>
                <a:srgbClr val="85BBE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๑</a:t>
                </a:r>
              </a:p>
            </p:txBody>
          </p:sp>
        </p:grpSp>
        <p:sp>
          <p:nvSpPr>
            <p:cNvPr id="32" name="กล่องข้อความ 77"/>
            <p:cNvSpPr txBox="1"/>
            <p:nvPr/>
          </p:nvSpPr>
          <p:spPr>
            <a:xfrm>
              <a:off x="1232985" y="882747"/>
              <a:ext cx="304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ผ้าฝ้าย (</a:t>
              </a:r>
              <a:r>
                <a:rPr lang="en-US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Cotton</a:t>
              </a: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36" name="กลุ่ม 57"/>
          <p:cNvGrpSpPr/>
          <p:nvPr/>
        </p:nvGrpSpPr>
        <p:grpSpPr>
          <a:xfrm>
            <a:off x="6691356" y="1340533"/>
            <a:ext cx="3650047" cy="898380"/>
            <a:chOff x="397888" y="641135"/>
            <a:chExt cx="3845559" cy="898380"/>
          </a:xfrm>
        </p:grpSpPr>
        <p:grpSp>
          <p:nvGrpSpPr>
            <p:cNvPr id="37" name="กลุ่ม 58"/>
            <p:cNvGrpSpPr/>
            <p:nvPr/>
          </p:nvGrpSpPr>
          <p:grpSpPr>
            <a:xfrm>
              <a:off x="397888" y="641135"/>
              <a:ext cx="3845559" cy="898380"/>
              <a:chOff x="5274986" y="841904"/>
              <a:chExt cx="3845559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สี่เหลี่ยมผืนผ้ามุมมน 60"/>
              <p:cNvSpPr/>
              <p:nvPr/>
            </p:nvSpPr>
            <p:spPr>
              <a:xfrm>
                <a:off x="5916386" y="967236"/>
                <a:ext cx="3204159" cy="693144"/>
              </a:xfrm>
              <a:prstGeom prst="roundRect">
                <a:avLst/>
              </a:prstGeom>
              <a:solidFill>
                <a:srgbClr val="FDC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" name="วงรี 70"/>
              <p:cNvSpPr/>
              <p:nvPr/>
            </p:nvSpPr>
            <p:spPr>
              <a:xfrm>
                <a:off x="5274986" y="841904"/>
                <a:ext cx="898380" cy="898380"/>
              </a:xfrm>
              <a:prstGeom prst="ellipse">
                <a:avLst/>
              </a:prstGeom>
              <a:solidFill>
                <a:srgbClr val="F79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" name="วงรี 74"/>
              <p:cNvSpPr/>
              <p:nvPr/>
            </p:nvSpPr>
            <p:spPr>
              <a:xfrm>
                <a:off x="5355774" y="928146"/>
                <a:ext cx="734786" cy="734786"/>
              </a:xfrm>
              <a:prstGeom prst="ellipse">
                <a:avLst/>
              </a:prstGeom>
              <a:solidFill>
                <a:srgbClr val="FDC7A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</a:t>
                </a:r>
              </a:p>
            </p:txBody>
          </p:sp>
        </p:grpSp>
        <p:sp>
          <p:nvSpPr>
            <p:cNvPr id="38" name="กล่องข้อความ 59"/>
            <p:cNvSpPr txBox="1"/>
            <p:nvPr/>
          </p:nvSpPr>
          <p:spPr>
            <a:xfrm>
              <a:off x="1232985" y="882747"/>
              <a:ext cx="2518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ผ้าลินิน (</a:t>
              </a:r>
              <a:r>
                <a:rPr lang="en-US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Linen</a:t>
              </a: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44" name="กลุ่ม 86"/>
          <p:cNvGrpSpPr/>
          <p:nvPr/>
        </p:nvGrpSpPr>
        <p:grpSpPr>
          <a:xfrm>
            <a:off x="1437763" y="5340332"/>
            <a:ext cx="3740301" cy="898380"/>
            <a:chOff x="1039288" y="655310"/>
            <a:chExt cx="3830789" cy="898380"/>
          </a:xfrm>
        </p:grpSpPr>
        <p:grpSp>
          <p:nvGrpSpPr>
            <p:cNvPr id="45" name="กลุ่ม 87"/>
            <p:cNvGrpSpPr/>
            <p:nvPr/>
          </p:nvGrpSpPr>
          <p:grpSpPr>
            <a:xfrm>
              <a:off x="1039288" y="655310"/>
              <a:ext cx="3830789" cy="898380"/>
              <a:chOff x="5916386" y="856079"/>
              <a:chExt cx="3830789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สี่เหลี่ยมผืนผ้ามุมมน 89"/>
              <p:cNvSpPr/>
              <p:nvPr/>
            </p:nvSpPr>
            <p:spPr>
              <a:xfrm>
                <a:off x="5916386" y="967236"/>
                <a:ext cx="3204159" cy="693144"/>
              </a:xfrm>
              <a:prstGeom prst="roundRect">
                <a:avLst/>
              </a:prstGeom>
              <a:solidFill>
                <a:srgbClr val="D3B1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1" name="วงรี 90"/>
              <p:cNvSpPr/>
              <p:nvPr/>
            </p:nvSpPr>
            <p:spPr>
              <a:xfrm>
                <a:off x="8848795" y="856079"/>
                <a:ext cx="898380" cy="898380"/>
              </a:xfrm>
              <a:prstGeom prst="ellipse">
                <a:avLst/>
              </a:prstGeom>
              <a:solidFill>
                <a:srgbClr val="BE82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8" name="วงรี 91"/>
              <p:cNvSpPr/>
              <p:nvPr/>
            </p:nvSpPr>
            <p:spPr>
              <a:xfrm>
                <a:off x="8929583" y="942321"/>
                <a:ext cx="734786" cy="734786"/>
              </a:xfrm>
              <a:prstGeom prst="ellipse">
                <a:avLst/>
              </a:prstGeom>
              <a:solidFill>
                <a:srgbClr val="E2CB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๓</a:t>
                </a:r>
              </a:p>
            </p:txBody>
          </p:sp>
        </p:grpSp>
        <p:sp>
          <p:nvSpPr>
            <p:cNvPr id="46" name="กล่องข้อความ 88"/>
            <p:cNvSpPr txBox="1"/>
            <p:nvPr/>
          </p:nvSpPr>
          <p:spPr>
            <a:xfrm>
              <a:off x="1232985" y="882747"/>
              <a:ext cx="304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ผ้าไหม (</a:t>
              </a:r>
              <a:r>
                <a:rPr lang="en-US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Silk</a:t>
              </a: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59" name="กลุ่ม 97"/>
          <p:cNvGrpSpPr/>
          <p:nvPr/>
        </p:nvGrpSpPr>
        <p:grpSpPr>
          <a:xfrm>
            <a:off x="6591338" y="5358520"/>
            <a:ext cx="3798762" cy="898380"/>
            <a:chOff x="397888" y="641135"/>
            <a:chExt cx="3913383" cy="898380"/>
          </a:xfrm>
        </p:grpSpPr>
        <p:grpSp>
          <p:nvGrpSpPr>
            <p:cNvPr id="60" name="กลุ่ม 98"/>
            <p:cNvGrpSpPr/>
            <p:nvPr/>
          </p:nvGrpSpPr>
          <p:grpSpPr>
            <a:xfrm>
              <a:off x="397888" y="641135"/>
              <a:ext cx="3913383" cy="898380"/>
              <a:chOff x="5274986" y="841904"/>
              <a:chExt cx="3913383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สี่เหลี่ยมผืนผ้ามุมมน 100"/>
              <p:cNvSpPr/>
              <p:nvPr/>
            </p:nvSpPr>
            <p:spPr>
              <a:xfrm>
                <a:off x="5916386" y="967236"/>
                <a:ext cx="3271983" cy="693144"/>
              </a:xfrm>
              <a:prstGeom prst="roundRect">
                <a:avLst/>
              </a:prstGeom>
              <a:solidFill>
                <a:srgbClr val="A3D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" name="วงรี 101"/>
              <p:cNvSpPr/>
              <p:nvPr/>
            </p:nvSpPr>
            <p:spPr>
              <a:xfrm>
                <a:off x="5274986" y="841904"/>
                <a:ext cx="898380" cy="898380"/>
              </a:xfrm>
              <a:prstGeom prst="ellipse">
                <a:avLst/>
              </a:prstGeom>
              <a:solidFill>
                <a:srgbClr val="65C8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" name="วงรี 102"/>
              <p:cNvSpPr/>
              <p:nvPr/>
            </p:nvSpPr>
            <p:spPr>
              <a:xfrm>
                <a:off x="5355774" y="928146"/>
                <a:ext cx="734786" cy="734786"/>
              </a:xfrm>
              <a:prstGeom prst="ellipse">
                <a:avLst/>
              </a:prstGeom>
              <a:solidFill>
                <a:srgbClr val="A3DADB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๔</a:t>
                </a:r>
              </a:p>
            </p:txBody>
          </p:sp>
        </p:grpSp>
        <p:sp>
          <p:nvSpPr>
            <p:cNvPr id="61" name="กล่องข้อความ 99"/>
            <p:cNvSpPr txBox="1"/>
            <p:nvPr/>
          </p:nvSpPr>
          <p:spPr>
            <a:xfrm>
              <a:off x="1232986" y="882747"/>
              <a:ext cx="3078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ผ้าขนสัตว์ (</a:t>
              </a:r>
              <a:r>
                <a:rPr lang="en-US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Wool</a:t>
              </a:r>
              <a:r>
                <a:rPr lang="th-TH" b="1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52" name="กลุ่ม 61">
            <a:extLst>
              <a:ext uri="{FF2B5EF4-FFF2-40B4-BE49-F238E27FC236}">
                <a16:creationId xmlns:a16="http://schemas.microsoft.com/office/drawing/2014/main" id="{C8035A0D-FD1A-894F-B906-637026315E96}"/>
              </a:ext>
            </a:extLst>
          </p:cNvPr>
          <p:cNvGrpSpPr/>
          <p:nvPr/>
        </p:nvGrpSpPr>
        <p:grpSpPr>
          <a:xfrm>
            <a:off x="-141610" y="-16548"/>
            <a:ext cx="12475220" cy="437505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4" name="สี่เหลี่ยมผืนผ้า 62">
              <a:extLst>
                <a:ext uri="{FF2B5EF4-FFF2-40B4-BE49-F238E27FC236}">
                  <a16:creationId xmlns:a16="http://schemas.microsoft.com/office/drawing/2014/main" id="{5349D3B3-507C-184C-B02F-6BFC292F6F40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56" name="กลุ่ม 87">
              <a:extLst>
                <a:ext uri="{FF2B5EF4-FFF2-40B4-BE49-F238E27FC236}">
                  <a16:creationId xmlns:a16="http://schemas.microsoft.com/office/drawing/2014/main" id="{1F81D054-E393-E94D-B140-BF06F7970D6C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71" name="AutoShape 4">
                <a:extLst>
                  <a:ext uri="{FF2B5EF4-FFF2-40B4-BE49-F238E27FC236}">
                    <a16:creationId xmlns:a16="http://schemas.microsoft.com/office/drawing/2014/main" id="{0CAC2BAE-D8E6-0545-B556-5836C2FD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2" name="AutoShape 5">
                <a:extLst>
                  <a:ext uri="{FF2B5EF4-FFF2-40B4-BE49-F238E27FC236}">
                    <a16:creationId xmlns:a16="http://schemas.microsoft.com/office/drawing/2014/main" id="{FDCCA047-AFE7-A347-A01C-DB8FF974E8B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73" name="Picture 72" descr="Logo&#10;&#10;Description automatically generated">
            <a:extLst>
              <a:ext uri="{FF2B5EF4-FFF2-40B4-BE49-F238E27FC236}">
                <a16:creationId xmlns:a16="http://schemas.microsoft.com/office/drawing/2014/main" id="{544A36EB-1F1A-1A4F-B726-BCD09C696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336550" y="1290476"/>
            <a:ext cx="9140420" cy="5164257"/>
            <a:chOff x="1336550" y="1225160"/>
            <a:chExt cx="9140420" cy="5164257"/>
          </a:xfrm>
        </p:grpSpPr>
        <p:sp>
          <p:nvSpPr>
            <p:cNvPr id="48" name="สี่เหลี่ยมผืนผ้ามุมมน 47"/>
            <p:cNvSpPr/>
            <p:nvPr/>
          </p:nvSpPr>
          <p:spPr>
            <a:xfrm>
              <a:off x="1343413" y="3987538"/>
              <a:ext cx="4539130" cy="2401879"/>
            </a:xfrm>
            <a:prstGeom prst="roundRect">
              <a:avLst/>
            </a:prstGeom>
            <a:ln w="57150">
              <a:solidFill>
                <a:srgbClr val="BE82B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สี่เหลี่ยมผืนผ้ามุมมน 48"/>
            <p:cNvSpPr/>
            <p:nvPr/>
          </p:nvSpPr>
          <p:spPr>
            <a:xfrm>
              <a:off x="5907357" y="3987538"/>
              <a:ext cx="4539130" cy="237603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สี่เหลี่ยมผืนผ้ามุมมน 46"/>
            <p:cNvSpPr/>
            <p:nvPr/>
          </p:nvSpPr>
          <p:spPr>
            <a:xfrm>
              <a:off x="1336550" y="1251002"/>
              <a:ext cx="4539130" cy="2445170"/>
            </a:xfrm>
            <a:prstGeom prst="roundRect">
              <a:avLst/>
            </a:prstGeom>
            <a:ln w="57150"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มุมมน 14"/>
            <p:cNvSpPr/>
            <p:nvPr/>
          </p:nvSpPr>
          <p:spPr>
            <a:xfrm>
              <a:off x="5900494" y="1225160"/>
              <a:ext cx="4539130" cy="2464921"/>
            </a:xfrm>
            <a:prstGeom prst="roundRect">
              <a:avLst/>
            </a:prstGeom>
            <a:ln w="57150">
              <a:solidFill>
                <a:srgbClr val="F7955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กล่องข้อความ 16"/>
            <p:cNvSpPr txBox="1"/>
            <p:nvPr/>
          </p:nvSpPr>
          <p:spPr>
            <a:xfrm>
              <a:off x="1631938" y="2308935"/>
              <a:ext cx="2803072" cy="9541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มีความเหนียว แข็งแรงทนทานมาก ยืดหยุ่นง่าย</a:t>
              </a:r>
            </a:p>
          </p:txBody>
        </p:sp>
        <p:sp>
          <p:nvSpPr>
            <p:cNvPr id="53" name="กล่องข้อความ 52"/>
            <p:cNvSpPr txBox="1"/>
            <p:nvPr/>
          </p:nvSpPr>
          <p:spPr>
            <a:xfrm>
              <a:off x="7673898" y="2348768"/>
              <a:ext cx="2803072" cy="9541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เส้นใยนุ่ม น้ำหนักเบา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ซักง่าย ไม่ยับง่าย ดูแลง่าย</a:t>
              </a:r>
            </a:p>
          </p:txBody>
        </p:sp>
        <p:sp>
          <p:nvSpPr>
            <p:cNvPr id="55" name="กล่องข้อความ 54"/>
            <p:cNvSpPr txBox="1"/>
            <p:nvPr/>
          </p:nvSpPr>
          <p:spPr>
            <a:xfrm>
              <a:off x="1628495" y="4248133"/>
              <a:ext cx="2803072" cy="9541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มีความเหนียวปานกลาง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คืนตัวดี ไม่ยับง่าย</a:t>
              </a:r>
            </a:p>
          </p:txBody>
        </p:sp>
        <p:sp>
          <p:nvSpPr>
            <p:cNvPr id="57" name="กล่องข้อความ 56"/>
            <p:cNvSpPr txBox="1"/>
            <p:nvPr/>
          </p:nvSpPr>
          <p:spPr>
            <a:xfrm>
              <a:off x="7722824" y="4221450"/>
              <a:ext cx="2601255" cy="9541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เส้นใยมีความเหนียวต่ำ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ยืดหดตัวได้สูง ไม่ยับง่าย</a:t>
              </a: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754542" y="563015"/>
            <a:ext cx="4305630" cy="700738"/>
            <a:chOff x="4157313" y="361508"/>
            <a:chExt cx="4704798" cy="765702"/>
          </a:xfrm>
          <a:solidFill>
            <a:srgbClr val="C00000"/>
          </a:solidFill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4157313" y="361508"/>
              <a:ext cx="4704798" cy="701749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สี่เหลี่ยมผืนผ้า 1"/>
            <p:cNvSpPr/>
            <p:nvPr/>
          </p:nvSpPr>
          <p:spPr>
            <a:xfrm>
              <a:off x="4498433" y="420959"/>
              <a:ext cx="4022559" cy="706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เสื้อผ้าจากเส้นใยสังเคราะห์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-130629" y="-39406"/>
            <a:ext cx="12475220" cy="484026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สี่เหลี่ยมผืนผ้า 62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64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65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6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8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3" name="กลุ่ม 42"/>
          <p:cNvGrpSpPr/>
          <p:nvPr/>
        </p:nvGrpSpPr>
        <p:grpSpPr>
          <a:xfrm>
            <a:off x="4040308" y="2107584"/>
            <a:ext cx="3670936" cy="3670936"/>
            <a:chOff x="4214038" y="1712443"/>
            <a:chExt cx="3670936" cy="3670936"/>
          </a:xfrm>
        </p:grpSpPr>
        <p:grpSp>
          <p:nvGrpSpPr>
            <p:cNvPr id="44" name="กลุ่ม 43"/>
            <p:cNvGrpSpPr/>
            <p:nvPr/>
          </p:nvGrpSpPr>
          <p:grpSpPr>
            <a:xfrm>
              <a:off x="4214038" y="1712443"/>
              <a:ext cx="3670936" cy="3670936"/>
              <a:chOff x="281804" y="1680148"/>
              <a:chExt cx="4011262" cy="4011262"/>
            </a:xfrm>
          </p:grpSpPr>
          <p:sp>
            <p:nvSpPr>
              <p:cNvPr id="46" name="วงรี 45"/>
              <p:cNvSpPr/>
              <p:nvPr/>
            </p:nvSpPr>
            <p:spPr>
              <a:xfrm>
                <a:off x="490150" y="1899127"/>
                <a:ext cx="3590272" cy="35902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วงรี 49"/>
              <p:cNvSpPr/>
              <p:nvPr/>
            </p:nvSpPr>
            <p:spPr>
              <a:xfrm>
                <a:off x="281804" y="1680148"/>
                <a:ext cx="4011262" cy="4011262"/>
              </a:xfrm>
              <a:prstGeom prst="ellips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วงรี 50"/>
              <p:cNvSpPr/>
              <p:nvPr/>
            </p:nvSpPr>
            <p:spPr>
              <a:xfrm>
                <a:off x="327874" y="1726218"/>
                <a:ext cx="3917919" cy="3917919"/>
              </a:xfrm>
              <a:prstGeom prst="ellipse">
                <a:avLst/>
              </a:prstGeom>
              <a:noFill/>
              <a:ln w="635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5" name="รูปภาพ 44">
              <a:hlinkClick r:id="rId3" action="ppaction://hlinksldjump"/>
            </p:cNvPr>
            <p:cNvPicPr>
              <a:picLocks noChangeAspect="1"/>
            </p:cNvPicPr>
            <p:nvPr/>
          </p:nvPicPr>
          <p:blipFill rotWithShape="1">
            <a:blip r:embed="rId4"/>
            <a:srcRect l="18391" r="18391"/>
            <a:stretch/>
          </p:blipFill>
          <p:spPr>
            <a:xfrm>
              <a:off x="4508253" y="2002250"/>
              <a:ext cx="3096000" cy="30960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58" name="กลุ่ม 57"/>
          <p:cNvGrpSpPr/>
          <p:nvPr/>
        </p:nvGrpSpPr>
        <p:grpSpPr>
          <a:xfrm>
            <a:off x="6839967" y="1359944"/>
            <a:ext cx="3892776" cy="898380"/>
            <a:chOff x="397888" y="641135"/>
            <a:chExt cx="3880510" cy="898380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397888" y="641135"/>
              <a:ext cx="3845559" cy="898380"/>
              <a:chOff x="5274986" y="841904"/>
              <a:chExt cx="3845559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สี่เหลี่ยมผืนผ้ามุมมน 60"/>
              <p:cNvSpPr/>
              <p:nvPr/>
            </p:nvSpPr>
            <p:spPr>
              <a:xfrm>
                <a:off x="5916386" y="967236"/>
                <a:ext cx="3204159" cy="693144"/>
              </a:xfrm>
              <a:prstGeom prst="roundRect">
                <a:avLst/>
              </a:prstGeom>
              <a:solidFill>
                <a:srgbClr val="FDC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" name="วงรี 70"/>
              <p:cNvSpPr/>
              <p:nvPr/>
            </p:nvSpPr>
            <p:spPr>
              <a:xfrm>
                <a:off x="5274986" y="841904"/>
                <a:ext cx="898380" cy="898380"/>
              </a:xfrm>
              <a:prstGeom prst="ellipse">
                <a:avLst/>
              </a:prstGeom>
              <a:solidFill>
                <a:srgbClr val="F79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5" name="วงรี 74"/>
              <p:cNvSpPr/>
              <p:nvPr/>
            </p:nvSpPr>
            <p:spPr>
              <a:xfrm>
                <a:off x="5355774" y="928146"/>
                <a:ext cx="734786" cy="734786"/>
              </a:xfrm>
              <a:prstGeom prst="ellipse">
                <a:avLst/>
              </a:prstGeom>
              <a:solidFill>
                <a:srgbClr val="FDC7A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</a:t>
                </a:r>
              </a:p>
            </p:txBody>
          </p:sp>
        </p:grpSp>
        <p:sp>
          <p:nvSpPr>
            <p:cNvPr id="60" name="กล่องข้อความ 59"/>
            <p:cNvSpPr txBox="1"/>
            <p:nvPr/>
          </p:nvSpPr>
          <p:spPr>
            <a:xfrm>
              <a:off x="1232985" y="882747"/>
              <a:ext cx="304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ผ้าพอลิ</a:t>
              </a:r>
              <a:r>
                <a:rPr kumimoji="0" lang="th-TH" sz="28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เอสเทอร์</a:t>
              </a: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kumimoji="0" lang="th-TH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Polyester</a:t>
              </a:r>
              <a:r>
                <a:rPr kumimoji="0" lang="th-TH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76" name="กลุ่ม 75"/>
          <p:cNvGrpSpPr/>
          <p:nvPr/>
        </p:nvGrpSpPr>
        <p:grpSpPr>
          <a:xfrm>
            <a:off x="1116142" y="1397147"/>
            <a:ext cx="3842898" cy="898380"/>
            <a:chOff x="1039288" y="655310"/>
            <a:chExt cx="3830789" cy="898380"/>
          </a:xfrm>
        </p:grpSpPr>
        <p:grpSp>
          <p:nvGrpSpPr>
            <p:cNvPr id="77" name="กลุ่ม 76"/>
            <p:cNvGrpSpPr/>
            <p:nvPr/>
          </p:nvGrpSpPr>
          <p:grpSpPr>
            <a:xfrm>
              <a:off x="1039288" y="655310"/>
              <a:ext cx="3830789" cy="898380"/>
              <a:chOff x="5916386" y="856079"/>
              <a:chExt cx="3830789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สี่เหลี่ยมผืนผ้ามุมมน 78"/>
              <p:cNvSpPr/>
              <p:nvPr/>
            </p:nvSpPr>
            <p:spPr>
              <a:xfrm>
                <a:off x="5916386" y="967236"/>
                <a:ext cx="3204159" cy="693144"/>
              </a:xfrm>
              <a:prstGeom prst="roundRect">
                <a:avLst/>
              </a:prstGeom>
              <a:solidFill>
                <a:srgbClr val="85BB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848795" y="856079"/>
                <a:ext cx="898380" cy="89838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29583" y="942321"/>
                <a:ext cx="734786" cy="734786"/>
              </a:xfrm>
              <a:prstGeom prst="ellipse">
                <a:avLst/>
              </a:prstGeom>
              <a:solidFill>
                <a:srgbClr val="85BBE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๑</a:t>
                </a:r>
              </a:p>
            </p:txBody>
          </p:sp>
        </p:grpSp>
        <p:sp>
          <p:nvSpPr>
            <p:cNvPr id="78" name="กล่องข้อความ 77"/>
            <p:cNvSpPr txBox="1"/>
            <p:nvPr/>
          </p:nvSpPr>
          <p:spPr>
            <a:xfrm>
              <a:off x="1232985" y="882747"/>
              <a:ext cx="304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ผ้าไนลอน (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Nylon</a:t>
              </a: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87" name="กลุ่ม 86"/>
          <p:cNvGrpSpPr/>
          <p:nvPr/>
        </p:nvGrpSpPr>
        <p:grpSpPr>
          <a:xfrm>
            <a:off x="1153412" y="5378990"/>
            <a:ext cx="3842898" cy="898380"/>
            <a:chOff x="1039288" y="655310"/>
            <a:chExt cx="3830789" cy="898380"/>
          </a:xfrm>
        </p:grpSpPr>
        <p:grpSp>
          <p:nvGrpSpPr>
            <p:cNvPr id="88" name="กลุ่ม 87"/>
            <p:cNvGrpSpPr/>
            <p:nvPr/>
          </p:nvGrpSpPr>
          <p:grpSpPr>
            <a:xfrm>
              <a:off x="1039288" y="655310"/>
              <a:ext cx="3830789" cy="898380"/>
              <a:chOff x="5916386" y="856079"/>
              <a:chExt cx="3830789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สี่เหลี่ยมผืนผ้ามุมมน 89"/>
              <p:cNvSpPr/>
              <p:nvPr/>
            </p:nvSpPr>
            <p:spPr>
              <a:xfrm>
                <a:off x="5916386" y="967236"/>
                <a:ext cx="3204159" cy="693144"/>
              </a:xfrm>
              <a:prstGeom prst="roundRect">
                <a:avLst/>
              </a:prstGeom>
              <a:solidFill>
                <a:srgbClr val="D3B1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วงรี 90"/>
              <p:cNvSpPr/>
              <p:nvPr/>
            </p:nvSpPr>
            <p:spPr>
              <a:xfrm>
                <a:off x="8848795" y="856079"/>
                <a:ext cx="898380" cy="898380"/>
              </a:xfrm>
              <a:prstGeom prst="ellipse">
                <a:avLst/>
              </a:prstGeom>
              <a:solidFill>
                <a:srgbClr val="BE82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วงรี 91"/>
              <p:cNvSpPr/>
              <p:nvPr/>
            </p:nvSpPr>
            <p:spPr>
              <a:xfrm>
                <a:off x="8929583" y="942321"/>
                <a:ext cx="734786" cy="734786"/>
              </a:xfrm>
              <a:prstGeom prst="ellipse">
                <a:avLst/>
              </a:prstGeom>
              <a:solidFill>
                <a:srgbClr val="E2CB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๓</a:t>
                </a:r>
              </a:p>
            </p:txBody>
          </p:sp>
        </p:grpSp>
        <p:sp>
          <p:nvSpPr>
            <p:cNvPr id="89" name="กล่องข้อความ 88"/>
            <p:cNvSpPr txBox="1"/>
            <p:nvPr/>
          </p:nvSpPr>
          <p:spPr>
            <a:xfrm>
              <a:off x="1232985" y="882747"/>
              <a:ext cx="304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ผ้าอะคริลิก (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Acrylic</a:t>
              </a: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98" name="กลุ่ม 97"/>
          <p:cNvGrpSpPr/>
          <p:nvPr/>
        </p:nvGrpSpPr>
        <p:grpSpPr>
          <a:xfrm>
            <a:off x="6746168" y="5386738"/>
            <a:ext cx="3925753" cy="898380"/>
            <a:chOff x="397888" y="641135"/>
            <a:chExt cx="3913383" cy="898380"/>
          </a:xfrm>
        </p:grpSpPr>
        <p:grpSp>
          <p:nvGrpSpPr>
            <p:cNvPr id="99" name="กลุ่ม 98"/>
            <p:cNvGrpSpPr/>
            <p:nvPr/>
          </p:nvGrpSpPr>
          <p:grpSpPr>
            <a:xfrm>
              <a:off x="397888" y="641135"/>
              <a:ext cx="3913383" cy="898380"/>
              <a:chOff x="5274986" y="841904"/>
              <a:chExt cx="3913383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สี่เหลี่ยมผืนผ้ามุมมน 100"/>
              <p:cNvSpPr/>
              <p:nvPr/>
            </p:nvSpPr>
            <p:spPr>
              <a:xfrm>
                <a:off x="5916386" y="967236"/>
                <a:ext cx="3271983" cy="693144"/>
              </a:xfrm>
              <a:prstGeom prst="roundRect">
                <a:avLst/>
              </a:prstGeom>
              <a:solidFill>
                <a:srgbClr val="A3D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5274986" y="841904"/>
                <a:ext cx="898380" cy="898380"/>
              </a:xfrm>
              <a:prstGeom prst="ellipse">
                <a:avLst/>
              </a:prstGeom>
              <a:solidFill>
                <a:srgbClr val="65C8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355774" y="928146"/>
                <a:ext cx="734786" cy="734786"/>
              </a:xfrm>
              <a:prstGeom prst="ellipse">
                <a:avLst/>
              </a:prstGeom>
              <a:solidFill>
                <a:srgbClr val="A3DADB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๔</a:t>
                </a:r>
              </a:p>
            </p:txBody>
          </p:sp>
        </p:grpSp>
        <p:sp>
          <p:nvSpPr>
            <p:cNvPr id="100" name="กล่องข้อความ 99"/>
            <p:cNvSpPr txBox="1"/>
            <p:nvPr/>
          </p:nvSpPr>
          <p:spPr>
            <a:xfrm>
              <a:off x="1232986" y="882747"/>
              <a:ext cx="3078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ผ้าสแปนเด็กซ์ </a:t>
              </a:r>
              <a:r>
                <a:rPr kumimoji="0" lang="th-TH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Spandex</a:t>
              </a:r>
              <a:r>
                <a:rPr kumimoji="0" lang="th-TH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DF6BD460-A20A-CF46-93C0-BAA82345D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314877" y="1694173"/>
            <a:ext cx="9145478" cy="2594582"/>
            <a:chOff x="1336550" y="1225160"/>
            <a:chExt cx="9145478" cy="2594582"/>
          </a:xfrm>
        </p:grpSpPr>
        <p:sp>
          <p:nvSpPr>
            <p:cNvPr id="47" name="สี่เหลี่ยมผืนผ้ามุมมน 46"/>
            <p:cNvSpPr/>
            <p:nvPr/>
          </p:nvSpPr>
          <p:spPr>
            <a:xfrm>
              <a:off x="1336550" y="1251001"/>
              <a:ext cx="4539130" cy="2568741"/>
            </a:xfrm>
            <a:prstGeom prst="roundRect">
              <a:avLst/>
            </a:prstGeom>
            <a:ln w="57150">
              <a:solidFill>
                <a:srgbClr val="F8AAA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มุมมน 14"/>
            <p:cNvSpPr/>
            <p:nvPr/>
          </p:nvSpPr>
          <p:spPr>
            <a:xfrm>
              <a:off x="5900494" y="1225160"/>
              <a:ext cx="4539130" cy="2568741"/>
            </a:xfrm>
            <a:prstGeom prst="roundRect">
              <a:avLst/>
            </a:prstGeom>
            <a:ln w="57150">
              <a:solidFill>
                <a:srgbClr val="F8AAA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กล่องข้อความ 16"/>
            <p:cNvSpPr txBox="1"/>
            <p:nvPr/>
          </p:nvSpPr>
          <p:spPr>
            <a:xfrm>
              <a:off x="1612665" y="2476918"/>
              <a:ext cx="2803072" cy="9541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เนื้อนุ่ม สวยงาม ยับง่าย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มีความเงามันคล้ายไหม</a:t>
              </a:r>
            </a:p>
          </p:txBody>
        </p:sp>
        <p:sp>
          <p:nvSpPr>
            <p:cNvPr id="53" name="กล่องข้อความ 52"/>
            <p:cNvSpPr txBox="1"/>
            <p:nvPr/>
          </p:nvSpPr>
          <p:spPr>
            <a:xfrm>
              <a:off x="7678956" y="2490526"/>
              <a:ext cx="2803072" cy="9541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เนื้อนุ่ม เป็นเงามัน ไม่ยับ   ไม่หด รีดเรียบง่าย</a:t>
              </a: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-130629" y="-33964"/>
            <a:ext cx="12475220" cy="56605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สี่เหลี่ยมผืนผ้า 62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64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65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6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8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75" name="กลุ่ม 74"/>
          <p:cNvGrpSpPr/>
          <p:nvPr/>
        </p:nvGrpSpPr>
        <p:grpSpPr>
          <a:xfrm>
            <a:off x="4000949" y="2337050"/>
            <a:ext cx="3670936" cy="3670936"/>
            <a:chOff x="8178009" y="1712443"/>
            <a:chExt cx="3670936" cy="3670936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8178009" y="1712443"/>
              <a:ext cx="3670936" cy="3670936"/>
              <a:chOff x="281804" y="1680148"/>
              <a:chExt cx="4011262" cy="4011262"/>
            </a:xfrm>
          </p:grpSpPr>
          <p:sp>
            <p:nvSpPr>
              <p:cNvPr id="78" name="วงรี 77"/>
              <p:cNvSpPr/>
              <p:nvPr/>
            </p:nvSpPr>
            <p:spPr>
              <a:xfrm>
                <a:off x="490150" y="1899127"/>
                <a:ext cx="3590272" cy="3590272"/>
              </a:xfrm>
              <a:prstGeom prst="ellipse">
                <a:avLst/>
              </a:prstGeom>
              <a:solidFill>
                <a:srgbClr val="FFC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วงรี 78"/>
              <p:cNvSpPr/>
              <p:nvPr/>
            </p:nvSpPr>
            <p:spPr>
              <a:xfrm>
                <a:off x="281804" y="1680148"/>
                <a:ext cx="4011262" cy="4011262"/>
              </a:xfrm>
              <a:prstGeom prst="ellipse">
                <a:avLst/>
              </a:prstGeom>
              <a:noFill/>
              <a:ln w="12700">
                <a:solidFill>
                  <a:srgbClr val="FFC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327874" y="1726218"/>
                <a:ext cx="3917919" cy="3917919"/>
              </a:xfrm>
              <a:prstGeom prst="ellipse">
                <a:avLst/>
              </a:prstGeom>
              <a:noFill/>
              <a:ln w="6350">
                <a:solidFill>
                  <a:srgbClr val="FFC5C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6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3"/>
            <a:srcRect l="1993" r="1993"/>
            <a:stretch/>
          </p:blipFill>
          <p:spPr>
            <a:xfrm>
              <a:off x="8486478" y="2025675"/>
              <a:ext cx="3060000" cy="30600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81" name="กลุ่ม 80"/>
          <p:cNvGrpSpPr/>
          <p:nvPr/>
        </p:nvGrpSpPr>
        <p:grpSpPr>
          <a:xfrm>
            <a:off x="971286" y="1883858"/>
            <a:ext cx="3590094" cy="898380"/>
            <a:chOff x="5927272" y="1692662"/>
            <a:chExt cx="3590094" cy="898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สี่เหลี่ยมผืนผ้ามุมมน 81"/>
            <p:cNvSpPr/>
            <p:nvPr/>
          </p:nvSpPr>
          <p:spPr>
            <a:xfrm>
              <a:off x="5927272" y="1807149"/>
              <a:ext cx="3486401" cy="693144"/>
            </a:xfrm>
            <a:prstGeom prst="roundRect">
              <a:avLst/>
            </a:prstGeom>
            <a:solidFill>
              <a:srgbClr val="F9B6B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8618986" y="1692662"/>
              <a:ext cx="898380" cy="898380"/>
            </a:xfrm>
            <a:prstGeom prst="ellipse">
              <a:avLst/>
            </a:prstGeom>
            <a:solidFill>
              <a:srgbClr val="F47D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8699774" y="1778904"/>
              <a:ext cx="734786" cy="734786"/>
            </a:xfrm>
            <a:prstGeom prst="ellipse">
              <a:avLst/>
            </a:prstGeom>
            <a:solidFill>
              <a:srgbClr val="F8AA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</a:p>
          </p:txBody>
        </p:sp>
        <p:sp>
          <p:nvSpPr>
            <p:cNvPr id="85" name="กล่องข้อความ 84"/>
            <p:cNvSpPr txBox="1"/>
            <p:nvPr/>
          </p:nvSpPr>
          <p:spPr>
            <a:xfrm>
              <a:off x="6176790" y="1925451"/>
              <a:ext cx="2734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ผ้าอะซีเตต </a:t>
              </a:r>
              <a:r>
                <a:rPr kumimoji="0" lang="th-TH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Acetate</a:t>
              </a:r>
              <a:r>
                <a:rPr kumimoji="0" lang="th-TH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842756" y="698932"/>
            <a:ext cx="4305630" cy="710099"/>
            <a:chOff x="4157313" y="361508"/>
            <a:chExt cx="4704798" cy="775931"/>
          </a:xfrm>
          <a:solidFill>
            <a:srgbClr val="C00000"/>
          </a:solidFill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4157313" y="361508"/>
              <a:ext cx="4704798" cy="701749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สี่เหลี่ยมผืนผ้า 1"/>
            <p:cNvSpPr/>
            <p:nvPr/>
          </p:nvSpPr>
          <p:spPr>
            <a:xfrm>
              <a:off x="4410880" y="420959"/>
              <a:ext cx="4313702" cy="716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เสื้อผ้าจากเส้นใยกึ่งสังเคราะห์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กลุ่ม 57"/>
          <p:cNvGrpSpPr/>
          <p:nvPr/>
        </p:nvGrpSpPr>
        <p:grpSpPr>
          <a:xfrm>
            <a:off x="6971337" y="1806506"/>
            <a:ext cx="3682627" cy="898380"/>
            <a:chOff x="5280428" y="1709859"/>
            <a:chExt cx="3682627" cy="898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สี่เหลี่ยมผืนผ้ามุมมน 58"/>
            <p:cNvSpPr/>
            <p:nvPr/>
          </p:nvSpPr>
          <p:spPr>
            <a:xfrm>
              <a:off x="5927273" y="1807149"/>
              <a:ext cx="3035782" cy="693144"/>
            </a:xfrm>
            <a:prstGeom prst="roundRect">
              <a:avLst/>
            </a:prstGeom>
            <a:solidFill>
              <a:srgbClr val="F9B6B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5280428" y="1709859"/>
              <a:ext cx="898380" cy="898380"/>
            </a:xfrm>
            <a:prstGeom prst="ellipse">
              <a:avLst/>
            </a:prstGeom>
            <a:solidFill>
              <a:srgbClr val="F47D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361216" y="1796101"/>
              <a:ext cx="734786" cy="734786"/>
            </a:xfrm>
            <a:prstGeom prst="ellipse">
              <a:avLst/>
            </a:prstGeom>
            <a:solidFill>
              <a:srgbClr val="F8AA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๒</a:t>
              </a:r>
            </a:p>
          </p:txBody>
        </p:sp>
        <p:sp>
          <p:nvSpPr>
            <p:cNvPr id="71" name="กล่องข้อความ 70"/>
            <p:cNvSpPr txBox="1"/>
            <p:nvPr/>
          </p:nvSpPr>
          <p:spPr>
            <a:xfrm>
              <a:off x="6176790" y="1925451"/>
              <a:ext cx="2734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</a:t>
              </a:r>
              <a:r>
                <a:rPr kumimoji="0" lang="th-TH" sz="28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</a:t>
              </a: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ยอน (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Rayon</a:t>
              </a:r>
              <a:r>
                <a:rPr kumimoji="0" lang="th-TH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F76AF2C9-7455-6644-894F-33B8E846C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534923" y="816233"/>
            <a:ext cx="3857460" cy="561579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942369" y="831058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ประเภทของเสื้อผ้า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535285" y="784788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540383" y="1375481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8" name="สี่เหลี่ยมผืนผ้า 3">
            <a:extLst>
              <a:ext uri="{FF2B5EF4-FFF2-40B4-BE49-F238E27FC236}">
                <a16:creationId xmlns:a16="http://schemas.microsoft.com/office/drawing/2014/main" id="{14A050B5-8E1A-4203-BE27-38D22A40660C}"/>
              </a:ext>
            </a:extLst>
          </p:cNvPr>
          <p:cNvSpPr/>
          <p:nvPr/>
        </p:nvSpPr>
        <p:spPr>
          <a:xfrm>
            <a:off x="942369" y="1808105"/>
            <a:ext cx="10473715" cy="3277820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นักเรียนร่วมกันศึกษาวิเคราะห์ความเหมือนและ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ความแตกต่างของประเภทของเสื้อผ้า โดยจับคู่ประเภทของเสื้อผ้า</a:t>
            </a:r>
          </a:p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เช่น เสื้อผ้าจากเส้นใยธรรมชาติกับเสื้อผ้าจากเส้นใยสังเคราะห์ </a:t>
            </a:r>
            <a:b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หรือเสื้อผ้าจากเส้นใยสังเคราะห์กับเสื้อผ้าจากเส้นใยกึ่งสังเคราะห์</a:t>
            </a:r>
          </a:p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แล้วสรุปเขียนลงในแผนภาพความคิดแบบเปรียบเทียบ</a:t>
            </a:r>
            <a:endParaRPr lang="th-TH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5C7C4D5-E885-B847-A5F8-4567CC4E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4"/>
            <a:ext cx="12475220" cy="50302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68C86CE7-5AAF-4376-B647-5649EF399010}"/>
              </a:ext>
            </a:extLst>
          </p:cNvPr>
          <p:cNvGrpSpPr>
            <a:grpSpLocks/>
          </p:cNvGrpSpPr>
          <p:nvPr/>
        </p:nvGrpSpPr>
        <p:grpSpPr bwMode="auto">
          <a:xfrm>
            <a:off x="2467714" y="1402619"/>
            <a:ext cx="7697488" cy="5061875"/>
            <a:chOff x="2007" y="6323"/>
            <a:chExt cx="6430" cy="4201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74492EEF-638B-4EB5-96A1-118A70FC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6323"/>
              <a:ext cx="4202" cy="4201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21119156-3A7C-4580-A0FF-3C8081A5A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6323"/>
              <a:ext cx="4202" cy="4201"/>
            </a:xfrm>
            <a:prstGeom prst="ellipse">
              <a:avLst/>
            </a:prstGeom>
            <a:noFill/>
            <a:ln w="9525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62E97CC-2C52-488A-B538-918A30FC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6324"/>
              <a:ext cx="3788" cy="1213"/>
            </a:xfrm>
            <a:custGeom>
              <a:avLst/>
              <a:gdLst>
                <a:gd name="T0" fmla="*/ 265 w 3788"/>
                <a:gd name="T1" fmla="*/ 1187 h 1213"/>
                <a:gd name="T2" fmla="*/ 2279 w 3788"/>
                <a:gd name="T3" fmla="*/ 1193 h 1213"/>
                <a:gd name="T4" fmla="*/ 3486 w 3788"/>
                <a:gd name="T5" fmla="*/ 1184 h 1213"/>
                <a:gd name="T6" fmla="*/ 3735 w 3788"/>
                <a:gd name="T7" fmla="*/ 1176 h 1213"/>
                <a:gd name="T8" fmla="*/ 3776 w 3788"/>
                <a:gd name="T9" fmla="*/ 1176 h 1213"/>
                <a:gd name="T10" fmla="*/ 3660 w 3788"/>
                <a:gd name="T11" fmla="*/ 953 h 1213"/>
                <a:gd name="T12" fmla="*/ 3444 w 3788"/>
                <a:gd name="T13" fmla="*/ 702 h 1213"/>
                <a:gd name="T14" fmla="*/ 3128 w 3788"/>
                <a:gd name="T15" fmla="*/ 411 h 1213"/>
                <a:gd name="T16" fmla="*/ 2677 w 3788"/>
                <a:gd name="T17" fmla="*/ 155 h 1213"/>
                <a:gd name="T18" fmla="*/ 2203 w 3788"/>
                <a:gd name="T19" fmla="*/ 28 h 1213"/>
                <a:gd name="T20" fmla="*/ 1763 w 3788"/>
                <a:gd name="T21" fmla="*/ 12 h 1213"/>
                <a:gd name="T22" fmla="*/ 1273 w 3788"/>
                <a:gd name="T23" fmla="*/ 99 h 1213"/>
                <a:gd name="T24" fmla="*/ 780 w 3788"/>
                <a:gd name="T25" fmla="*/ 324 h 1213"/>
                <a:gd name="T26" fmla="*/ 406 w 3788"/>
                <a:gd name="T27" fmla="*/ 619 h 1213"/>
                <a:gd name="T28" fmla="*/ 152 w 3788"/>
                <a:gd name="T29" fmla="*/ 928 h 1213"/>
                <a:gd name="T30" fmla="*/ 57 w 3788"/>
                <a:gd name="T31" fmla="*/ 1084 h 1213"/>
                <a:gd name="T32" fmla="*/ 17 w 3788"/>
                <a:gd name="T33" fmla="*/ 1159 h 1213"/>
                <a:gd name="T34" fmla="*/ 8 w 3788"/>
                <a:gd name="T35" fmla="*/ 1181 h 1213"/>
                <a:gd name="T36" fmla="*/ 66 w 3788"/>
                <a:gd name="T37" fmla="*/ 1183 h 1213"/>
                <a:gd name="T38" fmla="*/ 265 w 3788"/>
                <a:gd name="T39" fmla="*/ 1187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88" h="1213">
                  <a:moveTo>
                    <a:pt x="265" y="1187"/>
                  </a:moveTo>
                  <a:cubicBezTo>
                    <a:pt x="637" y="1188"/>
                    <a:pt x="1742" y="1193"/>
                    <a:pt x="2279" y="1193"/>
                  </a:cubicBezTo>
                  <a:cubicBezTo>
                    <a:pt x="2815" y="1192"/>
                    <a:pt x="3243" y="1187"/>
                    <a:pt x="3486" y="1184"/>
                  </a:cubicBezTo>
                  <a:cubicBezTo>
                    <a:pt x="3728" y="1182"/>
                    <a:pt x="3687" y="1177"/>
                    <a:pt x="3735" y="1176"/>
                  </a:cubicBezTo>
                  <a:cubicBezTo>
                    <a:pt x="3783" y="1175"/>
                    <a:pt x="3788" y="1213"/>
                    <a:pt x="3776" y="1176"/>
                  </a:cubicBezTo>
                  <a:cubicBezTo>
                    <a:pt x="3764" y="1139"/>
                    <a:pt x="3715" y="1032"/>
                    <a:pt x="3660" y="953"/>
                  </a:cubicBezTo>
                  <a:cubicBezTo>
                    <a:pt x="3605" y="874"/>
                    <a:pt x="3533" y="792"/>
                    <a:pt x="3444" y="702"/>
                  </a:cubicBezTo>
                  <a:cubicBezTo>
                    <a:pt x="3355" y="612"/>
                    <a:pt x="3255" y="502"/>
                    <a:pt x="3128" y="411"/>
                  </a:cubicBezTo>
                  <a:cubicBezTo>
                    <a:pt x="3000" y="319"/>
                    <a:pt x="2831" y="219"/>
                    <a:pt x="2677" y="155"/>
                  </a:cubicBezTo>
                  <a:cubicBezTo>
                    <a:pt x="2522" y="91"/>
                    <a:pt x="2355" y="52"/>
                    <a:pt x="2203" y="28"/>
                  </a:cubicBezTo>
                  <a:cubicBezTo>
                    <a:pt x="2051" y="4"/>
                    <a:pt x="1918" y="0"/>
                    <a:pt x="1763" y="12"/>
                  </a:cubicBezTo>
                  <a:cubicBezTo>
                    <a:pt x="1608" y="23"/>
                    <a:pt x="1437" y="47"/>
                    <a:pt x="1273" y="99"/>
                  </a:cubicBezTo>
                  <a:cubicBezTo>
                    <a:pt x="1109" y="151"/>
                    <a:pt x="924" y="237"/>
                    <a:pt x="780" y="324"/>
                  </a:cubicBezTo>
                  <a:cubicBezTo>
                    <a:pt x="636" y="410"/>
                    <a:pt x="511" y="518"/>
                    <a:pt x="406" y="619"/>
                  </a:cubicBezTo>
                  <a:cubicBezTo>
                    <a:pt x="302" y="719"/>
                    <a:pt x="210" y="850"/>
                    <a:pt x="152" y="928"/>
                  </a:cubicBezTo>
                  <a:cubicBezTo>
                    <a:pt x="94" y="1006"/>
                    <a:pt x="80" y="1046"/>
                    <a:pt x="57" y="1084"/>
                  </a:cubicBezTo>
                  <a:cubicBezTo>
                    <a:pt x="35" y="1123"/>
                    <a:pt x="25" y="1143"/>
                    <a:pt x="17" y="1159"/>
                  </a:cubicBezTo>
                  <a:cubicBezTo>
                    <a:pt x="8" y="1175"/>
                    <a:pt x="0" y="1177"/>
                    <a:pt x="8" y="1181"/>
                  </a:cubicBezTo>
                  <a:cubicBezTo>
                    <a:pt x="17" y="1184"/>
                    <a:pt x="23" y="1182"/>
                    <a:pt x="66" y="1183"/>
                  </a:cubicBezTo>
                  <a:cubicBezTo>
                    <a:pt x="109" y="1184"/>
                    <a:pt x="224" y="1186"/>
                    <a:pt x="265" y="1187"/>
                  </a:cubicBezTo>
                  <a:close/>
                </a:path>
              </a:pathLst>
            </a:custGeom>
            <a:solidFill>
              <a:srgbClr val="8F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1F45F9-DE66-41B9-A7BD-D450E469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6324"/>
              <a:ext cx="3806" cy="1205"/>
            </a:xfrm>
            <a:custGeom>
              <a:avLst/>
              <a:gdLst>
                <a:gd name="T0" fmla="*/ 0 w 6912"/>
                <a:gd name="T1" fmla="*/ 2152 h 2188"/>
                <a:gd name="T2" fmla="*/ 4155 w 6912"/>
                <a:gd name="T3" fmla="*/ 2167 h 2188"/>
                <a:gd name="T4" fmla="*/ 6346 w 6912"/>
                <a:gd name="T5" fmla="*/ 2152 h 2188"/>
                <a:gd name="T6" fmla="*/ 6726 w 6912"/>
                <a:gd name="T7" fmla="*/ 2145 h 2188"/>
                <a:gd name="T8" fmla="*/ 6877 w 6912"/>
                <a:gd name="T9" fmla="*/ 2137 h 2188"/>
                <a:gd name="T10" fmla="*/ 6873 w 6912"/>
                <a:gd name="T11" fmla="*/ 2122 h 2188"/>
                <a:gd name="T12" fmla="*/ 6644 w 6912"/>
                <a:gd name="T13" fmla="*/ 1740 h 2188"/>
                <a:gd name="T14" fmla="*/ 6309 w 6912"/>
                <a:gd name="T15" fmla="*/ 1297 h 2188"/>
                <a:gd name="T16" fmla="*/ 5697 w 6912"/>
                <a:gd name="T17" fmla="*/ 746 h 2188"/>
                <a:gd name="T18" fmla="*/ 4896 w 6912"/>
                <a:gd name="T19" fmla="*/ 289 h 2188"/>
                <a:gd name="T20" fmla="*/ 3990 w 6912"/>
                <a:gd name="T21" fmla="*/ 47 h 2188"/>
                <a:gd name="T22" fmla="*/ 3219 w 6912"/>
                <a:gd name="T23" fmla="*/ 21 h 2188"/>
                <a:gd name="T24" fmla="*/ 2353 w 6912"/>
                <a:gd name="T25" fmla="*/ 172 h 2188"/>
                <a:gd name="T26" fmla="*/ 1436 w 6912"/>
                <a:gd name="T27" fmla="*/ 580 h 2188"/>
                <a:gd name="T28" fmla="*/ 756 w 6912"/>
                <a:gd name="T29" fmla="*/ 1124 h 2188"/>
                <a:gd name="T30" fmla="*/ 287 w 6912"/>
                <a:gd name="T31" fmla="*/ 1713 h 2188"/>
                <a:gd name="T32" fmla="*/ 121 w 6912"/>
                <a:gd name="T33" fmla="*/ 1970 h 2188"/>
                <a:gd name="T34" fmla="*/ 0 w 6912"/>
                <a:gd name="T35" fmla="*/ 2152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12" h="2188">
                  <a:moveTo>
                    <a:pt x="0" y="2152"/>
                  </a:moveTo>
                  <a:cubicBezTo>
                    <a:pt x="675" y="2187"/>
                    <a:pt x="3098" y="2167"/>
                    <a:pt x="4155" y="2167"/>
                  </a:cubicBezTo>
                  <a:cubicBezTo>
                    <a:pt x="5213" y="2167"/>
                    <a:pt x="5918" y="2156"/>
                    <a:pt x="6346" y="2152"/>
                  </a:cubicBezTo>
                  <a:cubicBezTo>
                    <a:pt x="6774" y="2148"/>
                    <a:pt x="6638" y="2147"/>
                    <a:pt x="6726" y="2145"/>
                  </a:cubicBezTo>
                  <a:cubicBezTo>
                    <a:pt x="6814" y="2143"/>
                    <a:pt x="6853" y="2141"/>
                    <a:pt x="6877" y="2137"/>
                  </a:cubicBezTo>
                  <a:cubicBezTo>
                    <a:pt x="6901" y="2133"/>
                    <a:pt x="6912" y="2188"/>
                    <a:pt x="6873" y="2122"/>
                  </a:cubicBezTo>
                  <a:cubicBezTo>
                    <a:pt x="6834" y="2056"/>
                    <a:pt x="6738" y="1877"/>
                    <a:pt x="6644" y="1740"/>
                  </a:cubicBezTo>
                  <a:cubicBezTo>
                    <a:pt x="6550" y="1603"/>
                    <a:pt x="6467" y="1463"/>
                    <a:pt x="6309" y="1297"/>
                  </a:cubicBezTo>
                  <a:cubicBezTo>
                    <a:pt x="6151" y="1131"/>
                    <a:pt x="5932" y="914"/>
                    <a:pt x="5697" y="746"/>
                  </a:cubicBezTo>
                  <a:cubicBezTo>
                    <a:pt x="5462" y="578"/>
                    <a:pt x="5180" y="405"/>
                    <a:pt x="4896" y="289"/>
                  </a:cubicBezTo>
                  <a:cubicBezTo>
                    <a:pt x="4612" y="173"/>
                    <a:pt x="4269" y="92"/>
                    <a:pt x="3990" y="47"/>
                  </a:cubicBezTo>
                  <a:cubicBezTo>
                    <a:pt x="3711" y="2"/>
                    <a:pt x="3492" y="0"/>
                    <a:pt x="3219" y="21"/>
                  </a:cubicBezTo>
                  <a:cubicBezTo>
                    <a:pt x="2946" y="42"/>
                    <a:pt x="2650" y="79"/>
                    <a:pt x="2353" y="172"/>
                  </a:cubicBezTo>
                  <a:cubicBezTo>
                    <a:pt x="2056" y="265"/>
                    <a:pt x="1702" y="421"/>
                    <a:pt x="1436" y="580"/>
                  </a:cubicBezTo>
                  <a:cubicBezTo>
                    <a:pt x="1170" y="739"/>
                    <a:pt x="947" y="935"/>
                    <a:pt x="756" y="1124"/>
                  </a:cubicBezTo>
                  <a:cubicBezTo>
                    <a:pt x="564" y="1313"/>
                    <a:pt x="393" y="1572"/>
                    <a:pt x="287" y="1713"/>
                  </a:cubicBezTo>
                  <a:cubicBezTo>
                    <a:pt x="181" y="1854"/>
                    <a:pt x="169" y="1897"/>
                    <a:pt x="121" y="1970"/>
                  </a:cubicBezTo>
                  <a:cubicBezTo>
                    <a:pt x="73" y="2043"/>
                    <a:pt x="25" y="2114"/>
                    <a:pt x="0" y="2152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30B6D6-59B8-4D06-81D2-2A5283FD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6643"/>
              <a:ext cx="1985" cy="3563"/>
            </a:xfrm>
            <a:custGeom>
              <a:avLst/>
              <a:gdLst>
                <a:gd name="T0" fmla="*/ 879 w 3985"/>
                <a:gd name="T1" fmla="*/ 976 h 6713"/>
                <a:gd name="T2" fmla="*/ 525 w 3985"/>
                <a:gd name="T3" fmla="*/ 1459 h 6713"/>
                <a:gd name="T4" fmla="*/ 244 w 3985"/>
                <a:gd name="T5" fmla="*/ 2049 h 6713"/>
                <a:gd name="T6" fmla="*/ 81 w 3985"/>
                <a:gd name="T7" fmla="*/ 2635 h 6713"/>
                <a:gd name="T8" fmla="*/ 11 w 3985"/>
                <a:gd name="T9" fmla="*/ 3229 h 6713"/>
                <a:gd name="T10" fmla="*/ 22 w 3985"/>
                <a:gd name="T11" fmla="*/ 3681 h 6713"/>
                <a:gd name="T12" fmla="*/ 143 w 3985"/>
                <a:gd name="T13" fmla="*/ 4350 h 6713"/>
                <a:gd name="T14" fmla="*/ 441 w 3985"/>
                <a:gd name="T15" fmla="*/ 5143 h 6713"/>
                <a:gd name="T16" fmla="*/ 1065 w 3985"/>
                <a:gd name="T17" fmla="*/ 5995 h 6713"/>
                <a:gd name="T18" fmla="*/ 1634 w 3985"/>
                <a:gd name="T19" fmla="*/ 6475 h 6713"/>
                <a:gd name="T20" fmla="*/ 1957 w 3985"/>
                <a:gd name="T21" fmla="*/ 6681 h 6713"/>
                <a:gd name="T22" fmla="*/ 2062 w 3985"/>
                <a:gd name="T23" fmla="*/ 6666 h 6713"/>
                <a:gd name="T24" fmla="*/ 2354 w 3985"/>
                <a:gd name="T25" fmla="*/ 6475 h 6713"/>
                <a:gd name="T26" fmla="*/ 2692 w 3985"/>
                <a:gd name="T27" fmla="*/ 6204 h 6713"/>
                <a:gd name="T28" fmla="*/ 3296 w 3985"/>
                <a:gd name="T29" fmla="*/ 5524 h 6713"/>
                <a:gd name="T30" fmla="*/ 3689 w 3985"/>
                <a:gd name="T31" fmla="*/ 4814 h 6713"/>
                <a:gd name="T32" fmla="*/ 3901 w 3985"/>
                <a:gd name="T33" fmla="*/ 4104 h 6713"/>
                <a:gd name="T34" fmla="*/ 3976 w 3985"/>
                <a:gd name="T35" fmla="*/ 3212 h 6713"/>
                <a:gd name="T36" fmla="*/ 3849 w 3985"/>
                <a:gd name="T37" fmla="*/ 2347 h 6713"/>
                <a:gd name="T38" fmla="*/ 3584 w 3985"/>
                <a:gd name="T39" fmla="*/ 1626 h 6713"/>
                <a:gd name="T40" fmla="*/ 3040 w 3985"/>
                <a:gd name="T41" fmla="*/ 855 h 6713"/>
                <a:gd name="T42" fmla="*/ 2586 w 3985"/>
                <a:gd name="T43" fmla="*/ 432 h 6713"/>
                <a:gd name="T44" fmla="*/ 2085 w 3985"/>
                <a:gd name="T45" fmla="*/ 67 h 6713"/>
                <a:gd name="T46" fmla="*/ 1941 w 3985"/>
                <a:gd name="T47" fmla="*/ 31 h 6713"/>
                <a:gd name="T48" fmla="*/ 1649 w 3985"/>
                <a:gd name="T49" fmla="*/ 220 h 6713"/>
                <a:gd name="T50" fmla="*/ 1181 w 3985"/>
                <a:gd name="T51" fmla="*/ 613 h 6713"/>
                <a:gd name="T52" fmla="*/ 879 w 3985"/>
                <a:gd name="T53" fmla="*/ 976 h 6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85" h="6713">
                  <a:moveTo>
                    <a:pt x="879" y="976"/>
                  </a:moveTo>
                  <a:cubicBezTo>
                    <a:pt x="770" y="1117"/>
                    <a:pt x="631" y="1280"/>
                    <a:pt x="525" y="1459"/>
                  </a:cubicBezTo>
                  <a:cubicBezTo>
                    <a:pt x="419" y="1638"/>
                    <a:pt x="318" y="1853"/>
                    <a:pt x="244" y="2049"/>
                  </a:cubicBezTo>
                  <a:cubicBezTo>
                    <a:pt x="170" y="2245"/>
                    <a:pt x="120" y="2439"/>
                    <a:pt x="81" y="2635"/>
                  </a:cubicBezTo>
                  <a:cubicBezTo>
                    <a:pt x="42" y="2831"/>
                    <a:pt x="21" y="3055"/>
                    <a:pt x="11" y="3229"/>
                  </a:cubicBezTo>
                  <a:cubicBezTo>
                    <a:pt x="1" y="3403"/>
                    <a:pt x="0" y="3494"/>
                    <a:pt x="22" y="3681"/>
                  </a:cubicBezTo>
                  <a:cubicBezTo>
                    <a:pt x="44" y="3868"/>
                    <a:pt x="73" y="4106"/>
                    <a:pt x="143" y="4350"/>
                  </a:cubicBezTo>
                  <a:cubicBezTo>
                    <a:pt x="213" y="4594"/>
                    <a:pt x="287" y="4869"/>
                    <a:pt x="441" y="5143"/>
                  </a:cubicBezTo>
                  <a:cubicBezTo>
                    <a:pt x="595" y="5417"/>
                    <a:pt x="866" y="5773"/>
                    <a:pt x="1065" y="5995"/>
                  </a:cubicBezTo>
                  <a:cubicBezTo>
                    <a:pt x="1264" y="6217"/>
                    <a:pt x="1485" y="6361"/>
                    <a:pt x="1634" y="6475"/>
                  </a:cubicBezTo>
                  <a:cubicBezTo>
                    <a:pt x="1783" y="6589"/>
                    <a:pt x="1886" y="6649"/>
                    <a:pt x="1957" y="6681"/>
                  </a:cubicBezTo>
                  <a:cubicBezTo>
                    <a:pt x="2028" y="6713"/>
                    <a:pt x="1996" y="6700"/>
                    <a:pt x="2062" y="6666"/>
                  </a:cubicBezTo>
                  <a:cubicBezTo>
                    <a:pt x="2128" y="6632"/>
                    <a:pt x="2249" y="6552"/>
                    <a:pt x="2354" y="6475"/>
                  </a:cubicBezTo>
                  <a:cubicBezTo>
                    <a:pt x="2459" y="6398"/>
                    <a:pt x="2535" y="6362"/>
                    <a:pt x="2692" y="6204"/>
                  </a:cubicBezTo>
                  <a:cubicBezTo>
                    <a:pt x="2849" y="6046"/>
                    <a:pt x="3130" y="5756"/>
                    <a:pt x="3296" y="5524"/>
                  </a:cubicBezTo>
                  <a:cubicBezTo>
                    <a:pt x="3463" y="5293"/>
                    <a:pt x="3589" y="5051"/>
                    <a:pt x="3689" y="4814"/>
                  </a:cubicBezTo>
                  <a:cubicBezTo>
                    <a:pt x="3790" y="4577"/>
                    <a:pt x="3853" y="4371"/>
                    <a:pt x="3901" y="4104"/>
                  </a:cubicBezTo>
                  <a:cubicBezTo>
                    <a:pt x="3949" y="3837"/>
                    <a:pt x="3985" y="3505"/>
                    <a:pt x="3976" y="3212"/>
                  </a:cubicBezTo>
                  <a:cubicBezTo>
                    <a:pt x="3967" y="2919"/>
                    <a:pt x="3914" y="2611"/>
                    <a:pt x="3849" y="2347"/>
                  </a:cubicBezTo>
                  <a:cubicBezTo>
                    <a:pt x="3784" y="2083"/>
                    <a:pt x="3719" y="1875"/>
                    <a:pt x="3584" y="1626"/>
                  </a:cubicBezTo>
                  <a:cubicBezTo>
                    <a:pt x="3449" y="1377"/>
                    <a:pt x="3206" y="1054"/>
                    <a:pt x="3040" y="855"/>
                  </a:cubicBezTo>
                  <a:cubicBezTo>
                    <a:pt x="2873" y="656"/>
                    <a:pt x="2745" y="563"/>
                    <a:pt x="2586" y="432"/>
                  </a:cubicBezTo>
                  <a:cubicBezTo>
                    <a:pt x="2427" y="301"/>
                    <a:pt x="2193" y="134"/>
                    <a:pt x="2085" y="67"/>
                  </a:cubicBezTo>
                  <a:cubicBezTo>
                    <a:pt x="1977" y="0"/>
                    <a:pt x="2014" y="6"/>
                    <a:pt x="1941" y="31"/>
                  </a:cubicBezTo>
                  <a:cubicBezTo>
                    <a:pt x="1868" y="56"/>
                    <a:pt x="1776" y="123"/>
                    <a:pt x="1649" y="220"/>
                  </a:cubicBezTo>
                  <a:cubicBezTo>
                    <a:pt x="1522" y="317"/>
                    <a:pt x="1309" y="487"/>
                    <a:pt x="1181" y="613"/>
                  </a:cubicBezTo>
                  <a:cubicBezTo>
                    <a:pt x="1052" y="739"/>
                    <a:pt x="990" y="837"/>
                    <a:pt x="879" y="9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AFCD694-87BB-41D0-AF7E-953F497F6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6642"/>
              <a:ext cx="1587" cy="888"/>
            </a:xfrm>
            <a:custGeom>
              <a:avLst/>
              <a:gdLst>
                <a:gd name="T0" fmla="*/ 801 w 1587"/>
                <a:gd name="T1" fmla="*/ 22 h 888"/>
                <a:gd name="T2" fmla="*/ 749 w 1587"/>
                <a:gd name="T3" fmla="*/ 24 h 888"/>
                <a:gd name="T4" fmla="*/ 582 w 1587"/>
                <a:gd name="T5" fmla="*/ 148 h 888"/>
                <a:gd name="T6" fmla="*/ 382 w 1587"/>
                <a:gd name="T7" fmla="*/ 334 h 888"/>
                <a:gd name="T8" fmla="*/ 238 w 1587"/>
                <a:gd name="T9" fmla="*/ 518 h 888"/>
                <a:gd name="T10" fmla="*/ 106 w 1587"/>
                <a:gd name="T11" fmla="*/ 701 h 888"/>
                <a:gd name="T12" fmla="*/ 22 w 1587"/>
                <a:gd name="T13" fmla="*/ 848 h 888"/>
                <a:gd name="T14" fmla="*/ 3 w 1587"/>
                <a:gd name="T15" fmla="*/ 870 h 888"/>
                <a:gd name="T16" fmla="*/ 38 w 1587"/>
                <a:gd name="T17" fmla="*/ 883 h 888"/>
                <a:gd name="T18" fmla="*/ 209 w 1587"/>
                <a:gd name="T19" fmla="*/ 883 h 888"/>
                <a:gd name="T20" fmla="*/ 797 w 1587"/>
                <a:gd name="T21" fmla="*/ 883 h 888"/>
                <a:gd name="T22" fmla="*/ 1348 w 1587"/>
                <a:gd name="T23" fmla="*/ 883 h 888"/>
                <a:gd name="T24" fmla="*/ 1550 w 1587"/>
                <a:gd name="T25" fmla="*/ 877 h 888"/>
                <a:gd name="T26" fmla="*/ 1572 w 1587"/>
                <a:gd name="T27" fmla="*/ 870 h 888"/>
                <a:gd name="T28" fmla="*/ 1520 w 1587"/>
                <a:gd name="T29" fmla="*/ 771 h 888"/>
                <a:gd name="T30" fmla="*/ 1392 w 1587"/>
                <a:gd name="T31" fmla="*/ 573 h 888"/>
                <a:gd name="T32" fmla="*/ 1219 w 1587"/>
                <a:gd name="T33" fmla="*/ 360 h 888"/>
                <a:gd name="T34" fmla="*/ 981 w 1587"/>
                <a:gd name="T35" fmla="*/ 149 h 888"/>
                <a:gd name="T36" fmla="*/ 801 w 1587"/>
                <a:gd name="T37" fmla="*/ 22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7" h="888">
                  <a:moveTo>
                    <a:pt x="801" y="22"/>
                  </a:moveTo>
                  <a:cubicBezTo>
                    <a:pt x="764" y="0"/>
                    <a:pt x="786" y="3"/>
                    <a:pt x="749" y="24"/>
                  </a:cubicBezTo>
                  <a:cubicBezTo>
                    <a:pt x="712" y="44"/>
                    <a:pt x="643" y="96"/>
                    <a:pt x="582" y="148"/>
                  </a:cubicBezTo>
                  <a:cubicBezTo>
                    <a:pt x="521" y="200"/>
                    <a:pt x="439" y="272"/>
                    <a:pt x="382" y="334"/>
                  </a:cubicBezTo>
                  <a:cubicBezTo>
                    <a:pt x="325" y="396"/>
                    <a:pt x="284" y="457"/>
                    <a:pt x="238" y="518"/>
                  </a:cubicBezTo>
                  <a:cubicBezTo>
                    <a:pt x="192" y="579"/>
                    <a:pt x="142" y="646"/>
                    <a:pt x="106" y="701"/>
                  </a:cubicBezTo>
                  <a:cubicBezTo>
                    <a:pt x="70" y="756"/>
                    <a:pt x="39" y="820"/>
                    <a:pt x="22" y="848"/>
                  </a:cubicBezTo>
                  <a:cubicBezTo>
                    <a:pt x="5" y="876"/>
                    <a:pt x="0" y="864"/>
                    <a:pt x="3" y="870"/>
                  </a:cubicBezTo>
                  <a:cubicBezTo>
                    <a:pt x="6" y="876"/>
                    <a:pt x="4" y="881"/>
                    <a:pt x="38" y="883"/>
                  </a:cubicBezTo>
                  <a:cubicBezTo>
                    <a:pt x="72" y="885"/>
                    <a:pt x="82" y="883"/>
                    <a:pt x="209" y="883"/>
                  </a:cubicBezTo>
                  <a:cubicBezTo>
                    <a:pt x="335" y="883"/>
                    <a:pt x="607" y="883"/>
                    <a:pt x="797" y="883"/>
                  </a:cubicBezTo>
                  <a:cubicBezTo>
                    <a:pt x="986" y="883"/>
                    <a:pt x="1223" y="884"/>
                    <a:pt x="1348" y="883"/>
                  </a:cubicBezTo>
                  <a:cubicBezTo>
                    <a:pt x="1473" y="882"/>
                    <a:pt x="1513" y="879"/>
                    <a:pt x="1550" y="877"/>
                  </a:cubicBezTo>
                  <a:cubicBezTo>
                    <a:pt x="1587" y="875"/>
                    <a:pt x="1577" y="888"/>
                    <a:pt x="1572" y="870"/>
                  </a:cubicBezTo>
                  <a:cubicBezTo>
                    <a:pt x="1567" y="852"/>
                    <a:pt x="1550" y="820"/>
                    <a:pt x="1520" y="771"/>
                  </a:cubicBezTo>
                  <a:cubicBezTo>
                    <a:pt x="1490" y="722"/>
                    <a:pt x="1442" y="641"/>
                    <a:pt x="1392" y="573"/>
                  </a:cubicBezTo>
                  <a:cubicBezTo>
                    <a:pt x="1342" y="505"/>
                    <a:pt x="1287" y="431"/>
                    <a:pt x="1219" y="360"/>
                  </a:cubicBezTo>
                  <a:cubicBezTo>
                    <a:pt x="1151" y="289"/>
                    <a:pt x="1051" y="205"/>
                    <a:pt x="981" y="149"/>
                  </a:cubicBezTo>
                  <a:cubicBezTo>
                    <a:pt x="911" y="93"/>
                    <a:pt x="839" y="48"/>
                    <a:pt x="801" y="22"/>
                  </a:cubicBezTo>
                  <a:close/>
                </a:path>
              </a:pathLst>
            </a:custGeom>
            <a:solidFill>
              <a:srgbClr val="BE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2D05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5" name="Text Box 10">
            <a:extLst>
              <a:ext uri="{FF2B5EF4-FFF2-40B4-BE49-F238E27FC236}">
                <a16:creationId xmlns:a16="http://schemas.microsoft.com/office/drawing/2014/main" id="{B8D9F9CD-7612-44E5-AE5C-627BF5B3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051" y="3102620"/>
            <a:ext cx="2838448" cy="31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ผลิตจากเส้นใยที่มนุษย์    สังเคราะห์ขึ้นมาจาก</a:t>
            </a:r>
            <a:b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</a:b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สารเคมี มีความยืดหยุ่น</a:t>
            </a:r>
            <a:b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</a:b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และคืนตัวได้ดี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แต่ไม่</a:t>
            </a:r>
            <a:b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</a:b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ระบายความร้อน</a:t>
            </a:r>
            <a:endParaRPr kumimoji="0" lang="th-TH" altLang="th-TH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3E319E7D-9839-44B8-BE76-89D29101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68" y="3269061"/>
            <a:ext cx="2231848" cy="16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นำมาผลิตเป็นเสื้อผ้าไว้สวมใส่</a:t>
            </a:r>
            <a:b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</a:b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ในโอกาสต่าง 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44927B-2B55-4E29-B892-03D67298F1AF}"/>
              </a:ext>
            </a:extLst>
          </p:cNvPr>
          <p:cNvSpPr txBox="1"/>
          <p:nvPr/>
        </p:nvSpPr>
        <p:spPr>
          <a:xfrm>
            <a:off x="2768117" y="3111905"/>
            <a:ext cx="24208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ผลิตจากเส้นใย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ที่มีอยู่ในธรรมชาติ เช่น 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จากเมล็ดฝ้าย รังไหม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และขนสัตว์ต่าง ๆ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D39C99-D4BB-4482-903B-F57233203C7A}"/>
              </a:ext>
            </a:extLst>
          </p:cNvPr>
          <p:cNvSpPr txBox="1"/>
          <p:nvPr/>
        </p:nvSpPr>
        <p:spPr>
          <a:xfrm>
            <a:off x="1272206" y="1836232"/>
            <a:ext cx="6294268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เสื้อผ้าจาก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เส้นใยธรรมชาติ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34B754-202A-45FF-91B7-7558161986FE}"/>
              </a:ext>
            </a:extLst>
          </p:cNvPr>
          <p:cNvSpPr txBox="1"/>
          <p:nvPr/>
        </p:nvSpPr>
        <p:spPr>
          <a:xfrm>
            <a:off x="3123791" y="2387346"/>
            <a:ext cx="629426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เหมือนกัน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636517-0278-4E22-A6F7-CBAB75943C9B}"/>
              </a:ext>
            </a:extLst>
          </p:cNvPr>
          <p:cNvSpPr txBox="1"/>
          <p:nvPr/>
        </p:nvSpPr>
        <p:spPr>
          <a:xfrm>
            <a:off x="5134900" y="1836232"/>
            <a:ext cx="6294268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เสื้อผ้าจาก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เส้นใยสังเคราะห์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5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F4DC4529-2B1B-4F1B-A7F5-F64B3AF81FA2}"/>
              </a:ext>
            </a:extLst>
          </p:cNvPr>
          <p:cNvSpPr/>
          <p:nvPr/>
        </p:nvSpPr>
        <p:spPr>
          <a:xfrm>
            <a:off x="449148" y="737305"/>
            <a:ext cx="3857460" cy="61588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6" name="ชื่อเรื่อง 1">
            <a:extLst>
              <a:ext uri="{FF2B5EF4-FFF2-40B4-BE49-F238E27FC236}">
                <a16:creationId xmlns:a16="http://schemas.microsoft.com/office/drawing/2014/main" id="{F1CF5881-F75A-4C91-86CF-BF19FB4DCC5E}"/>
              </a:ext>
            </a:extLst>
          </p:cNvPr>
          <p:cNvSpPr txBox="1">
            <a:spLocks/>
          </p:cNvSpPr>
          <p:nvPr/>
        </p:nvSpPr>
        <p:spPr>
          <a:xfrm>
            <a:off x="856233" y="786164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0A2DD7FA-3C1A-4B8A-9C9C-86DFB994DD2D}"/>
              </a:ext>
            </a:extLst>
          </p:cNvPr>
          <p:cNvSpPr/>
          <p:nvPr/>
        </p:nvSpPr>
        <p:spPr>
          <a:xfrm>
            <a:off x="449510" y="732705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2" name="สี่เหลี่ยมผืนผ้า 134">
            <a:extLst>
              <a:ext uri="{FF2B5EF4-FFF2-40B4-BE49-F238E27FC236}">
                <a16:creationId xmlns:a16="http://schemas.microsoft.com/office/drawing/2014/main" id="{3D5E097A-153F-43E6-9BFF-B6BEE622586F}"/>
              </a:ext>
            </a:extLst>
          </p:cNvPr>
          <p:cNvSpPr/>
          <p:nvPr/>
        </p:nvSpPr>
        <p:spPr>
          <a:xfrm>
            <a:off x="454608" y="1323398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46">
            <a:extLst>
              <a:ext uri="{FF2B5EF4-FFF2-40B4-BE49-F238E27FC236}">
                <a16:creationId xmlns:a16="http://schemas.microsoft.com/office/drawing/2014/main" id="{9C9BE254-4ED1-194D-A014-BAF3626E51EB}"/>
              </a:ext>
            </a:extLst>
          </p:cNvPr>
          <p:cNvGrpSpPr/>
          <p:nvPr/>
        </p:nvGrpSpPr>
        <p:grpSpPr>
          <a:xfrm>
            <a:off x="-141610" y="0"/>
            <a:ext cx="12475220" cy="50302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สี่เหลี่ยมผืนผ้า 47">
              <a:extLst>
                <a:ext uri="{FF2B5EF4-FFF2-40B4-BE49-F238E27FC236}">
                  <a16:creationId xmlns:a16="http://schemas.microsoft.com/office/drawing/2014/main" id="{FDA98F7A-D545-DA43-AF73-702E240CDE01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7" name="กลุ่ม 87">
              <a:extLst>
                <a:ext uri="{FF2B5EF4-FFF2-40B4-BE49-F238E27FC236}">
                  <a16:creationId xmlns:a16="http://schemas.microsoft.com/office/drawing/2014/main" id="{43B9CEB6-B82C-EB41-9980-A4A7D94B5245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D77EF8AF-E574-2144-8DD9-3BA9C1F4E5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" name="AutoShape 5">
                <a:extLst>
                  <a:ext uri="{FF2B5EF4-FFF2-40B4-BE49-F238E27FC236}">
                    <a16:creationId xmlns:a16="http://schemas.microsoft.com/office/drawing/2014/main" id="{E2F09919-468E-2A48-9F39-BFFBEEC0D79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6A3DEE6B-402E-8C4E-AA28-EC8D200D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966123" y="1183058"/>
            <a:ext cx="10769600" cy="3170099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นักเรียนแบ่งกลุ่ม แต่ละกลุ่มช่วยกันยกตัวอย่างชนิดของผ้า</a:t>
            </a:r>
          </a:p>
          <a:p>
            <a:pPr algn="ctr"/>
            <a:r>
              <a:rPr lang="th-TH" sz="40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ที่ทำมาจากเส้นใยธรรมชาติ เส้นใยสังเคราะห์ และเส้นใยกึ่งสังเคราะห์ </a:t>
            </a:r>
          </a:p>
          <a:p>
            <a:pPr algn="ctr"/>
            <a:r>
              <a:rPr lang="th-TH" sz="40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ที่นักเรียนสนใจมา ๑ ชนิด แล้ววิเคราะห์คุณสมบัติ/ข้อดี </a:t>
            </a:r>
          </a:p>
          <a:p>
            <a:pPr algn="ctr"/>
            <a:r>
              <a:rPr lang="th-TH" sz="40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และการนำไปใช้ประโยชน์ในชีวิตประจำวัน</a:t>
            </a:r>
          </a:p>
          <a:p>
            <a:pPr algn="ctr"/>
            <a:r>
              <a:rPr lang="th-TH" sz="40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เขียนสรุปเป็นแผนภาพความคิด แล้วตอบคำถาม</a:t>
            </a:r>
          </a:p>
        </p:txBody>
      </p:sp>
      <p:pic>
        <p:nvPicPr>
          <p:cNvPr id="5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4" y="3739003"/>
            <a:ext cx="1597155" cy="24719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3" y="3401349"/>
            <a:ext cx="1558925" cy="33083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44C09A-F806-1349-ACED-95C44984D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7745" y="634059"/>
            <a:ext cx="4358312" cy="900208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07275" y="3164433"/>
            <a:ext cx="2471056" cy="124946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ผ้าฝ้าย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3682" y="2837965"/>
            <a:ext cx="1933302" cy="721520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ชนิดของผ้า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498504" y="2930729"/>
            <a:ext cx="3673003" cy="2451167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เส้นใยมีความอ่อนนุ่ม </a:t>
            </a: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ดูดความชื้นและระบาย</a:t>
            </a: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ความร้อนได้ดี ไม่เป็นขุย </a:t>
            </a: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ทนความร้อนสูงในขณะรีดผ้า</a:t>
            </a: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ทนต่อด่าง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11682" y="2314298"/>
            <a:ext cx="2457991" cy="884427"/>
          </a:xfrm>
          <a:prstGeom prst="roundRect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คุณสมบัติ/ข้อดี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003287" y="3688165"/>
            <a:ext cx="49521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ight Arrow 17"/>
          <p:cNvSpPr/>
          <p:nvPr/>
        </p:nvSpPr>
        <p:spPr>
          <a:xfrm>
            <a:off x="7171507" y="3688165"/>
            <a:ext cx="48332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Flowchart: Alternate Process 19"/>
          <p:cNvSpPr/>
          <p:nvPr/>
        </p:nvSpPr>
        <p:spPr>
          <a:xfrm>
            <a:off x="7691680" y="2824884"/>
            <a:ext cx="3842824" cy="236089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เหมาะสำหรับนำมาทำเสื้อผ้าสวมใส่ในฤดูร้อน เพราะระบายอากาศได้ดี</a:t>
            </a: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นำมาทำผ้าเช็ดตัว  ผ้าปูที่นอน</a:t>
            </a:r>
          </a:p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เสื้อผ้าเด็กอ่อน ผ้าอ้อม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93514" y="1929542"/>
            <a:ext cx="3148148" cy="1093489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ในชีวิตประจำวัน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507275" y="1747778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เส้นใยธรรมชาติ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F78906A-0325-CF4C-BF38-A953CB85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778</Words>
  <Application>Microsoft Office PowerPoint</Application>
  <PresentationFormat>Widescreen</PresentationFormat>
  <Paragraphs>144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 Light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PW_VICHAKAN</dc:creator>
  <cp:lastModifiedBy>ญดา   แก้วพาณิชย์</cp:lastModifiedBy>
  <cp:revision>42</cp:revision>
  <dcterms:modified xsi:type="dcterms:W3CDTF">2025-05-02T09:13:56Z</dcterms:modified>
</cp:coreProperties>
</file>