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76" r:id="rId7"/>
    <p:sldId id="277" r:id="rId8"/>
    <p:sldId id="278" r:id="rId9"/>
    <p:sldId id="296" r:id="rId10"/>
    <p:sldId id="297" r:id="rId11"/>
    <p:sldId id="298" r:id="rId12"/>
    <p:sldId id="299" r:id="rId13"/>
    <p:sldId id="300" r:id="rId14"/>
    <p:sldId id="321" r:id="rId15"/>
    <p:sldId id="322" r:id="rId16"/>
    <p:sldId id="323" r:id="rId17"/>
    <p:sldId id="324" r:id="rId18"/>
    <p:sldId id="309" r:id="rId19"/>
    <p:sldId id="310" r:id="rId20"/>
    <p:sldId id="311" r:id="rId21"/>
    <p:sldId id="312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69" r:id="rId33"/>
    <p:sldId id="370" r:id="rId34"/>
    <p:sldId id="371" r:id="rId35"/>
    <p:sldId id="376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4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0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5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6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6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1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3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9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31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40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82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9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36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58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74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49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2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89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75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66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39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08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20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54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79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5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6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3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93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07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51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09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41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04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31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9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0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4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89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02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382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6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2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73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48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04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5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50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0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48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76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43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3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7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8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7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4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0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6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61EE-06EA-4F80-8D10-556A1E36502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01/06/65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F2D0-1525-44F6-9A18-52BF7FE82FA5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433074"/>
            <a:ext cx="3888432" cy="4107571"/>
          </a:xfrm>
          <a:prstGeom prst="rect">
            <a:avLst/>
          </a:prstGeom>
          <a:solidFill>
            <a:srgbClr val="FEDEF8"/>
          </a:solidFill>
          <a:effectLst>
            <a:softEdge rad="63500"/>
          </a:effectLst>
        </p:spPr>
        <p:txBody>
          <a:bodyPr lIns="180000" tIns="0" rIns="216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/>
              </a:rPr>
              <a:t>	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พุทธสาวก พุทธสาวิกา และ       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ศา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สนิกชนตัวอย่างนับเป็นบุคคลที่มีส่วนสำคัญในการสืบทอดและเผยแผ่พระพุทธศาสนา และยังปฏิบัติตนเป็นแบบอย่างด้วยการนำหลักธรรม ทางพระพุทธศาสนาไปอธิบายแก่ประชาชนตลอดจนได้มีส่วนในการปกป้องคุ้มครอง พระพุทธศาสนา จึงเป็นหน้าที่ที่พุทธศาสนิกชนควรศึกษาประวัติและคุณธรรมของท่านเพื่อยึดถือและพึงปฏิบัติตามแบบอย่างต่อไป</a:t>
            </a:r>
            <a:r>
              <a:rPr lang="th-TH" sz="2400" dirty="0">
                <a:solidFill>
                  <a:prstClr val="black"/>
                </a:solidFill>
              </a:rPr>
              <a:t>	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	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33" y="5661954"/>
            <a:ext cx="2917182" cy="342900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116000"/>
                    </a14:imgEffect>
                    <a14:imgEffect>
                      <a14:brightnessContrast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0" r="13098"/>
          <a:stretch/>
        </p:blipFill>
        <p:spPr>
          <a:xfrm>
            <a:off x="656558" y="1549410"/>
            <a:ext cx="3610181" cy="3391758"/>
          </a:xfrm>
          <a:prstGeom prst="ellipse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9" y="3965677"/>
            <a:ext cx="2933797" cy="195586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5867" y="3500427"/>
            <a:ext cx="3148976" cy="2466672"/>
          </a:xfrm>
          <a:prstGeom prst="rect">
            <a:avLst/>
          </a:prstGeom>
        </p:spPr>
      </p:pic>
      <p:grpSp>
        <p:nvGrpSpPr>
          <p:cNvPr id="16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7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9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21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3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2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7" name="มนมุมสี่เหลี่ยมผืนผ้าด้านทแยงมุม 73"/>
          <p:cNvSpPr/>
          <p:nvPr/>
        </p:nvSpPr>
        <p:spPr>
          <a:xfrm>
            <a:off x="-180527" y="291182"/>
            <a:ext cx="2428585" cy="3976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  หน่วยการเรียนรู้ที่</a:t>
            </a:r>
          </a:p>
        </p:txBody>
      </p:sp>
      <p:sp>
        <p:nvSpPr>
          <p:cNvPr id="8" name="มนมุมสี่เหลี่ยมผืนผ้าด้านทแยงมุม 74"/>
          <p:cNvSpPr/>
          <p:nvPr/>
        </p:nvSpPr>
        <p:spPr>
          <a:xfrm>
            <a:off x="1950491" y="255146"/>
            <a:ext cx="5717853" cy="58700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พุทธสาวก พุทธสาวิกา</a:t>
            </a:r>
            <a:r>
              <a:rPr lang="th-TH" sz="3200" b="1" dirty="0" err="1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และศา</a:t>
            </a:r>
            <a:r>
              <a:rPr lang="th-TH" sz="3200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สนิกชนตัวอย่าง</a:t>
            </a:r>
          </a:p>
        </p:txBody>
      </p:sp>
      <p:sp>
        <p:nvSpPr>
          <p:cNvPr id="9" name="Oval 40"/>
          <p:cNvSpPr/>
          <p:nvPr/>
        </p:nvSpPr>
        <p:spPr>
          <a:xfrm>
            <a:off x="1825867" y="260648"/>
            <a:ext cx="656577" cy="58150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2</a:t>
            </a:r>
            <a:endParaRPr lang="th-TH" sz="4400" b="1" dirty="0">
              <a:solidFill>
                <a:prstClr val="white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5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3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unched Tape 13"/>
          <p:cNvSpPr/>
          <p:nvPr/>
        </p:nvSpPr>
        <p:spPr>
          <a:xfrm>
            <a:off x="75901" y="5038793"/>
            <a:ext cx="8925665" cy="1774583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628800"/>
            <a:ext cx="7992888" cy="26385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defRPr/>
            </a:pPr>
            <a:r>
              <a:rPr lang="th-TH" sz="2400" dirty="0">
                <a:solidFill>
                  <a:prstClr val="black"/>
                </a:solidFill>
                <a:cs typeface="Angsana New"/>
              </a:rPr>
              <a:t>	ในวันที่เจ้าชายพันธุละและบุตรชายถูกฆ่า พระนางมัลลิกาได้นิมนต์พระสารีบุตร     พระ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โมค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คัลลานะ และพระภิกษุสงฆ์อีก ๕๐๐ รูป มาฉันภัตตาหารที่บ้าน มีผู้ส่งข่าวมาแจ้งแก่พระนางว่าสามีและบุตรชายถูกโจรฆ่าตาย แต่พระนางก็สามารถข่มใจระงับความทุกข์โศกไว้ได้ และยังคงถวายภัตตาหารแก่พระภิกษุสงฆ์ต่อไปตามปกติ พระสารีบุตรจึงเทศนาสั่งสอนให้พระนางมัลลิกาเข้าใจ ว่า ชีวิตของสัตว์ทั้งหลายในโลกนี้ ไม่มีสิ่งบอกเหตุให้ทราบล่วงหน้าว่าจะตายที่ไหน เมื่อไร อย่างไร และไม่มีใครรู้ได้ ชีวิตนั้นประกอบด้วยความทุกข์ </a:t>
            </a:r>
          </a:p>
        </p:txBody>
      </p:sp>
      <p:grpSp>
        <p:nvGrpSpPr>
          <p:cNvPr id="5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6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8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0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2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1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15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1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411761" y="547911"/>
            <a:ext cx="4464495" cy="504825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คุณธรรมที่ควรถือเป็นแบบอย่าง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55976" y="1412007"/>
            <a:ext cx="4392488" cy="23050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เมื่อคราวที่เจ้าชายพันธุละรับสั่งให้กลับไปยังบ้านเดิม พระนางก็เชื่อฟัง ต่อมามีบุตรด้วยกัน ๓๒ คน พระนางได้เลี้ยงดูและอบรมสั่งสอนบุตรให้เล่าเรียนศิลปวิทยาจนได้รับ ราชการ มีตำแหน่งหน้าที่การงานทุกคน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2132856"/>
            <a:ext cx="3024336" cy="8640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เป็นภรรยาที่ดีและมารดาที่ดี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534242" y="2420888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235995"/>
            <a:ext cx="1630408" cy="1277140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4355976" y="4221088"/>
            <a:ext cx="4392488" cy="1511399"/>
          </a:xfrm>
          <a:prstGeom prst="roundRect">
            <a:avLst>
              <a:gd name="adj" fmla="val 1259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เมื่อได้รับฟังคำสั่งสอนของพระพุทธเจ้าเช่นไรก็ปฏิบัติตนได้เช่นนั้น เมื่อได้ฟังธรรม จากพระสารีบุตร ก็นำไปเป็นข้อคิดเตือนใจ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39552" y="4544740"/>
            <a:ext cx="3024336" cy="9361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๒. เป็นชาวพุทธที่ดี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3534242" y="4869160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5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7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9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1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1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411760" y="547911"/>
            <a:ext cx="4536033" cy="504825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คุณธรรมที่ควรถือเป็นแบบอย่าง 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496347" y="1666871"/>
            <a:ext cx="4302224" cy="1042049"/>
          </a:xfrm>
          <a:prstGeom prst="roundRect">
            <a:avLst>
              <a:gd name="adj" fmla="val 13488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เมื่อพระนางทราบข่าวสามีและบุตรชายถูกฆ่าตาย ก็ สามารถข่มใจระงับความทุกข์โศกได้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66508" y="1698241"/>
            <a:ext cx="3024336" cy="1046946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เป็นผู้มีสติสัมปชัญญะและมีความอดทนสูง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 flipV="1">
            <a:off x="3466801" y="1992216"/>
            <a:ext cx="1080120" cy="458995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496347" y="3278005"/>
            <a:ext cx="4302224" cy="1217146"/>
          </a:xfrm>
          <a:prstGeom prst="roundRect">
            <a:avLst>
              <a:gd name="adj" fmla="val 13488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ถึงแม้ว่าจะสูญเสียบุคคลอันเป็นที่รัก แต่พระนางก็ไม่มีความอาฆาต พยาบาท และยังสอนลูกสะใภ้ไม่ให้อาฆาตพยาบาทเช่นกัน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63899" y="3390166"/>
            <a:ext cx="3024336" cy="1046946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๔. เป็นผู้ที่ไม่คิดอาฆาตพยาบาท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 flipV="1">
            <a:off x="3491880" y="3645024"/>
            <a:ext cx="1080120" cy="458995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496347" y="4862170"/>
            <a:ext cx="4302224" cy="1217146"/>
          </a:xfrm>
          <a:prstGeom prst="roundRect">
            <a:avLst>
              <a:gd name="adj" fmla="val 13488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โดยถวายภัตตาหารแด่พระภิกษุสงฆ์เป็นประจำ และนำคำสั่งสอนของพระพุทธเจ้าไปปฏิบัติในชีวิตจริง จึงยังคงสติไว้ได้เมื่อได้รับทราบข่าวร้าย 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63899" y="4974331"/>
            <a:ext cx="3024336" cy="1046946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๕. เป็นผู้ที่มีความเลื่อมใสในพระพุทธศาสนาอย่างมั่นคง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 flipV="1">
            <a:off x="3491880" y="5229189"/>
            <a:ext cx="1080120" cy="458995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6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7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9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21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3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2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2617" y="198142"/>
            <a:ext cx="1838285" cy="1439975"/>
          </a:xfrm>
          <a:prstGeom prst="rect">
            <a:avLst/>
          </a:prstGeom>
        </p:spPr>
      </p:pic>
      <p:pic>
        <p:nvPicPr>
          <p:cNvPr id="25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2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467544" y="548680"/>
            <a:ext cx="2808312" cy="508179"/>
          </a:xfrm>
          <a:prstGeom prst="round2DiagRect">
            <a:avLst>
              <a:gd name="adj1" fmla="val 50000"/>
              <a:gd name="adj2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๑.๔  หมอชีวกโกมารภัจ</a:t>
            </a:r>
            <a:r>
              <a:rPr lang="th-TH" b="1" dirty="0" err="1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จ์</a:t>
            </a:r>
            <a:endParaRPr lang="th-TH" b="1" dirty="0">
              <a:solidFill>
                <a:prstClr val="white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196752"/>
            <a:ext cx="8352928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defRPr/>
            </a:pPr>
            <a:r>
              <a:rPr lang="th-TH" sz="2400" dirty="0">
                <a:solidFill>
                  <a:prstClr val="black"/>
                </a:solidFill>
                <a:cs typeface="Angsana New"/>
              </a:rPr>
              <a:t>	หมอชีวกโกมาร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ภัจจ์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 เป็นบุตรของ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นางสาลว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ดีซึ่งเป็นหญิงนครโสเภณี เมื่อนางคลอดบุตร แล้ว ได้นำทารกไปทิ้งที่กองขยะนอกเมือง เจ้าชายอภัยราชกุมารซึ่งเป็นพระราชโอรสองค์หนึ่งของพระ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เจ้าพิมพิ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สารพบเข้า จึงนำไปเลี้ยงและตั้งชื่อว่าชีวกโกมาร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ภัจจ์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11960" y="2348880"/>
            <a:ext cx="4536504" cy="41044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defRPr/>
            </a:pPr>
            <a:r>
              <a:rPr lang="th-TH" sz="2400" dirty="0">
                <a:solidFill>
                  <a:prstClr val="black"/>
                </a:solidFill>
                <a:cs typeface="Angsana New"/>
              </a:rPr>
              <a:t>	ชีวกโกมาร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ภัจจ์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 ได้รับการเลี้ยงดูจากเจ้าชายอภัยราชในฐานะบุตรบุญธรรมและได้ศึกษาวิชาแพทย์ที่สำนักศึกษาทิศาปาโมกข์เมืองตักกสิลาเมื่อเรียนจบหมอชีวกโกมาร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ภัจจ์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ได้กราบลาอาจารย์กลับยังบ้านเมืองของตนและได้มีโอกาสรักษา ภรรยาของเศรษฐีคนหนึ่งแห่งเมืองสาเกตให้หายจาก โรคปวด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ศรีษะ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ที่ปวดมาเป็นเวลานาน ๗ ปีเขาได้รับเงินค่ารักษาจำนวนหนึ่งพร้อมด้วยทาสกับทาสี ต่อจากนั้นเขาได้เข้าเฝ้าเจ้าชายอภัยราชและนำทรัพย์สินที่ได้ จากการรักษาโรคถวายแก่เจ้าชายอภัยราช แต่เจ้าชายอภัยราชประทานคืนให้ และยังสร้างบ้านพักให้แก่ หมอชีวกโกมาร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ภัจจ์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 ในบริเวณวังของพระองค์ด้วย </a:t>
            </a:r>
          </a:p>
          <a:p>
            <a:pPr marL="0" indent="0" algn="thaiDist">
              <a:buFont typeface="Arial" pitchFamily="34" charset="0"/>
              <a:buNone/>
              <a:defRPr/>
            </a:pPr>
            <a:endParaRPr lang="th-TH" sz="24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312368" cy="4198642"/>
          </a:xfrm>
          <a:prstGeom prst="rect">
            <a:avLst/>
          </a:prstGeom>
        </p:spPr>
      </p:pic>
      <p:grpSp>
        <p:nvGrpSpPr>
          <p:cNvPr id="9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0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2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4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6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5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18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8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44384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723468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  <a:cs typeface="Angsana New"/>
              </a:rPr>
              <a:t>หมอชีวกโกมารภัจจ์ ได้ถวายการรักษา พระเจ้าพิมพิสารให้หายจากพระโรคริดสีดวงทวาร พระองค์ได้พระราชทานรางวัล แต่ห่มอชีวกโกมาร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ภัจจ์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 ไม่ยอมรับ พระเจ้าพิมพิสารจึงทรงแต่งตั้งหมอชีวกโกมารภัจจ์เป็นแพทย์หลวง ทำหน้าที่รักษา พระองค์และข้าราชบรพิารฝ่ายใน ขณะเดียวกันหมอ- ชวีกโกมารภัจจ์ยังเป็นแพทยป์ระจำพระองคพ์ระพทุธเจ้าและรกัษาพระสงฆ์สาวกที่อาพาธ </a:t>
            </a:r>
          </a:p>
        </p:txBody>
      </p:sp>
      <p:sp>
        <p:nvSpPr>
          <p:cNvPr id="10" name="Rectangle 8"/>
          <p:cNvSpPr/>
          <p:nvPr/>
        </p:nvSpPr>
        <p:spPr>
          <a:xfrm>
            <a:off x="313184" y="4725144"/>
            <a:ext cx="8435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  <a:cs typeface="Angsana New"/>
              </a:rPr>
              <a:t>	ครั้งหนึ่งหมอชีวกโกมารภัจจ์  ได้กราบทูลขอพระอนุญาตจากพระพ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ทุธ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เจ้าให้พระสงฆ์รับจีวรที่ชาวบ้านจัดถวาย 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พระพ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ทุธเจ้าประทานอนญุาตเป็นกลางๆ </a:t>
            </a:r>
            <a:r>
              <a:rPr lang="th-TH" sz="2400" i="1" dirty="0">
                <a:solidFill>
                  <a:prstClr val="black"/>
                </a:solidFill>
                <a:cs typeface="Angsana New"/>
              </a:rPr>
              <a:t>ว่า </a:t>
            </a:r>
            <a:r>
              <a:rPr lang="th-TH" sz="2400" b="1" i="1" dirty="0">
                <a:solidFill>
                  <a:prstClr val="black"/>
                </a:solidFill>
                <a:cs typeface="Angsana New"/>
              </a:rPr>
              <a:t>“ถ้าพระสงฆรูปใดปวารณารับผ้าจีวรที่ ชาวบ้านจัดถวายก็ให้รับได้ แต่ถ้ามักน้อยสันโดษยินดีรับแต่ผ้าบังสกุลจีวรก็ทำได้</a:t>
            </a:r>
            <a:r>
              <a:rPr lang="th-TH" sz="2400" b="1" dirty="0">
                <a:solidFill>
                  <a:prstClr val="black"/>
                </a:solidFill>
                <a:cs typeface="Angsana New"/>
              </a:rPr>
              <a:t>” 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พระพทุธเจ้าทรงรับ ผ้าเนื้อดีจากหมอชีวกโกมารภัจจ์ซึ่งเป็นผ้าที่พระเจ้าจัณฑป์ชโชตมอบให้แก่หมอชีวกโกมาร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ภัจจ์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  </a:t>
            </a:r>
          </a:p>
        </p:txBody>
      </p:sp>
      <p:grpSp>
        <p:nvGrpSpPr>
          <p:cNvPr id="13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4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6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8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0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9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874734" y="640797"/>
            <a:ext cx="3049194" cy="4059393"/>
            <a:chOff x="874734" y="640797"/>
            <a:chExt cx="3049194" cy="40593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34" y="640797"/>
              <a:ext cx="3049194" cy="3500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34" y="4062015"/>
              <a:ext cx="256222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411761" y="547911"/>
            <a:ext cx="4140460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คุณธรรมที่ควรถือเป็นแบบอย่าง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55976" y="1700808"/>
            <a:ext cx="4392488" cy="129691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เมื่อท่านมีความตั้งใจเรียนแพทย์ ท่านก็พยายามหาหนทางไปเรียนจน ประสบความสำเร็จ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1845209"/>
            <a:ext cx="3024336" cy="100811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เป็นผู้ใฝ่รู้และมีความพากเพียร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534242" y="2205249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355976" y="3213361"/>
            <a:ext cx="4392488" cy="2880319"/>
          </a:xfrm>
          <a:prstGeom prst="roundRect">
            <a:avLst>
              <a:gd name="adj" fmla="val 1259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ท่านอุทิศตนเองในการรักษาพยาบาลพระพุทธเจ้า พระภิกษุสงฆ์ผู้เป็นสาวกของ พระพุทธเจ้า ตลอดจนประชาชนทั่วไป โดยไม่ได้คิดค่ารักษาพยาบาล ในกรณีที่รักษาเศรษฐีหรือผู้มี ทรัพย์ก็รับค่ารักษาพยาบาลตามสมควร นับได้ว่าเป็นผู้ปฏิบัติตนเป็นแบบอย่างที่ดีต่อวิชาชีพอย่าง เหมาะสม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09906" y="4149465"/>
            <a:ext cx="3024336" cy="936104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๒. เป็นผู้มีความเสียสละ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3534242" y="4509505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5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7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9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5603" y="116817"/>
            <a:ext cx="1838285" cy="1439975"/>
          </a:xfrm>
          <a:prstGeom prst="rect">
            <a:avLst/>
          </a:prstGeom>
        </p:spPr>
      </p:pic>
      <p:pic>
        <p:nvPicPr>
          <p:cNvPr id="21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5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411760" y="547911"/>
            <a:ext cx="4536033" cy="504825"/>
          </a:xfrm>
          <a:prstGeom prst="roundRect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คุณธรรมที่ควรถือเป็นแบบอย่าง 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635896" y="1267991"/>
            <a:ext cx="5166320" cy="4033217"/>
          </a:xfrm>
          <a:prstGeom prst="roundRect">
            <a:avLst>
              <a:gd name="adj" fmla="val 13488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ท่านเป็นผู้ที่มีความเคารพเลื่อมใสในพระพุทธเจ้า เมื่อได้สิ่งของที่ดีมา เช่น ผ้าเนื้อดี ที่ได้รับจากพระเจ้า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จัณฑปัช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โชตก็นำไปถวายพระพุทธเจ้าและยังได้ทูลขอให้พระพุทธเจ้าประทาน อนุญาตแก่พระสงฆ์ในการรับผ้าที่ชาวบ้านจัดถวายให้ได้ ท่านได้ถวายสวนมะม่วงเป็นที่ประทับของ พระพุทธเจ้าและพระสงฆ์สาวก เรียกว่า ชี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วกมัพ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 (สวนมะม่วงของหมอชีวก) เป็นเหมือนวัด       พระพุทธศาสนาแห่งที่ ๒ ของเมืองรา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ชคฤห์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นอกจากนั้นท่านยังใช้เวลาว่างในการศึกษาธรรมและทูลถามปัญหา ข้อสงสัยในธรรมะจากพระพุทธเจ้าอยู่เสมอ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03548" y="2564904"/>
            <a:ext cx="2232248" cy="720465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เป็นอุบาสกที่ดี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 flipV="1">
            <a:off x="2735796" y="2681972"/>
            <a:ext cx="900100" cy="458995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395536" y="5445224"/>
            <a:ext cx="8280920" cy="936104"/>
          </a:xfrm>
          <a:prstGeom prst="roundRect">
            <a:avLst>
              <a:gd name="adj" fmla="val 0"/>
            </a:avLst>
          </a:prstGeom>
          <a:solidFill>
            <a:srgbClr val="FEDE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หมอชีวกโกมาร</a:t>
            </a:r>
            <a:r>
              <a:rPr lang="th-TH" sz="24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ภัจจ์</a:t>
            </a: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ได้รับการยกย่องจากพระพุทธเจ้าว่าเป็นอุบาสกผู้เลิศในด้านมีความ เลื่อมใส เป็นหมอที่เสียสละและบำเพ็ญตนเพื่อประโยชน์ส่วนรวม </a:t>
            </a:r>
          </a:p>
        </p:txBody>
      </p:sp>
      <p:grpSp>
        <p:nvGrpSpPr>
          <p:cNvPr id="10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1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3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5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7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1" y="354882"/>
            <a:ext cx="1622261" cy="1270758"/>
          </a:xfrm>
          <a:prstGeom prst="rect">
            <a:avLst/>
          </a:prstGeom>
        </p:spPr>
      </p:pic>
      <p:pic>
        <p:nvPicPr>
          <p:cNvPr id="19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0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44384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4" name="มนมุมสี่เหลี่ยมผืนผ้าด้านทแยงมุม 13"/>
          <p:cNvSpPr/>
          <p:nvPr/>
        </p:nvSpPr>
        <p:spPr>
          <a:xfrm>
            <a:off x="588820" y="1222888"/>
            <a:ext cx="3479124" cy="549928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๒.๑ พระนาคเสน–พระยามิ</a:t>
            </a:r>
            <a:r>
              <a:rPr lang="th-TH" b="1" dirty="0" err="1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ลินท์</a:t>
            </a:r>
            <a:endParaRPr lang="th-TH" b="1" dirty="0">
              <a:solidFill>
                <a:prstClr val="white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8820" y="1988840"/>
            <a:ext cx="3479124" cy="44372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th-TH" sz="2400" b="1" dirty="0">
                <a:solidFill>
                  <a:prstClr val="black"/>
                </a:solidFill>
              </a:rPr>
              <a:t>	</a:t>
            </a:r>
            <a:r>
              <a:rPr lang="th-TH" sz="2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พระนาคเสนเป็นบุตรของพราหมณ์ชื่อ</a:t>
            </a:r>
            <a:r>
              <a:rPr lang="th-TH" sz="26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โสณุต</a:t>
            </a:r>
            <a:r>
              <a:rPr lang="th-TH" sz="2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ตระ เมื่ออายุได้ ๗ ปี บิดามารดาได้ให้เรียนไตรเพท</a:t>
            </a:r>
            <a:r>
              <a:rPr lang="th-TH" sz="26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ซี่ง</a:t>
            </a:r>
            <a:r>
              <a:rPr lang="th-TH" sz="2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เป็นวิชาของพราหมณ์ นาคเสนกุมารได้พบและสนทนาธรรมกับพระ</a:t>
            </a:r>
            <a:r>
              <a:rPr lang="th-TH" sz="26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โรหณะ</a:t>
            </a:r>
            <a:r>
              <a:rPr lang="th-TH" sz="2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เถระ จึงเกิดความเลื่อมใสศรัทธา ได้ข้ออนุญาตบิดามารดาบวชเป็นสามเณรที่ถ้ำคูหารักขิต</a:t>
            </a:r>
            <a:r>
              <a:rPr lang="th-TH" sz="26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เลณะ</a:t>
            </a:r>
            <a:r>
              <a:rPr lang="th-TH" sz="2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และได้เรียนพระอภิธรรม ๗ คัมภีร์ โดยใช้เวลาเรียนไม่นานก็สามารถจดจำพระอภิธรรมคัมภีร์ได้หมด</a:t>
            </a:r>
          </a:p>
          <a:p>
            <a:pPr marL="0" indent="0" algn="thaiDist">
              <a:buFont typeface="Arial" pitchFamily="34" charset="0"/>
              <a:buNone/>
            </a:pPr>
            <a:r>
              <a:rPr lang="th-TH" sz="2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6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8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20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2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1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3" name="มนมุมสี่เหลี่ยมผืนผ้าด้านทแยงมุม 12"/>
          <p:cNvSpPr/>
          <p:nvPr/>
        </p:nvSpPr>
        <p:spPr>
          <a:xfrm>
            <a:off x="-324543" y="369540"/>
            <a:ext cx="3456383" cy="611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th-TH" sz="3200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32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๒. </a:t>
            </a:r>
            <a:r>
              <a:rPr lang="th-TH" sz="3200" b="1" dirty="0" err="1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ศา</a:t>
            </a:r>
            <a:r>
              <a:rPr lang="th-TH" sz="32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สนิกชนตัวอย่าง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90740" y="867378"/>
            <a:ext cx="3708028" cy="5220402"/>
            <a:chOff x="4690740" y="867378"/>
            <a:chExt cx="3708028" cy="522040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867378"/>
              <a:ext cx="3682752" cy="45631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740" y="5430555"/>
              <a:ext cx="253365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2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Punched Tape 21"/>
          <p:cNvSpPr/>
          <p:nvPr/>
        </p:nvSpPr>
        <p:spPr>
          <a:xfrm>
            <a:off x="134217" y="5545789"/>
            <a:ext cx="8925665" cy="1160748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44384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80259" y="854076"/>
            <a:ext cx="7185620" cy="42517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th-TH" sz="2400" b="1" dirty="0">
                <a:solidFill>
                  <a:prstClr val="black"/>
                </a:solidFill>
              </a:rPr>
              <a:t>	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เมื่อสามเณรนาคเสนมีอายุครบ ๒๐ ปี ได้อุปสมบทเป็นพระภิกษุโดยมีพระ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โรหณะ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เถระเป็นพระอุปัชฌาย์ ซึ่งได้ส่งพระนาคเสนไปศึกษาอภิธรรม กับ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พระอัสส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คุตที่วัต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ตนิย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เสนาสนะ วันหนึ่งมีอุบาสิกาคนหนึ่งนิมนต์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พระอัสส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คุตกับพระนาคเสนไปฉันภัตตาหารที่บ้าน เมื่อฉันอาหารเสร็จแล้ว พระนาคเสนได้กล่าวอนุโมทนากถาด้วยธรรมที่สมควรกับสติปัญญา ของอุบาสิกา ซึ่งได้ฟังโดยพิจารณาตามไปด้วยจนได้บรรลุโสดาบันและพระนาคเสนเองก็ได้บรรลุเป็นพระโสดาบัน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/>
              </a:rPr>
              <a:t>ด้วย 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พระนาคเสนได้ศึกษาพระไตรปิฎกจาก 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พระธัมมรักข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ติร่วมกับพระสงฆ์จากลังกา จนมีความรู้ แตกฉานในพระไตรปิฎกได้ในเวลาไม่นาน ครั้งหนึ่ง พระนาคเสนได้มีโอกาสโตว่าทะกับพระยา</a:t>
            </a:r>
          </a:p>
          <a:p>
            <a:pPr marL="0" indent="0" algn="thaiDist">
              <a:buFont typeface="Arial" pitchFamily="34" charset="0"/>
              <a:buNone/>
            </a:pPr>
            <a:r>
              <a:rPr lang="th-TH" sz="2400" dirty="0">
                <a:solidFill>
                  <a:prstClr val="black"/>
                </a:solidFill>
                <a:cs typeface="Angsana New"/>
              </a:rPr>
              <a:t>มิ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ลินท์กษัติรย์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 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กรีก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พระองค์หนึ่ง โดยแสดงหลักแห่ง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พระพทุธ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ศาสนา ให้พระยามิ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ลินท์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เข้าใจจนยอมรับนับถือ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พระพทุธ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ศาสนา </a:t>
            </a:r>
          </a:p>
          <a:p>
            <a:pPr marL="0" indent="0" algn="thaiDist">
              <a:buFont typeface="Arial" pitchFamily="34" charset="0"/>
              <a:buNone/>
            </a:pPr>
            <a:endParaRPr lang="th-TH" sz="2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9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6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8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0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9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3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7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411761" y="547911"/>
            <a:ext cx="4146818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คุณธรรมที่ควรถือเป็นแบบอย่าง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55976" y="1340768"/>
            <a:ext cx="4392488" cy="240364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พระนาคเสนเป็นผู้มีใจใฝ่หาความรู้มาตั้งแต่เด็ก เรียนจบ ไตรเพทแล้วยังศึกษาศิลปวิทยาอื่นอีก เมื่อบวชในพระพุทธศาสนาก็ศึกษาจนเชี่ยวชาญในพระไตรปิฎก ท่านเป็นผู้มีปัญญา กล่าวคือ สามารถเรียนรู้สิ่งต่างๆ ให้เข้าใจได้รวดเร็ว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1916832"/>
            <a:ext cx="3024336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เป็นผู้ใฝ่หาความรู้อย่างยิ่งและเป็นผู้มีปัญญา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534242" y="2348880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64" y="207643"/>
            <a:ext cx="1838285" cy="1439975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4362334" y="4077072"/>
            <a:ext cx="4392488" cy="1619795"/>
          </a:xfrm>
          <a:prstGeom prst="roundRect">
            <a:avLst>
              <a:gd name="adj" fmla="val 1259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ท่านรู้จักใช้ปฏิภาณในการโต้ตอบปัญหาและมีวิธีการแสดงธรรมที่ดี เช่น การยกอุปมาอุปไมยเปรียบเทียบให้ผู้ฟังเห็นเป็นรูปธรรม 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39552" y="4365104"/>
            <a:ext cx="3024336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๒. มีความฉลาดในการแสดงธรรม </a:t>
            </a:r>
            <a:endParaRPr lang="th-TH" sz="2400" dirty="0">
              <a:solidFill>
                <a:prstClr val="white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3534242" y="4797152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5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7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9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1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2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44384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4" name="มนมุมสี่เหลี่ยมผืนผ้าด้านทแยงมุม 13"/>
          <p:cNvSpPr/>
          <p:nvPr/>
        </p:nvSpPr>
        <p:spPr>
          <a:xfrm>
            <a:off x="611560" y="1052737"/>
            <a:ext cx="2016224" cy="547463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๑.๑  </a:t>
            </a:r>
            <a:r>
              <a:rPr lang="th-TH" b="1" dirty="0" err="1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พระอัสส</a:t>
            </a: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ชิ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9552" y="1844824"/>
            <a:ext cx="3479124" cy="46323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defRPr/>
            </a:pPr>
            <a:r>
              <a:rPr lang="th-TH" sz="2400" dirty="0">
                <a:solidFill>
                  <a:prstClr val="black"/>
                </a:solidFill>
                <a:cs typeface="Angsana New"/>
              </a:rPr>
              <a:t>	</a:t>
            </a:r>
            <a:r>
              <a:rPr lang="th-TH" sz="2400" dirty="0" err="1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พระอัสส</a:t>
            </a:r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ชิเกิดในตระกูลพราหมณ์แห่งกรุง</a:t>
            </a:r>
            <a:r>
              <a:rPr lang="th-TH" sz="2400" dirty="0" err="1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กบิลพัสดุ์</a:t>
            </a:r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 เมื่อเจ้าชาย</a:t>
            </a:r>
            <a:r>
              <a:rPr lang="th-TH" sz="2400" dirty="0" err="1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สิทธัต</a:t>
            </a:r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ถะตรัสรู้เป็น พระพุทธเจ้าแล้ว ได้เสด็จมาแสดงปฐมเทศนาแก่</a:t>
            </a:r>
            <a:r>
              <a:rPr lang="th-TH" sz="2400" dirty="0" err="1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พระอัสส</a:t>
            </a:r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ชิ ทำให้ท่านกราบทูลขอบวช ซึ่งต่อมาได้บรรลุเป็นพระอรหันต์  </a:t>
            </a:r>
            <a:r>
              <a:rPr lang="th-TH" sz="2400" dirty="0" err="1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พระอัสส</a:t>
            </a:r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ชิได้รับการยกย่องว่ามีความสามารถในการเทศนาสั่งสอนธรรมะแก่ประชาชนอย่างได้ใจความสั้นกะทัดรัด ครอบคลุมหลักพระพุทธศาสนา นับได้ว่าเป็นกำลังสำคัญในการเผยแผ่พระพุทธศาสนา 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r="16854"/>
          <a:stretch/>
        </p:blipFill>
        <p:spPr>
          <a:xfrm>
            <a:off x="4224356" y="846138"/>
            <a:ext cx="4421268" cy="5361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6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8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20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2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1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3" name="มนมุมสี่เหลี่ยมผืนผ้าด้านทแยงมุม 12"/>
          <p:cNvSpPr/>
          <p:nvPr/>
        </p:nvSpPr>
        <p:spPr>
          <a:xfrm>
            <a:off x="-324543" y="274638"/>
            <a:ext cx="3816423" cy="56207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th-TH" sz="3200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32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พุทธสาวก  พุทธสาวิกา</a:t>
            </a:r>
          </a:p>
        </p:txBody>
      </p:sp>
      <p:pic>
        <p:nvPicPr>
          <p:cNvPr id="24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2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unched Tape 17"/>
          <p:cNvSpPr/>
          <p:nvPr/>
        </p:nvSpPr>
        <p:spPr>
          <a:xfrm>
            <a:off x="216943" y="5148901"/>
            <a:ext cx="8925665" cy="166447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411760" y="547911"/>
            <a:ext cx="4536033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คุณธรรมที่ควรถือเป็นแบบอย่าง 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496347" y="1913126"/>
            <a:ext cx="4302224" cy="1659890"/>
          </a:xfrm>
          <a:prstGeom prst="roundRect">
            <a:avLst>
              <a:gd name="adj" fmla="val 13488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การที่ท่านมีความรู้มาก มีความเชื่อมั่นในตนเองสูง บางครั้งกลายเป็น ทิฐิมานะ ดูหมิ่นดูแคลนคนอื่น แต่เมื่อท่านรู้ตัวก็รับผิดและพยายามแก้ไขตนเอง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65276" y="2239795"/>
            <a:ext cx="3024336" cy="104694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รู้จักยอมรับผิดและแก้ไขตนเอง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 flipV="1">
            <a:off x="3493879" y="2503290"/>
            <a:ext cx="1080120" cy="458995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3595" y="260833"/>
            <a:ext cx="1838285" cy="1439975"/>
          </a:xfrm>
          <a:prstGeom prst="rect">
            <a:avLst/>
          </a:prstGeom>
        </p:spPr>
      </p:pic>
      <p:grpSp>
        <p:nvGrpSpPr>
          <p:cNvPr id="9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0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2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4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6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5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19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3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44384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4" name="มนมุมสี่เหลี่ยมผืนผ้าด้านทแยงมุม 13"/>
          <p:cNvSpPr/>
          <p:nvPr/>
        </p:nvSpPr>
        <p:spPr>
          <a:xfrm>
            <a:off x="467544" y="589571"/>
            <a:ext cx="3979216" cy="463165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๒.๒ สมเด็จพระวันรัต (เฮง	</a:t>
            </a:r>
            <a:r>
              <a:rPr lang="th-TH" b="1" dirty="0" err="1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เขม</a:t>
            </a: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จารี)	</a:t>
            </a:r>
          </a:p>
        </p:txBody>
      </p:sp>
      <p:grpSp>
        <p:nvGrpSpPr>
          <p:cNvPr id="13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6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8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20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2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1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490465" y="1352957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พระวันรัต (เฮง </a:t>
            </a:r>
            <a:r>
              <a:rPr lang="th-TH" sz="2400" dirty="0" err="1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เขม</a:t>
            </a:r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จารี) เกิดที่จังหวัดอุทัยธานี ท่านบรรพชาเป็นสามเณรและสอบปริยัติธรรมสนามหลวงได้เปรียญ ๕ ตั้งแต่ยังเป็นสามเณรเมื่ออายุครบ ๒๐ ปีบริบูรณ์ ท่านได้อุปสมบทเป็นพระภิกษุ เล่าเรียนพระปริยัติธรรมจนสามารถสอบได้เปรียญธรรม ๙ประโยค เมื่ออายุได้ ๒๔ ปีสมเด็จพระวันรัต (เฮง </a:t>
            </a:r>
            <a:r>
              <a:rPr lang="th-TH" sz="2400" dirty="0" err="1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เขม</a:t>
            </a:r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จารี) ได้ชื่อว่าเป็นผู้เคร่งครัดในพระธรรมวินัย เมื่อท่านได้รับหน้าที่ใดก็สามารถปฏิบัติหน้าที่นั้นได้จนบังเกิดผลดี</a:t>
            </a:r>
          </a:p>
          <a:p>
            <a:pPr algn="thaiDist"/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นอกจากนี้ท่านยังเป็นผู้ที่เข้มงวดกวดขันเรื่องการทำวัตรสวดมนต์เช้า-เย็นของพระภิกษุ สามเณร  อุบาสก อุบาสิกา ที่มาถือศีลฟังธรรมที่วัด ซึ่งเป็นส่วนสำคัญของการแสดงความเคารพต่อพระรัตนตรัย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56423" y="1124744"/>
            <a:ext cx="3248025" cy="4730207"/>
            <a:chOff x="5356423" y="1124744"/>
            <a:chExt cx="3248025" cy="47302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268" y="1124744"/>
              <a:ext cx="3024336" cy="3663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423" y="4788151"/>
              <a:ext cx="324802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1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555776" y="619919"/>
            <a:ext cx="4104455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คุณธรรมที่ควรถือเป็นแบบอย่าง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88850" y="1755418"/>
            <a:ext cx="4392488" cy="146754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เป็นผู้ที่มีความเพียรพยายาม ท่านสามารถศึกษาเล่าเรียนปริยัติธรรมจนสามารถสอบได้เปรียญธรรม ๙  ประโยค เมื่ออายุยังน้อย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1988840"/>
            <a:ext cx="3024336" cy="10081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เป็นผู้ที่มีความเพียรพยายาม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534242" y="2348880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1627" y="260833"/>
            <a:ext cx="1838285" cy="1439975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4362334" y="4077072"/>
            <a:ext cx="4392488" cy="1619795"/>
          </a:xfrm>
          <a:prstGeom prst="roundRect">
            <a:avLst>
              <a:gd name="adj" fmla="val 1259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เมื่อได้รับตำแหน่งในด้านการบริหารฝ่ายสงฆ์ ท่านก็สามารถปฏิบัติหน้าที่ได้อย่างมี ประสิทธิภาพ จนมีผลงานเป็นที่ปรากฏ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39552" y="4509120"/>
            <a:ext cx="3024336" cy="9361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๒. เป็นนักปกครองที่ดี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3534242" y="4797152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5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7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9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1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1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627784" y="547911"/>
            <a:ext cx="4536504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คุณธรรมที่ควรถือเป็นแบบอย่าง 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55976" y="1340768"/>
            <a:ext cx="4392488" cy="2403647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ท่านมีความเคารพเชื่อฟังคำสั่งสอนของบิดามารดา โดยท่านได้ยอมลาสิกขา เพื่อไปเซ่นไหว้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บรรพบุรุษ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ตามธรรมเนียมจีน นอกจากนี้ท่านยังมีความเคารพต่อพระ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อุปชัฌาย์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ของท่านมาก ท่านจะไปสรงน้ำในโอกาสขึ้นปีใหม่ต่อพระอุปัชฌาย์เป็นประจำทุกปี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2060848"/>
            <a:ext cx="3024336" cy="9361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เป็นผู้มี</a:t>
            </a:r>
            <a:r>
              <a:rPr lang="th-TH" sz="2400" b="1" dirty="0" err="1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ความกตัญู</a:t>
            </a: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กตเวที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534242" y="2348880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362334" y="4221088"/>
            <a:ext cx="4392488" cy="1403771"/>
          </a:xfrm>
          <a:prstGeom prst="roundRect">
            <a:avLst>
              <a:gd name="adj" fmla="val 12597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โดยท่านเคร่งครัดในการไหว้พระสวดมนต์ทุกค่ำเช้า  ถือเป็นแบบอย่างที่ดีแก่พระสงฆ์ อุบาสก และอุบาสิกา 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39552" y="4509120"/>
            <a:ext cx="3024336" cy="9361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๔. เป็นผู้เคารพต่อพระรัตนตรัย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3534242" y="4797152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5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7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9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5108" y="198142"/>
            <a:ext cx="1838285" cy="1439975"/>
          </a:xfrm>
          <a:prstGeom prst="rect">
            <a:avLst/>
          </a:prstGeom>
        </p:spPr>
      </p:pic>
      <p:pic>
        <p:nvPicPr>
          <p:cNvPr id="21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8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44384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4" name="มนมุมสี่เหลี่ยมผืนผ้าด้านทแยงมุม 13"/>
          <p:cNvSpPr/>
          <p:nvPr/>
        </p:nvSpPr>
        <p:spPr>
          <a:xfrm>
            <a:off x="539552" y="548681"/>
            <a:ext cx="2664296" cy="504056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b="1" dirty="0">
              <a:solidFill>
                <a:prstClr val="white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๒.๓  พระอาจารย์มั่น	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07876" y="1161343"/>
            <a:ext cx="8064896" cy="14883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th-TH" sz="2400" b="1" dirty="0">
                <a:solidFill>
                  <a:prstClr val="black"/>
                </a:solidFill>
              </a:rPr>
              <a:t>	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พระอาจารย์มั่น เกิดที่จังหวัดอุบลราชธานี ท่านเป็นคนที่ชอบศึกษาเล่าเรียนมาตั้ง แต่ยังเด็กเมื่อโตขึ้นได้เล่าเรียนจากอาของท่านโดยเรียนอักษรไทยน้อย อักษรไทยใหญ่ อักษรขอม จนสามารถ อ่านออกเขียนได้ด้วยระยะเวลาอันรวดเร็ว เพราะท่านมีความจำดีและมีความขยันหมั่นเพียร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78436" y="2582843"/>
            <a:ext cx="4581996" cy="40145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th-TH" sz="2400" b="1" dirty="0">
                <a:solidFill>
                  <a:prstClr val="black"/>
                </a:solidFill>
              </a:rPr>
              <a:t>	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ท่านบรรพชาเป็นสามเณรเมื่ออายุ ๑๕ ปี แต่เมื่อมีอายุ ๑๗ ปี ท่านได้ลาสิกขาไปช่วยงานบ้านจนเมื่ออายุ  ๒๒ ปี ท่านได้อุปสมบทและได้รับขนานนามว่า ภู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ริทตฺ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  พระอาจารย์มั่นเป็นพระนักปฏิบัติธรรมที่แท้จริงท่านได้เดินธุดงค์ไปในที่ต่างๆ ทั่วภาคอีสานของไทยและไปถึงดินแดน ลาวจนถึงหลวงพระบาง มีลูกศิษย์เข้าศึกษาและปฏิบัติธรรม กับท่านเป็นจำนวนมาก ซึ่งคำสอนของท่านยังได้รับการพิมพ์ เผยแพร่และเป็นแบบอย่างของการฝึกจิตและเจริญปัญญามา จนถึงปัจจุบัน  </a:t>
            </a:r>
          </a:p>
        </p:txBody>
      </p:sp>
      <p:grpSp>
        <p:nvGrpSpPr>
          <p:cNvPr id="13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6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8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20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2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1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971600" y="2564904"/>
            <a:ext cx="2440381" cy="3829210"/>
            <a:chOff x="899592" y="2552118"/>
            <a:chExt cx="2440381" cy="382921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92" y="2552118"/>
              <a:ext cx="2278856" cy="282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341441"/>
              <a:ext cx="2440381" cy="103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4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411761" y="547911"/>
            <a:ext cx="4173334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คุณธรรมที่ควรถือเป็นแบบอย่าง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88850" y="1834839"/>
            <a:ext cx="4392488" cy="130612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จนบุคคลดังกล่าว  สามารถนำคำสอนของท่านไปเป็นหลักในการดำเนินชีวิต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1916832"/>
            <a:ext cx="3024336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เทศนาสั่งสอนประชาชนด้วยหลักธรรมที่เหมาะสมแก่บุคคลต่างๆ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534242" y="2348880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362334" y="3897437"/>
            <a:ext cx="4392488" cy="1331763"/>
          </a:xfrm>
          <a:prstGeom prst="roundRect">
            <a:avLst>
              <a:gd name="adj" fmla="val 1259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ท่านเป็นแบบอย่างของบุคคล  ที่ปฏิบัติธรรมด้วยวิธีเจริญกรรมฐานอย่างเด็ดเดี่ยว 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39552" y="3969445"/>
            <a:ext cx="3024336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๒. ปฏิบัติตนเป็นแบบอย่างที่เหมาะสมกับ</a:t>
            </a:r>
            <a:r>
              <a:rPr lang="th-TH" sz="2400" b="1" dirty="0" err="1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สมณ</a:t>
            </a: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เพศ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3534242" y="4401493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5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7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9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680" y="235871"/>
            <a:ext cx="1669122" cy="1307465"/>
          </a:xfrm>
          <a:prstGeom prst="rect">
            <a:avLst/>
          </a:prstGeom>
        </p:spPr>
      </p:pic>
      <p:pic>
        <p:nvPicPr>
          <p:cNvPr id="21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2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339752" y="547911"/>
            <a:ext cx="4464496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คุณธรรมที่ควรถือเป็นแบบอย่าง 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55976" y="1700808"/>
            <a:ext cx="4392488" cy="165618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ท่านใช้ความพยายามในการสั่งสอนศิษย์ ในการฝึก   อบรมจิตใจตามหลักวิปัสสนากรรมฐาน ทำให้ศิษย์เป็นผู้มีจิตใจไม่หวั่นไหวไปตามโลกธรรม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1916832"/>
            <a:ext cx="3024336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มีความเพียรพยายามในการสั่งสอน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534242" y="2348880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362334" y="4149080"/>
            <a:ext cx="4392488" cy="1656184"/>
          </a:xfrm>
          <a:prstGeom prst="roundRect">
            <a:avLst>
              <a:gd name="adj" fmla="val 1259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ท่านมีความขยันหมั่นเพียรเล่าเรียนหนังสือตั้งแต่เด็ก โดยได้ศึกษาอักษรไทยน้อย ไทยใหญ่ และอักษรขอม จนสามารถอ่านออกเขียนได้ในเวลาอันรวดเร็ว 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39552" y="4365104"/>
            <a:ext cx="3024336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๔. มีความเอาใจใส่ในการศึกษา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3534242" y="4797152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5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7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9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4" y="207643"/>
            <a:ext cx="1838285" cy="1439975"/>
          </a:xfrm>
          <a:prstGeom prst="rect">
            <a:avLst/>
          </a:prstGeom>
        </p:spPr>
      </p:pic>
      <p:pic>
        <p:nvPicPr>
          <p:cNvPr id="21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4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44384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4" name="มนมุมสี่เหลี่ยมผืนผ้าด้านทแยงมุม 13"/>
          <p:cNvSpPr/>
          <p:nvPr/>
        </p:nvSpPr>
        <p:spPr>
          <a:xfrm>
            <a:off x="539552" y="548681"/>
            <a:ext cx="3024336" cy="576064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b="1" dirty="0">
              <a:solidFill>
                <a:prstClr val="white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   ๒.๔ สุชีพ </a:t>
            </a:r>
            <a:r>
              <a:rPr lang="th-TH" b="1" dirty="0" err="1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ปุญญานุ</a:t>
            </a: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ภาพ	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0684" y="1600200"/>
            <a:ext cx="4141316" cy="53741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th-TH" sz="2400" b="1" dirty="0">
                <a:solidFill>
                  <a:prstClr val="black"/>
                </a:solidFill>
              </a:rPr>
              <a:t>	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สุชีพ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ปุญญา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นุภาพ เป็นชาวพุทธผู้อุทิศตนเพื่อความเจริญก้าวหน้าของพระพุทธ </a:t>
            </a:r>
            <a:r>
              <a:rPr lang="en-US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ศาสนาเป็นเวลายาวนาน นับตั้งแต่ท่านอุปสม</a:t>
            </a:r>
            <a:r>
              <a:rPr lang="en-US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บทและเมื่ออยู่ในชีวิตฆราวาส ท่านได้ ริเริ่มงานสำคัญหลายอย่าง เช่น การเผยแผ่หลักธรรมทาง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นว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นิยาย การก่อตั้งและส่งเสริมโรงเรียนพระพุทธศาสนาวัน อาทิตย์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ยุวพุทธิก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สมาคมแห่งประเทศไทย และท่านยังแต่ง หนังสือซึ่งมีเนื้อหาเกี่ยวกับพระพุทธศาสนาจำนวนมาก เช่น เชิง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ผาหิมพานต์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กองทัพธรรม ใต้ร่มกาสาวพัสตร์ เป็นต้น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83968" y="2761811"/>
            <a:ext cx="4581996" cy="5347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endParaRPr lang="th-TH" sz="2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50" y="1140893"/>
            <a:ext cx="3884050" cy="4676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6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8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20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2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1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4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5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411761" y="547911"/>
            <a:ext cx="4320480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คุณธรรมที่ควรถือเป็นแบบอย่าง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88726" y="1628800"/>
            <a:ext cx="4287730" cy="2170692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นายสุชีพ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ปุญญา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นุภาพเป็น ผู้ที่ใฝ่ศึกษาหาความรู้และพัฒนาตนเองอยู่เสมอ นอกจาก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ชจะ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เรียนจบชั้นเปรียญธรรม ๙ ประโยคแล้ว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ชยัง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ศึกษาหาความรู้เพิ่มเติมทางด้านภาษาต่างประเทศ จนสามารถแสดงธรรมแก่ชาวต่างชาติได้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99592" y="2060848"/>
            <a:ext cx="2664296" cy="9361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เป็นผู้ใฝ่รู้อย่างยิ่ง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534242" y="2348880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388726" y="4215862"/>
            <a:ext cx="4287730" cy="1445386"/>
          </a:xfrm>
          <a:prstGeom prst="roundRect">
            <a:avLst>
              <a:gd name="adj" fmla="val 12597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นายสุชีพเป็นผู้ที่ดำเนินชีวิตเรียบง่าย ไม่ฟุ่มเฟือย มีคุณธรรม มีความประพฤติที่ ดีงาม เป็นแบบอย่างการปฏิบัติให้แก่ชาวพุทธโดยทั่วไปได้เป็นอย่างดี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899592" y="4575902"/>
            <a:ext cx="2693942" cy="86932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๒. เป็นพุทธศาสนิกชนที่ดี</a:t>
            </a:r>
          </a:p>
        </p:txBody>
      </p:sp>
      <p:sp>
        <p:nvSpPr>
          <p:cNvPr id="11" name="ลูกศรขวา 10"/>
          <p:cNvSpPr/>
          <p:nvPr/>
        </p:nvSpPr>
        <p:spPr>
          <a:xfrm>
            <a:off x="3563888" y="4802378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5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7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9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3794" y="198142"/>
            <a:ext cx="1838285" cy="1439975"/>
          </a:xfrm>
          <a:prstGeom prst="rect">
            <a:avLst/>
          </a:prstGeom>
        </p:spPr>
      </p:pic>
      <p:pic>
        <p:nvPicPr>
          <p:cNvPr id="21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7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unched Tape 17"/>
          <p:cNvSpPr/>
          <p:nvPr/>
        </p:nvSpPr>
        <p:spPr>
          <a:xfrm>
            <a:off x="109168" y="5724636"/>
            <a:ext cx="8925665" cy="1160748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555776" y="692112"/>
            <a:ext cx="4320480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คุณธรรมที่ควรถือเป็นแบบอย่าง 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067002" y="2204864"/>
            <a:ext cx="4320480" cy="20162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เมื่อครั้งยังบวชอยู่นั้น ท่านเป็นพระนักเทศน์ที่มีชื่อเสียง และเมื่อลาสิกขามาเป็นอาจารย์สอนที่ มหาวิทยาลัย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มหามกุฏ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ราชวิทยาลัย ท่านก็ตั้งใจประสิทธิประสาทความรู้แก่ศิษย์อย่างเต็มที่ทั้งในและนอกชั้นเรียน 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187624" y="2492896"/>
            <a:ext cx="2045870" cy="8640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เป็นครูที่ดี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233494" y="2780928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9" name="กลุ่ม 53"/>
          <p:cNvGrpSpPr/>
          <p:nvPr/>
        </p:nvGrpSpPr>
        <p:grpSpPr>
          <a:xfrm>
            <a:off x="-32496" y="-88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0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2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4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6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5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3595" y="404849"/>
            <a:ext cx="1838285" cy="1439975"/>
          </a:xfrm>
          <a:prstGeom prst="rect">
            <a:avLst/>
          </a:prstGeom>
        </p:spPr>
      </p:pic>
      <p:pic>
        <p:nvPicPr>
          <p:cNvPr id="19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9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2411761" y="547911"/>
            <a:ext cx="4248472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คุณธรรมที่ควรถือเป็นแบบอย่าง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355976" y="5157191"/>
            <a:ext cx="4320480" cy="115212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ท่านปฏิบัติตนตามหลักธรรมด้วยความเลื่อมใสและเป็นพุทธสาวกรุ่นแรก ที่เป็นพระธรรมทูตไปเผยแผ่พระพุทธศาสนา 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355976" y="3861048"/>
            <a:ext cx="4320480" cy="115212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นอกจากท่านจะถ่ายทอดความรู้ด้านธรรมะซึ่ง เป็นหลักการสำคัญแล้ว ท่านยังประพฤติตนเป็นแบบ อย่างที่ดีแก่ศิษย์และบุคคลทั่วไปอีกด้วย 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355976" y="2537522"/>
            <a:ext cx="4320480" cy="117951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พระอัสส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ชิได้พูดจาถ่อมตนต่อบุคคลที่ขอให้ท่านแสดงธรรม โดยท่านพูดในทำนองว่า ท่านบวชได้ไม่นาน ยังไม่สามารถแสดงธรรม โดยพิสดารได้ 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355976" y="1268760"/>
            <a:ext cx="4320480" cy="112474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พระอัสส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ชิเป็นผู้ที่มีบุคลิกสำรวมและเหมาะสมที่จะเป็นแบบอย่างแก่สมณะ 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39552" y="5157191"/>
            <a:ext cx="3024336" cy="11521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๔. เป็นผู้ที่มีความเลื่อมใสในพระพุทธศาสนาและมีส่วนสำคัญในการเผยแผ่พระพุทธศาสนา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39552" y="3861048"/>
            <a:ext cx="3024336" cy="11521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เป็นครูที่ดี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39552" y="2564904"/>
            <a:ext cx="3024336" cy="11521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๒. เป็นผู้มีความอ่อนน้อมถ่อมตน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39552" y="1268760"/>
            <a:ext cx="3024336" cy="11521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เป็นผู้มีความสำรวม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ลูกศรขวา 19"/>
          <p:cNvSpPr/>
          <p:nvPr/>
        </p:nvSpPr>
        <p:spPr>
          <a:xfrm>
            <a:off x="3534242" y="1700808"/>
            <a:ext cx="893742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3534242" y="2996952"/>
            <a:ext cx="893742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2" name="ลูกศรขวา 21"/>
          <p:cNvSpPr/>
          <p:nvPr/>
        </p:nvSpPr>
        <p:spPr>
          <a:xfrm>
            <a:off x="3534242" y="4257091"/>
            <a:ext cx="893742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ลูกศรขวา 22"/>
          <p:cNvSpPr/>
          <p:nvPr/>
        </p:nvSpPr>
        <p:spPr>
          <a:xfrm>
            <a:off x="3529965" y="5571238"/>
            <a:ext cx="893742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25" name="กลุ่ม 53"/>
          <p:cNvGrpSpPr/>
          <p:nvPr/>
        </p:nvGrpSpPr>
        <p:grpSpPr>
          <a:xfrm>
            <a:off x="-32496" y="14295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26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28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30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32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1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162323"/>
            <a:ext cx="1688266" cy="1322461"/>
          </a:xfrm>
          <a:prstGeom prst="rect">
            <a:avLst/>
          </a:prstGeom>
        </p:spPr>
      </p:pic>
      <p:pic>
        <p:nvPicPr>
          <p:cNvPr id="34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01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576" y="1124744"/>
            <a:ext cx="7848872" cy="268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71600" y="1340768"/>
            <a:ext cx="74168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เมื่อกล่าวโดยสรุป การศึกษาประวัติของพุทธสาวก พุทธสาวิกา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และศา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ิกชนตัวอย่างย่อมทำให้รู้และเข้าใจวิถีการดำเนินชีวิตของท่านตั้งแต่เริ่มต้นจนถึงวาระสุดท้ายที่แสดงให้เห็นถึง การปฏิบัติตนเป็นพุทธศาสนิกชนที่ดีการอุทิศตนตลอดจนวิธีการเผยแผ่พระพุทธศาสนา ผู้ศึกษาประวัติของพุทธสาวก พุทธสาวิกา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และศา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สนิกชนตัวอย่าง ย่อมรู้จักวิเคราะห์คุณธรรม อันเป็นแบบอย่างของท่านเพื่อนำไปประยุกต์ปฏิบัติได้ในชีวิตประจำวันซึ่งจะส่งผลต่อคุณภาพ ชีวิตที่ดีของผู้ปฏิบัติ ทั้งทางกาย วาจา ใจ	</a:t>
            </a:r>
          </a:p>
          <a:p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pic>
        <p:nvPicPr>
          <p:cNvPr id="5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06219"/>
            <a:ext cx="20208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7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9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1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3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2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15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6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611560" y="548680"/>
            <a:ext cx="2592288" cy="508179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๑.๒  พระกีสาโคตมีเถรี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8247" y="1340768"/>
            <a:ext cx="3889737" cy="46323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defRPr/>
            </a:pPr>
            <a:r>
              <a:rPr lang="th-TH" sz="2400" dirty="0">
                <a:solidFill>
                  <a:prstClr val="black"/>
                </a:solidFill>
                <a:cs typeface="Angsana New"/>
              </a:rPr>
              <a:t>	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กี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สาเป็นธิดาของบุคคลในตระกูลเก่าแก่ ตระกูลหนึ่งในเมืองสาวัตถี วันหนึ่งนางเดินไปตลาด และพบพ่อค้าคนหนึ่งนำทองซึ่งกลายสภาพเป็น ถ่านมากองไว้ นางจึงเข้าไปทักว่าทำไมจึงนำทอง มาขาย ทำให้พ่อค้าผู้นั้นตื่นเต้น เพราะแต่เดิมนั้น เขาคือเศรษฐีผู้มีทองมากมาย แต่ต่อมาทองเหล่านั้นกลายเป็นถ่าน เศรษฐีจึงบอก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ให้กี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สาลองหยิบ ถ่านก้อนหนึ่งขึ้นดูปรากฏว่า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เมื่อกี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สาหยิบถ่านขึ้นมา ก็กลายเป็นทองจริงๆ เศรษฐีจึงขอร้องให้นางเอามือ สัมผัสกองถ่านทั้งหมดและมันก็ได้คืนสภาพเป็นทองตามเดิม 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0"/>
          <a:stretch/>
        </p:blipFill>
        <p:spPr>
          <a:xfrm>
            <a:off x="5148064" y="1196752"/>
            <a:ext cx="3154636" cy="4755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8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1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3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5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4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17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3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4663325" y="568419"/>
            <a:ext cx="401419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  <a:cs typeface="Angsana New"/>
              </a:rPr>
              <a:t>	</a:t>
            </a:r>
            <a:r>
              <a:rPr lang="th-TH" sz="22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เศรษฐีผู้นั้นจึงไปสู่ขอให้แต่งงานกับบุตรชายของตน ต่อมานางกีสามีลูกชาย คนหนึ่งและเสียชีวิตอย่างกะทันหันนางเสียใจมากจนสติฟั่นเฟือน ไม่ยอมเผาศพลูกเพราะคิดว่าลูกชายของตนยังไม่ตาย นางจึงเดินไปเรื่อยๆ  เพื่อหายามารักษาให้ลูกฟื้น จนมาพบชายคนหนึ่ง ซึ่งได้บอกกับนางว่า “ข้าไม่มียาให้นาง  แต่พระสัมมาสัมพุทธเจ้าซึ่งประทับอยู่ที่วิหารเชตวันนอกเมืองสาวัตถีรู้จักยารักษาลูกของนาง”  </a:t>
            </a:r>
          </a:p>
          <a:p>
            <a:pPr algn="thaiDist"/>
            <a:r>
              <a:rPr lang="th-TH" sz="22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	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1" y="692696"/>
            <a:ext cx="3697830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8"/>
          <p:cNvSpPr/>
          <p:nvPr/>
        </p:nvSpPr>
        <p:spPr>
          <a:xfrm>
            <a:off x="4698476" y="3573016"/>
            <a:ext cx="397904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  <a:cs typeface="Angsana New"/>
              </a:rPr>
              <a:t>                  </a:t>
            </a:r>
            <a:r>
              <a:rPr lang="th-TH" sz="22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นางกีสาดีใจที่ได้รับคำแนะนำ จึงรีบอุ้มศพลูกชายเข้าไปเฝ้าและกราบทูลพระพุทธเจ้าที่ </a:t>
            </a:r>
          </a:p>
          <a:p>
            <a:pPr algn="thaiDist"/>
            <a:r>
              <a:rPr lang="th-TH" sz="2200" dirty="0" err="1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เช</a:t>
            </a:r>
            <a:r>
              <a:rPr lang="th-TH" sz="22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ตวันวิหารเพื่อขอยารักษาลูกชาย พระพุทธเจ้าได้ตรัสบอกนางกีสาให้ไปเอาเมล็ดพันธุ์ผักกาด มาหนึ่งกำมือแล้วพระพุทธองค์จะทรงทำยาให้ โดยได้ตรัสกำชับว่า </a:t>
            </a:r>
            <a:r>
              <a:rPr lang="th-TH" sz="2200" i="1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“ผักกาดนั้นจะต้องเอาจาก บ้านเรือนที่ไม่มีใครตายจึงจะทำได้” </a:t>
            </a:r>
          </a:p>
          <a:p>
            <a:pPr algn="thaiDist"/>
            <a:endParaRPr lang="th-TH" sz="2200" dirty="0">
              <a:solidFill>
                <a:prstClr val="black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7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8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9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0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2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4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3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16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/>
        </p:nvSpPr>
        <p:spPr>
          <a:xfrm>
            <a:off x="251520" y="188640"/>
            <a:ext cx="8640960" cy="6480719"/>
          </a:xfrm>
          <a:prstGeom prst="roundRect">
            <a:avLst>
              <a:gd name="adj" fmla="val 4102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395536" y="50047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  <a:cs typeface="Angsana New"/>
              </a:rPr>
              <a:t>	นางกีสาได้อุ้มศพลูกชายไปเที่ยวขอเมล็ดพันธุ์ผักกาดจากชาวบ้านแต่ก็ ไม่สมารถหาได้ เพราะบ้านที่ไม่มีคนตายนั้นไม่มี นางเดินจนเข่าอ่อนก็ยังไม่ได้เมล็ดพันธุ์ผักกาดแม้แต่เมล็ดเดียว  นางจึงคิดได้ว่า</a:t>
            </a:r>
            <a:endParaRPr lang="th-TH" sz="2400" i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7" name="ม้วนกระดาษแนวนอน 6"/>
          <p:cNvSpPr/>
          <p:nvPr/>
        </p:nvSpPr>
        <p:spPr>
          <a:xfrm>
            <a:off x="1475656" y="1484783"/>
            <a:ext cx="6264696" cy="3038853"/>
          </a:xfrm>
          <a:prstGeom prst="horizontalScroll">
            <a:avLst>
              <a:gd name="adj" fmla="val 16544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2339752" y="2060848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solidFill>
                  <a:prstClr val="black"/>
                </a:solidFill>
                <a:cs typeface="Angsana New"/>
              </a:rPr>
              <a:t>“</a:t>
            </a:r>
            <a:r>
              <a:rPr lang="th-TH" i="1" dirty="0">
                <a:solidFill>
                  <a:prstClr val="black"/>
                </a:solidFill>
                <a:cs typeface="Angsana New"/>
              </a:rPr>
              <a:t>ในโลกนี้ไม่มีบ้านไหนไม่มีคนตาย ความตายมิใช่ตายเฉพาะลูกเรา คนอื่นก็ตายด้วย สักวันหนึ่งเราก็ต้องตาย ความตายเป็นสัจจะแห่งชีวิต สิ่งใดมีการเกิดขึ้น สิ่งนั้นก็มีการแตกดับในที่สุด”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539552" y="479715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  <a:cs typeface="Angsana New"/>
              </a:rPr>
              <a:t>	เมื่อนางกีสาคิดได้ แสงสว่างแห่งปัญญาก็เกิดขึ้นพระพุทธองค์จึงทรงแสดงพระธรรมเทศนาแก่นางจนนางได้บรรลุโสดาบันและกราบทูลขออุปสมบทเป็นภิกษุณี ได้นามว่า </a:t>
            </a:r>
            <a:r>
              <a:rPr lang="th-TH" sz="2400" b="1" i="1" dirty="0">
                <a:solidFill>
                  <a:prstClr val="black"/>
                </a:solidFill>
                <a:cs typeface="Angsana New"/>
              </a:rPr>
              <a:t>พระกีสาโคตมีเถรี 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ต่อมาพระกีสาโคตรมีเถรีได้บรรลุพระอรหันตผลพร้อมปฏิสัมภิทา และได้รับการยกย่องจาก พระพุทธเจ้าว่าเป็นเอตทัคคะในการทรงจีวรเศร้าหมอง เป็นผู้ถือธุดงควัตรเคร่งครัด เรียบง่าย 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1169" y="3083661"/>
            <a:ext cx="1838285" cy="1439975"/>
          </a:xfrm>
          <a:prstGeom prst="rect">
            <a:avLst/>
          </a:prstGeom>
        </p:spPr>
      </p:pic>
      <p:grpSp>
        <p:nvGrpSpPr>
          <p:cNvPr id="9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0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2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4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6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5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18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6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4355976" y="1484784"/>
            <a:ext cx="4392488" cy="194421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โดยนางปฏิบัติตนเป็นสะใภ้และภรรยาที่ดี มีความเคารพนบนอบต่อสามีและบิดาของสามีและเมื่อบวชเป็นภิกษุณีแล้ว ก็มีความเคารพต่อภิกษุและภิกษุณีอื่น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1916832"/>
            <a:ext cx="3024336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เป็นผู้มีความเคารพนบนอบยิ่ง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534242" y="2348880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355976" y="3645024"/>
            <a:ext cx="4392488" cy="2643046"/>
          </a:xfrm>
          <a:prstGeom prst="roundRect">
            <a:avLst>
              <a:gd name="adj" fmla="val 1259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เมื่อนางไปหาเมล็ดพันธุ์ผักกาดจากครัวเรือนที่ไม่มีคนตาย แต่ปรากฏว่า ทุกครัวเรือนที่นางเข้าไปถามนั้น เคยมีคนตายมาแล้วทั้งสิ้น นางก็เกิดคิดได้ว่า “ชีวิตนี้ไม่เที่ยงแท้ ทุกคนจะต้องตาย ไม่ได้ตายเฉพาะลูกของนาง” ซึ่งการคิดได้ของนาง ได้นำนางออกจากความมืดเข้า สู่แสงสว่างแห่งพระธรรมในที่สุด 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39552" y="4343854"/>
            <a:ext cx="3024336" cy="115212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๒. เป็นผู้มีความคิดฉับไว 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3534242" y="4775902"/>
            <a:ext cx="893742" cy="360040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2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3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5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7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9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1" name="สี่เหลี่ยมผืนผ้ามุมมน 3"/>
          <p:cNvSpPr/>
          <p:nvPr/>
        </p:nvSpPr>
        <p:spPr>
          <a:xfrm>
            <a:off x="2411761" y="547911"/>
            <a:ext cx="4320480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คุณธรรมที่ควรถือเป็นแบบอย่าง</a:t>
            </a:r>
          </a:p>
        </p:txBody>
      </p:sp>
      <p:pic>
        <p:nvPicPr>
          <p:cNvPr id="22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5603" y="260833"/>
            <a:ext cx="1838285" cy="1439975"/>
          </a:xfrm>
          <a:prstGeom prst="rect">
            <a:avLst/>
          </a:prstGeom>
        </p:spPr>
      </p:pic>
      <p:pic>
        <p:nvPicPr>
          <p:cNvPr id="23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9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4499992" y="1253081"/>
            <a:ext cx="4302224" cy="2463952"/>
          </a:xfrm>
          <a:prstGeom prst="roundRect">
            <a:avLst>
              <a:gd name="adj" fmla="val 13488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จากประสบการณ์ในชีวิต ทำให้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พระกี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โคต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มีเถรีสามารถนำมาประยุกต์ ใช้ในการให้คำปรึกษาแก่สตรีทั้งหลายที่ตกอยู่ในห้วงแห่งความทุกข์คล้ายกับท่าน จึงทำให้สตรี ทั้งหลายมักจะไปหา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พระกี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โคต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มีเถรีเพื่อฟังธรรมอยู่เสมอ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67544" y="2124621"/>
            <a:ext cx="3024336" cy="584299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 เป็นครูที่ดีของสตรีทั้งหลาย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 flipV="1">
            <a:off x="3419872" y="2222996"/>
            <a:ext cx="1080120" cy="458995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509103" y="4104635"/>
            <a:ext cx="4302224" cy="2177121"/>
          </a:xfrm>
          <a:prstGeom prst="roundRect">
            <a:avLst>
              <a:gd name="adj" fmla="val 13488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พระกี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โคต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มีเถรีมาบวชนั้น ได้มีความเป็นอยู่ง่ายๆ มีความสันโดษใน ปัจจัยสี่ ถือครองจีวรเศร้าหมอง จนได้รับการยกย่องเป็นเอตทัคคะในด้านการทรงจีวรเศร้าหมอง 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67544" y="4581128"/>
            <a:ext cx="3024336" cy="584299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๔. เป็นผู้มีชีวิตเรียบง่าย</a:t>
            </a:r>
            <a:endParaRPr lang="th-TH" sz="2400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ลูกศรขวา 11"/>
          <p:cNvSpPr/>
          <p:nvPr/>
        </p:nvSpPr>
        <p:spPr>
          <a:xfrm flipV="1">
            <a:off x="3419872" y="4679503"/>
            <a:ext cx="1080120" cy="458995"/>
          </a:xfrm>
          <a:prstGeom prst="rightArrow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3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14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16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8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20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9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2" name="สี่เหลี่ยมผืนผ้ามุมมน 3"/>
          <p:cNvSpPr/>
          <p:nvPr/>
        </p:nvSpPr>
        <p:spPr>
          <a:xfrm>
            <a:off x="2411760" y="547911"/>
            <a:ext cx="4464496" cy="50482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คุณธรรมที่ควรถือเป็นแบบอย่าง 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3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1364" y1="84157" x2="51364" y2="84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2617" y="97849"/>
            <a:ext cx="1838285" cy="1439975"/>
          </a:xfrm>
          <a:prstGeom prst="rect">
            <a:avLst/>
          </a:prstGeom>
        </p:spPr>
      </p:pic>
      <p:pic>
        <p:nvPicPr>
          <p:cNvPr id="24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5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827584" y="620688"/>
            <a:ext cx="2304256" cy="504056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prstClr val="white"/>
                </a:solidFill>
                <a:latin typeface="AngsanaUPC" pitchFamily="18" charset="-34"/>
                <a:cs typeface="AngsanaUPC" pitchFamily="18" charset="-34"/>
              </a:rPr>
              <a:t>๑.๓พระนางมัลลิกา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3968" y="939731"/>
            <a:ext cx="4176464" cy="52839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defRPr/>
            </a:pPr>
            <a:r>
              <a:rPr lang="th-TH" sz="2400" dirty="0">
                <a:solidFill>
                  <a:prstClr val="black"/>
                </a:solidFill>
                <a:cs typeface="Angsana New"/>
              </a:rPr>
              <a:t>	 พระนางมัลลิกาได้อภิเษกสมรสกับเจ้าชาย พันธุละ และมีบุตรชายฝาแฝด ๑๖ คู่ เจ้าชายพันธุละ ได้เข้ารับราชการในพระราชสำนักพระ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เจ้าปเสนทิ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โกศล ในตำแหน่งเสนาบดีด้วยความซื่อสัตย์สุจริต รวมทั้ง ดูแลเรื่องการตัดสินคดีความอย่าง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ยุตธิรรม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จนพระ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เจ้าปเสนทิ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โกศลทรงมอบหมายให้ทรงเป็นตุลาการวินิจฉัย คดีความต่างๆ อีกตำแหน่ง จึงเป็นที่อิจฉาของบรรดา ข้าราชการที่พ้นจากตำแหน่ง ซึ่งได้รวมตัวกันกล่าวหา ว่าเจ้าชายพันธุละคิดก่อกบฏ พระ</a:t>
            </a:r>
            <a:r>
              <a:rPr lang="th-TH" sz="2400" dirty="0" err="1">
                <a:solidFill>
                  <a:prstClr val="black"/>
                </a:solidFill>
                <a:cs typeface="Angsana New"/>
              </a:rPr>
              <a:t>เจ้าปเสนทิ</a:t>
            </a:r>
            <a:r>
              <a:rPr lang="th-TH" sz="2400" dirty="0">
                <a:solidFill>
                  <a:prstClr val="black"/>
                </a:solidFill>
                <a:cs typeface="Angsana New"/>
              </a:rPr>
              <a:t>โกศลก็ทรงหลงเชื่อ จึงรับสั่งให้เจ้าชายพันธุละและบุตรชาย ไปรบที่ชายแดน จากนั้นก็ส่งทหารไปดักฆ่าเจ้าชาย พันธุละและบุตรชายทั้งหมดเสียชีวิต </a:t>
            </a:r>
          </a:p>
        </p:txBody>
      </p:sp>
      <p:grpSp>
        <p:nvGrpSpPr>
          <p:cNvPr id="6" name="กลุ่ม 53"/>
          <p:cNvGrpSpPr/>
          <p:nvPr/>
        </p:nvGrpSpPr>
        <p:grpSpPr>
          <a:xfrm>
            <a:off x="-32496" y="-27384"/>
            <a:ext cx="9208027" cy="6871089"/>
            <a:chOff x="-32496" y="-3855"/>
            <a:chExt cx="9208027" cy="6871089"/>
          </a:xfrm>
          <a:solidFill>
            <a:schemeClr val="accent4">
              <a:lumMod val="75000"/>
            </a:schemeClr>
          </a:solidFill>
        </p:grpSpPr>
        <p:sp>
          <p:nvSpPr>
            <p:cNvPr id="7" name="สี่เหลี่ยมผืนผ้า 22"/>
            <p:cNvSpPr/>
            <p:nvPr/>
          </p:nvSpPr>
          <p:spPr>
            <a:xfrm>
              <a:off x="-32496" y="6458926"/>
              <a:ext cx="9208027" cy="40830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       </a:t>
              </a:r>
              <a:endParaRPr lang="th-TH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-32495" y="-3855"/>
              <a:ext cx="9192488" cy="6466776"/>
              <a:chOff x="-32495" y="-3855"/>
              <a:chExt cx="9192488" cy="6466776"/>
            </a:xfrm>
            <a:grpFill/>
          </p:grpSpPr>
          <p:sp>
            <p:nvSpPr>
              <p:cNvPr id="9" name="Rectangle 1"/>
              <p:cNvSpPr/>
              <p:nvPr/>
            </p:nvSpPr>
            <p:spPr>
              <a:xfrm>
                <a:off x="-32495" y="-3855"/>
                <a:ext cx="9176495" cy="2350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Group 49"/>
              <p:cNvGrpSpPr/>
              <p:nvPr/>
            </p:nvGrpSpPr>
            <p:grpSpPr>
              <a:xfrm>
                <a:off x="-10633" y="-3855"/>
                <a:ext cx="9170626" cy="6466776"/>
                <a:chOff x="-10633" y="-3855"/>
                <a:chExt cx="9170626" cy="6466776"/>
              </a:xfrm>
              <a:grpFill/>
            </p:grpSpPr>
            <p:grpSp>
              <p:nvGrpSpPr>
                <p:cNvPr id="11" name="Group 50"/>
                <p:cNvGrpSpPr/>
                <p:nvPr/>
              </p:nvGrpSpPr>
              <p:grpSpPr>
                <a:xfrm>
                  <a:off x="-10633" y="0"/>
                  <a:ext cx="9170626" cy="6462921"/>
                  <a:chOff x="0" y="-10633"/>
                  <a:chExt cx="9170626" cy="6462921"/>
                </a:xfrm>
                <a:grpFill/>
              </p:grpSpPr>
              <p:sp>
                <p:nvSpPr>
                  <p:cNvPr id="13" name="Flowchart: Process 54"/>
                  <p:cNvSpPr/>
                  <p:nvPr/>
                </p:nvSpPr>
                <p:spPr>
                  <a:xfrm>
                    <a:off x="8920348" y="-10633"/>
                    <a:ext cx="250278" cy="6458926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" name="Flowchart: Process 53"/>
                  <p:cNvSpPr/>
                  <p:nvPr/>
                </p:nvSpPr>
                <p:spPr>
                  <a:xfrm>
                    <a:off x="0" y="-10633"/>
                    <a:ext cx="239645" cy="6462921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2" name="Flowchart: Punched Tape 51"/>
                <p:cNvSpPr/>
                <p:nvPr/>
              </p:nvSpPr>
              <p:spPr>
                <a:xfrm>
                  <a:off x="0" y="-3855"/>
                  <a:ext cx="9146138" cy="451052"/>
                </a:xfrm>
                <a:prstGeom prst="flowChartPunchedTap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869068" y="1363739"/>
            <a:ext cx="3054860" cy="4859958"/>
            <a:chOff x="714002" y="1363739"/>
            <a:chExt cx="3054860" cy="48599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79" y="1363739"/>
              <a:ext cx="3039083" cy="3688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02" y="5052122"/>
              <a:ext cx="2600325" cy="117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รูปภาพ 2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62" y="6294883"/>
            <a:ext cx="449282" cy="446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8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1884</Words>
  <Application>Microsoft Office PowerPoint</Application>
  <PresentationFormat>นำเสนอทางหน้าจอ (4:3)</PresentationFormat>
  <Paragraphs>148</Paragraphs>
  <Slides>30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6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40" baseType="lpstr">
      <vt:lpstr>Angsana New</vt:lpstr>
      <vt:lpstr>AngsanaUPC</vt:lpstr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สุกัลยา</cp:lastModifiedBy>
  <cp:revision>3</cp:revision>
  <dcterms:created xsi:type="dcterms:W3CDTF">2017-08-08T03:55:51Z</dcterms:created>
  <dcterms:modified xsi:type="dcterms:W3CDTF">2022-06-01T07:19:16Z</dcterms:modified>
</cp:coreProperties>
</file>