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un Mai" charset="1" panose="00000000000000000000"/>
      <p:regular r:id="rId10"/>
    </p:embeddedFont>
    <p:embeddedFont>
      <p:font typeface="Opun Mai Bold" charset="1" panose="00000000000000000000"/>
      <p:regular r:id="rId11"/>
    </p:embeddedFont>
    <p:embeddedFont>
      <p:font typeface="Opun Mai Italics" charset="1" panose="00000000000000000000"/>
      <p:regular r:id="rId12"/>
    </p:embeddedFont>
    <p:embeddedFont>
      <p:font typeface="Opun Mai Bold Italics" charset="1" panose="00000000000000000000"/>
      <p:regular r:id="rId13"/>
    </p:embeddedFont>
    <p:embeddedFont>
      <p:font typeface="Opun Mai Thin" charset="1" panose="00000000000000000000"/>
      <p:regular r:id="rId14"/>
    </p:embeddedFont>
    <p:embeddedFont>
      <p:font typeface="Opun Mai Thin Italics" charset="1" panose="00000000000000000000"/>
      <p:regular r:id="rId15"/>
    </p:embeddedFont>
    <p:embeddedFont>
      <p:font typeface="Opun Mai Light" charset="1" panose="00000000000000000000"/>
      <p:regular r:id="rId16"/>
    </p:embeddedFont>
    <p:embeddedFont>
      <p:font typeface="Opun Mai Light Italics" charset="1" panose="00000000000000000000"/>
      <p:regular r:id="rId17"/>
    </p:embeddedFont>
    <p:embeddedFont>
      <p:font typeface="Opun Mai Medium" charset="1" panose="00000000000000000000"/>
      <p:regular r:id="rId18"/>
    </p:embeddedFont>
    <p:embeddedFont>
      <p:font typeface="Opun Mai Medium Italics" charset="1" panose="00000000000000000000"/>
      <p:regular r:id="rId19"/>
    </p:embeddedFont>
    <p:embeddedFont>
      <p:font typeface="Opun Mai Semi-Bold" charset="1" panose="00000000000000000000"/>
      <p:regular r:id="rId20"/>
    </p:embeddedFont>
    <p:embeddedFont>
      <p:font typeface="Opun Mai Semi-Bold Italics" charset="1" panose="00000000000000000000"/>
      <p:regular r:id="rId21"/>
    </p:embeddedFont>
    <p:embeddedFont>
      <p:font typeface="Opun Mai Ultra-Bold" charset="1" panose="00000000000000000000"/>
      <p:regular r:id="rId22"/>
    </p:embeddedFont>
    <p:embeddedFont>
      <p:font typeface="Opun Mai Ultra-Bold Italics" charset="1" panose="00000000000000000000"/>
      <p:regular r:id="rId23"/>
    </p:embeddedFont>
    <p:embeddedFont>
      <p:font typeface="Opun Mai Heavy" charset="1" panose="00000000000000000000"/>
      <p:regular r:id="rId24"/>
    </p:embeddedFont>
    <p:embeddedFont>
      <p:font typeface="Opun Mai Heavy Italics" charset="1" panose="00000000000000000000"/>
      <p:regular r:id="rId25"/>
    </p:embeddedFont>
    <p:embeddedFont>
      <p:font typeface="Chonburi" charset="1" panose="000005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slides/slide1.xml" Type="http://schemas.openxmlformats.org/officeDocument/2006/relationships/slide"/><Relationship Id="rId28" Target="slides/slide2.xml" Type="http://schemas.openxmlformats.org/officeDocument/2006/relationships/slide"/><Relationship Id="rId29" Target="slides/slide3.xml" Type="http://schemas.openxmlformats.org/officeDocument/2006/relationships/slide"/><Relationship Id="rId3" Target="viewProps.xml" Type="http://schemas.openxmlformats.org/officeDocument/2006/relationships/viewProps"/><Relationship Id="rId30" Target="slides/slide4.xml" Type="http://schemas.openxmlformats.org/officeDocument/2006/relationships/slide"/><Relationship Id="rId31" Target="slides/slide5.xml" Type="http://schemas.openxmlformats.org/officeDocument/2006/relationships/slide"/><Relationship Id="rId32" Target="slides/slide6.xml" Type="http://schemas.openxmlformats.org/officeDocument/2006/relationships/slide"/><Relationship Id="rId33" Target="slides/slide7.xml" Type="http://schemas.openxmlformats.org/officeDocument/2006/relationships/slide"/><Relationship Id="rId34" Target="slides/slide8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jpe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7.jpe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Relationship Id="rId7" Target="../media/image33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34.pn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1A6CB">
                <a:alpha val="100000"/>
              </a:srgbClr>
            </a:gs>
            <a:gs pos="100000">
              <a:srgbClr val="003CA2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577323" cy="8872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7323" cy="887244"/>
            </a:xfrm>
            <a:custGeom>
              <a:avLst/>
              <a:gdLst/>
              <a:ahLst/>
              <a:cxnLst/>
              <a:rect r="r" b="b" t="t" l="l"/>
              <a:pathLst>
                <a:path h="887244" w="1577323">
                  <a:moveTo>
                    <a:pt x="0" y="0"/>
                  </a:moveTo>
                  <a:lnTo>
                    <a:pt x="1577323" y="0"/>
                  </a:lnTo>
                  <a:lnTo>
                    <a:pt x="1577323" y="887244"/>
                  </a:lnTo>
                  <a:lnTo>
                    <a:pt x="0" y="887244"/>
                  </a:lnTo>
                  <a:close/>
                </a:path>
              </a:pathLst>
            </a:custGeom>
            <a:blipFill>
              <a:blip r:embed="rId2"/>
              <a:stretch>
                <a:fillRect l="0" t="-5555" r="0" b="-555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72314" y="0"/>
            <a:ext cx="18824121" cy="10469336"/>
            <a:chOff x="0" y="0"/>
            <a:chExt cx="4957793" cy="27573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57793" cy="2757356"/>
            </a:xfrm>
            <a:custGeom>
              <a:avLst/>
              <a:gdLst/>
              <a:ahLst/>
              <a:cxnLst/>
              <a:rect r="r" b="b" t="t" l="l"/>
              <a:pathLst>
                <a:path h="2757356" w="4957793">
                  <a:moveTo>
                    <a:pt x="0" y="0"/>
                  </a:moveTo>
                  <a:lnTo>
                    <a:pt x="4957793" y="0"/>
                  </a:lnTo>
                  <a:lnTo>
                    <a:pt x="4957793" y="2757356"/>
                  </a:lnTo>
                  <a:lnTo>
                    <a:pt x="0" y="2757356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59000"/>
                  </a:srgbClr>
                </a:gs>
                <a:gs pos="100000">
                  <a:srgbClr val="003CA2">
                    <a:alpha val="59000"/>
                  </a:srgbClr>
                </a:gs>
              </a:gsLst>
              <a:lin ang="270000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57793" cy="2795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5686926" y="1369291"/>
            <a:ext cx="7305640" cy="1604357"/>
            <a:chOff x="0" y="0"/>
            <a:chExt cx="1924119" cy="4225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24119" cy="422547"/>
            </a:xfrm>
            <a:custGeom>
              <a:avLst/>
              <a:gdLst/>
              <a:ahLst/>
              <a:cxnLst/>
              <a:rect r="r" b="b" t="t" l="l"/>
              <a:pathLst>
                <a:path h="422547" w="1924119">
                  <a:moveTo>
                    <a:pt x="40269" y="0"/>
                  </a:moveTo>
                  <a:lnTo>
                    <a:pt x="1883850" y="0"/>
                  </a:lnTo>
                  <a:cubicBezTo>
                    <a:pt x="1894530" y="0"/>
                    <a:pt x="1904773" y="4243"/>
                    <a:pt x="1912325" y="11795"/>
                  </a:cubicBezTo>
                  <a:cubicBezTo>
                    <a:pt x="1919877" y="19347"/>
                    <a:pt x="1924119" y="29589"/>
                    <a:pt x="1924119" y="40269"/>
                  </a:cubicBezTo>
                  <a:lnTo>
                    <a:pt x="1924119" y="382277"/>
                  </a:lnTo>
                  <a:cubicBezTo>
                    <a:pt x="1924119" y="392957"/>
                    <a:pt x="1919877" y="403200"/>
                    <a:pt x="1912325" y="410752"/>
                  </a:cubicBezTo>
                  <a:cubicBezTo>
                    <a:pt x="1904773" y="418304"/>
                    <a:pt x="1894530" y="422547"/>
                    <a:pt x="1883850" y="422547"/>
                  </a:cubicBezTo>
                  <a:lnTo>
                    <a:pt x="40269" y="422547"/>
                  </a:lnTo>
                  <a:cubicBezTo>
                    <a:pt x="18029" y="422547"/>
                    <a:pt x="0" y="404517"/>
                    <a:pt x="0" y="382277"/>
                  </a:cubicBezTo>
                  <a:lnTo>
                    <a:pt x="0" y="40269"/>
                  </a:lnTo>
                  <a:cubicBezTo>
                    <a:pt x="0" y="29589"/>
                    <a:pt x="4243" y="19347"/>
                    <a:pt x="11795" y="11795"/>
                  </a:cubicBezTo>
                  <a:cubicBezTo>
                    <a:pt x="19347" y="4243"/>
                    <a:pt x="29589" y="0"/>
                    <a:pt x="40269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44000"/>
                  </a:srgbClr>
                </a:gs>
                <a:gs pos="100000">
                  <a:srgbClr val="003CA2">
                    <a:alpha val="44000"/>
                  </a:srgbClr>
                </a:gs>
              </a:gsLst>
              <a:lin ang="2700000"/>
            </a:gradFill>
            <a:ln w="66675" cap="rnd">
              <a:solidFill>
                <a:srgbClr val="FFFFFF">
                  <a:alpha val="43922"/>
                </a:srgbClr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924119" cy="460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7288865" y="2973648"/>
            <a:ext cx="4101763" cy="3652814"/>
          </a:xfrm>
          <a:custGeom>
            <a:avLst/>
            <a:gdLst/>
            <a:ahLst/>
            <a:cxnLst/>
            <a:rect r="r" b="b" t="t" l="l"/>
            <a:pathLst>
              <a:path h="3652814" w="4101763">
                <a:moveTo>
                  <a:pt x="0" y="0"/>
                </a:moveTo>
                <a:lnTo>
                  <a:pt x="4101763" y="0"/>
                </a:lnTo>
                <a:lnTo>
                  <a:pt x="4101763" y="3652814"/>
                </a:lnTo>
                <a:lnTo>
                  <a:pt x="0" y="365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7740668" y="3415550"/>
            <a:ext cx="3198158" cy="2769796"/>
            <a:chOff x="0" y="0"/>
            <a:chExt cx="5859780" cy="50749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6830" y="31750"/>
              <a:ext cx="5786120" cy="5011420"/>
            </a:xfrm>
            <a:custGeom>
              <a:avLst/>
              <a:gdLst/>
              <a:ahLst/>
              <a:cxnLst/>
              <a:rect r="r" b="b" t="t" l="l"/>
              <a:pathLst>
                <a:path h="5011420" w="57861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5"/>
              <a:stretch>
                <a:fillRect l="-8038" t="0" r="-8038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861050" cy="5074920"/>
            </a:xfrm>
            <a:custGeom>
              <a:avLst/>
              <a:gdLst/>
              <a:ahLst/>
              <a:cxnLst/>
              <a:rect r="r" b="b" t="t" l="l"/>
              <a:pathLst>
                <a:path h="5074920" w="586105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100000"/>
                  </a:srgbClr>
                </a:gs>
                <a:gs pos="100000">
                  <a:srgbClr val="003CA2">
                    <a:alpha val="100000"/>
                  </a:srgbClr>
                </a:gs>
              </a:gsLst>
              <a:lin ang="2700000"/>
            </a:gra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2774030" y="6354536"/>
            <a:ext cx="5513970" cy="4114800"/>
          </a:xfrm>
          <a:custGeom>
            <a:avLst/>
            <a:gdLst/>
            <a:ahLst/>
            <a:cxnLst/>
            <a:rect r="r" b="b" t="t" l="l"/>
            <a:pathLst>
              <a:path h="4114800" w="551397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944244" y="3843022"/>
            <a:ext cx="3973876" cy="3538924"/>
          </a:xfrm>
          <a:custGeom>
            <a:avLst/>
            <a:gdLst/>
            <a:ahLst/>
            <a:cxnLst/>
            <a:rect r="r" b="b" t="t" l="l"/>
            <a:pathLst>
              <a:path h="3538924" w="3973876">
                <a:moveTo>
                  <a:pt x="0" y="0"/>
                </a:moveTo>
                <a:lnTo>
                  <a:pt x="3973875" y="0"/>
                </a:lnTo>
                <a:lnTo>
                  <a:pt x="3973875" y="3538924"/>
                </a:lnTo>
                <a:lnTo>
                  <a:pt x="0" y="3538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2381960" y="4271146"/>
            <a:ext cx="3098443" cy="2683437"/>
            <a:chOff x="0" y="0"/>
            <a:chExt cx="5859780" cy="50749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36830" y="31750"/>
              <a:ext cx="5786120" cy="5011420"/>
            </a:xfrm>
            <a:custGeom>
              <a:avLst/>
              <a:gdLst/>
              <a:ahLst/>
              <a:cxnLst/>
              <a:rect r="r" b="b" t="t" l="l"/>
              <a:pathLst>
                <a:path h="5011420" w="57861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8"/>
              <a:stretch>
                <a:fillRect l="-14877" t="0" r="-14877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861050" cy="5074920"/>
            </a:xfrm>
            <a:custGeom>
              <a:avLst/>
              <a:gdLst/>
              <a:ahLst/>
              <a:cxnLst/>
              <a:rect r="r" b="b" t="t" l="l"/>
              <a:pathLst>
                <a:path h="5074920" w="586105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100000"/>
                  </a:srgbClr>
                </a:gs>
                <a:gs pos="100000">
                  <a:srgbClr val="003CA2">
                    <a:alpha val="100000"/>
                  </a:srgbClr>
                </a:gs>
              </a:gsLst>
              <a:lin ang="2700000"/>
            </a:gra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0" y="5836833"/>
            <a:ext cx="2150462" cy="4450167"/>
          </a:xfrm>
          <a:custGeom>
            <a:avLst/>
            <a:gdLst/>
            <a:ahLst/>
            <a:cxnLst/>
            <a:rect r="r" b="b" t="t" l="l"/>
            <a:pathLst>
              <a:path h="4450167" w="2150462">
                <a:moveTo>
                  <a:pt x="0" y="0"/>
                </a:moveTo>
                <a:lnTo>
                  <a:pt x="2150462" y="0"/>
                </a:lnTo>
                <a:lnTo>
                  <a:pt x="2150462" y="4450167"/>
                </a:lnTo>
                <a:lnTo>
                  <a:pt x="0" y="44501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30372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433386" y="3940741"/>
            <a:ext cx="3864147" cy="3441206"/>
          </a:xfrm>
          <a:custGeom>
            <a:avLst/>
            <a:gdLst/>
            <a:ahLst/>
            <a:cxnLst/>
            <a:rect r="r" b="b" t="t" l="l"/>
            <a:pathLst>
              <a:path h="3441206" w="3864147">
                <a:moveTo>
                  <a:pt x="0" y="0"/>
                </a:moveTo>
                <a:lnTo>
                  <a:pt x="3864147" y="0"/>
                </a:lnTo>
                <a:lnTo>
                  <a:pt x="3864147" y="3441205"/>
                </a:lnTo>
                <a:lnTo>
                  <a:pt x="0" y="3441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2766381" y="4276445"/>
            <a:ext cx="3198158" cy="2769796"/>
            <a:chOff x="0" y="0"/>
            <a:chExt cx="5859780" cy="507492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36830" y="31750"/>
              <a:ext cx="5786120" cy="5011420"/>
            </a:xfrm>
            <a:custGeom>
              <a:avLst/>
              <a:gdLst/>
              <a:ahLst/>
              <a:cxnLst/>
              <a:rect r="r" b="b" t="t" l="l"/>
              <a:pathLst>
                <a:path h="5011420" w="57861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10"/>
              <a:stretch>
                <a:fillRect l="-3595" t="0" r="-3595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861050" cy="5074920"/>
            </a:xfrm>
            <a:custGeom>
              <a:avLst/>
              <a:gdLst/>
              <a:ahLst/>
              <a:cxnLst/>
              <a:rect r="r" b="b" t="t" l="l"/>
              <a:pathLst>
                <a:path h="5074920" w="586105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100000"/>
                  </a:srgbClr>
                </a:gs>
                <a:gs pos="100000">
                  <a:srgbClr val="003CA2">
                    <a:alpha val="100000"/>
                  </a:srgbClr>
                </a:gs>
              </a:gsLst>
              <a:lin ang="2700000"/>
            </a:gra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2433386" y="7653943"/>
            <a:ext cx="9449122" cy="1604357"/>
            <a:chOff x="0" y="0"/>
            <a:chExt cx="2488658" cy="422547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488658" cy="422547"/>
            </a:xfrm>
            <a:custGeom>
              <a:avLst/>
              <a:gdLst/>
              <a:ahLst/>
              <a:cxnLst/>
              <a:rect r="r" b="b" t="t" l="l"/>
              <a:pathLst>
                <a:path h="422547" w="2488658">
                  <a:moveTo>
                    <a:pt x="31134" y="0"/>
                  </a:moveTo>
                  <a:lnTo>
                    <a:pt x="2457523" y="0"/>
                  </a:lnTo>
                  <a:cubicBezTo>
                    <a:pt x="2465780" y="0"/>
                    <a:pt x="2473700" y="3280"/>
                    <a:pt x="2479539" y="9119"/>
                  </a:cubicBezTo>
                  <a:cubicBezTo>
                    <a:pt x="2485377" y="14958"/>
                    <a:pt x="2488658" y="22877"/>
                    <a:pt x="2488658" y="31134"/>
                  </a:cubicBezTo>
                  <a:lnTo>
                    <a:pt x="2488658" y="391412"/>
                  </a:lnTo>
                  <a:cubicBezTo>
                    <a:pt x="2488658" y="399670"/>
                    <a:pt x="2485377" y="407589"/>
                    <a:pt x="2479539" y="413428"/>
                  </a:cubicBezTo>
                  <a:cubicBezTo>
                    <a:pt x="2473700" y="419266"/>
                    <a:pt x="2465780" y="422547"/>
                    <a:pt x="2457523" y="422547"/>
                  </a:cubicBezTo>
                  <a:lnTo>
                    <a:pt x="31134" y="422547"/>
                  </a:lnTo>
                  <a:cubicBezTo>
                    <a:pt x="13939" y="422547"/>
                    <a:pt x="0" y="408607"/>
                    <a:pt x="0" y="391412"/>
                  </a:cubicBezTo>
                  <a:lnTo>
                    <a:pt x="0" y="31134"/>
                  </a:lnTo>
                  <a:cubicBezTo>
                    <a:pt x="0" y="22877"/>
                    <a:pt x="3280" y="14958"/>
                    <a:pt x="9119" y="9119"/>
                  </a:cubicBezTo>
                  <a:cubicBezTo>
                    <a:pt x="14958" y="3280"/>
                    <a:pt x="22877" y="0"/>
                    <a:pt x="3113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44000"/>
                  </a:srgbClr>
                </a:gs>
                <a:gs pos="100000">
                  <a:srgbClr val="003CA2">
                    <a:alpha val="44000"/>
                  </a:srgbClr>
                </a:gs>
              </a:gsLst>
              <a:lin ang="2700000"/>
            </a:gradFill>
            <a:ln w="66675" cap="rnd">
              <a:solidFill>
                <a:srgbClr val="FFFFFF">
                  <a:alpha val="43922"/>
                </a:srgbClr>
              </a:solidFill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2488658" cy="460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12381960" y="249559"/>
            <a:ext cx="1986938" cy="1921911"/>
          </a:xfrm>
          <a:custGeom>
            <a:avLst/>
            <a:gdLst/>
            <a:ahLst/>
            <a:cxnLst/>
            <a:rect r="r" b="b" t="t" l="l"/>
            <a:pathLst>
              <a:path h="1921911" w="1986938">
                <a:moveTo>
                  <a:pt x="0" y="0"/>
                </a:moveTo>
                <a:lnTo>
                  <a:pt x="1986938" y="0"/>
                </a:lnTo>
                <a:lnTo>
                  <a:pt x="1986938" y="1921910"/>
                </a:lnTo>
                <a:lnTo>
                  <a:pt x="0" y="19219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5476502" y="1481545"/>
            <a:ext cx="7726490" cy="1151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6100">
                <a:solidFill>
                  <a:srgbClr val="FFFFFF"/>
                </a:solidFill>
                <a:cs typeface="Opun Mai Bold"/>
              </a:rPr>
              <a:t>มารยาทในญี่ปุ่น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95172" y="7699163"/>
            <a:ext cx="11125551" cy="1266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76"/>
              </a:lnSpc>
            </a:pPr>
            <a:r>
              <a:rPr lang="en-US" sz="6735">
                <a:solidFill>
                  <a:srgbClr val="FFFFFF"/>
                </a:solidFill>
                <a:cs typeface="Opun Mai Bold"/>
              </a:rPr>
              <a:t>ข้อควรทำได้เเละทำไม่ได้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1A6CB">
                <a:alpha val="100000"/>
              </a:srgbClr>
            </a:gs>
            <a:gs pos="100000">
              <a:srgbClr val="003CA2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577323" cy="8872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7323" cy="887244"/>
            </a:xfrm>
            <a:custGeom>
              <a:avLst/>
              <a:gdLst/>
              <a:ahLst/>
              <a:cxnLst/>
              <a:rect r="r" b="b" t="t" l="l"/>
              <a:pathLst>
                <a:path h="887244" w="1577323">
                  <a:moveTo>
                    <a:pt x="0" y="0"/>
                  </a:moveTo>
                  <a:lnTo>
                    <a:pt x="1577323" y="0"/>
                  </a:lnTo>
                  <a:lnTo>
                    <a:pt x="1577323" y="887244"/>
                  </a:lnTo>
                  <a:lnTo>
                    <a:pt x="0" y="887244"/>
                  </a:lnTo>
                  <a:close/>
                </a:path>
              </a:pathLst>
            </a:custGeom>
            <a:blipFill>
              <a:blip r:embed="rId2"/>
              <a:stretch>
                <a:fillRect l="0" t="-5555" r="0" b="-555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91168"/>
            <a:ext cx="18824121" cy="10469336"/>
            <a:chOff x="0" y="0"/>
            <a:chExt cx="4957793" cy="27573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57793" cy="2757356"/>
            </a:xfrm>
            <a:custGeom>
              <a:avLst/>
              <a:gdLst/>
              <a:ahLst/>
              <a:cxnLst/>
              <a:rect r="r" b="b" t="t" l="l"/>
              <a:pathLst>
                <a:path h="2757356" w="4957793">
                  <a:moveTo>
                    <a:pt x="0" y="0"/>
                  </a:moveTo>
                  <a:lnTo>
                    <a:pt x="4957793" y="0"/>
                  </a:lnTo>
                  <a:lnTo>
                    <a:pt x="4957793" y="2757356"/>
                  </a:lnTo>
                  <a:lnTo>
                    <a:pt x="0" y="2757356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59000"/>
                  </a:srgbClr>
                </a:gs>
                <a:gs pos="100000">
                  <a:srgbClr val="003CA2">
                    <a:alpha val="59000"/>
                  </a:srgbClr>
                </a:gs>
              </a:gsLst>
              <a:lin ang="270000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57793" cy="2795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99357" y="226522"/>
            <a:ext cx="7604997" cy="1604357"/>
            <a:chOff x="0" y="0"/>
            <a:chExt cx="2002962" cy="4225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02962" cy="422547"/>
            </a:xfrm>
            <a:custGeom>
              <a:avLst/>
              <a:gdLst/>
              <a:ahLst/>
              <a:cxnLst/>
              <a:rect r="r" b="b" t="t" l="l"/>
              <a:pathLst>
                <a:path h="422547" w="2002962">
                  <a:moveTo>
                    <a:pt x="38684" y="0"/>
                  </a:moveTo>
                  <a:lnTo>
                    <a:pt x="1964278" y="0"/>
                  </a:lnTo>
                  <a:cubicBezTo>
                    <a:pt x="1974538" y="0"/>
                    <a:pt x="1984377" y="4076"/>
                    <a:pt x="1991632" y="11330"/>
                  </a:cubicBezTo>
                  <a:cubicBezTo>
                    <a:pt x="1998887" y="18585"/>
                    <a:pt x="2002962" y="28424"/>
                    <a:pt x="2002962" y="38684"/>
                  </a:cubicBezTo>
                  <a:lnTo>
                    <a:pt x="2002962" y="383862"/>
                  </a:lnTo>
                  <a:cubicBezTo>
                    <a:pt x="2002962" y="394122"/>
                    <a:pt x="1998887" y="403962"/>
                    <a:pt x="1991632" y="411216"/>
                  </a:cubicBezTo>
                  <a:cubicBezTo>
                    <a:pt x="1984377" y="418471"/>
                    <a:pt x="1974538" y="422547"/>
                    <a:pt x="1964278" y="422547"/>
                  </a:cubicBezTo>
                  <a:lnTo>
                    <a:pt x="38684" y="422547"/>
                  </a:lnTo>
                  <a:cubicBezTo>
                    <a:pt x="17319" y="422547"/>
                    <a:pt x="0" y="405227"/>
                    <a:pt x="0" y="383862"/>
                  </a:cubicBezTo>
                  <a:lnTo>
                    <a:pt x="0" y="38684"/>
                  </a:lnTo>
                  <a:cubicBezTo>
                    <a:pt x="0" y="28424"/>
                    <a:pt x="4076" y="18585"/>
                    <a:pt x="11330" y="11330"/>
                  </a:cubicBezTo>
                  <a:cubicBezTo>
                    <a:pt x="18585" y="4076"/>
                    <a:pt x="28424" y="0"/>
                    <a:pt x="3868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44000"/>
                  </a:srgbClr>
                </a:gs>
                <a:gs pos="100000">
                  <a:srgbClr val="003CA2">
                    <a:alpha val="44000"/>
                  </a:srgbClr>
                </a:gs>
              </a:gsLst>
              <a:lin ang="2700000"/>
            </a:gradFill>
            <a:ln w="66675" cap="rnd">
              <a:solidFill>
                <a:srgbClr val="FFFFFF">
                  <a:alpha val="43922"/>
                </a:srgbClr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002962" cy="460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108675" y="-299874"/>
            <a:ext cx="7402482" cy="6592260"/>
          </a:xfrm>
          <a:custGeom>
            <a:avLst/>
            <a:gdLst/>
            <a:ahLst/>
            <a:cxnLst/>
            <a:rect r="r" b="b" t="t" l="l"/>
            <a:pathLst>
              <a:path h="6592260" w="7402482">
                <a:moveTo>
                  <a:pt x="0" y="0"/>
                </a:moveTo>
                <a:lnTo>
                  <a:pt x="7402482" y="0"/>
                </a:lnTo>
                <a:lnTo>
                  <a:pt x="7402482" y="6592260"/>
                </a:lnTo>
                <a:lnTo>
                  <a:pt x="0" y="659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1746588" y="343230"/>
            <a:ext cx="6126657" cy="5306052"/>
            <a:chOff x="0" y="0"/>
            <a:chExt cx="5859780" cy="50749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6830" y="31750"/>
              <a:ext cx="5786120" cy="5011420"/>
            </a:xfrm>
            <a:custGeom>
              <a:avLst/>
              <a:gdLst/>
              <a:ahLst/>
              <a:cxnLst/>
              <a:rect r="r" b="b" t="t" l="l"/>
              <a:pathLst>
                <a:path h="5011420" w="57861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5"/>
              <a:stretch>
                <a:fillRect l="-21078" t="0" r="-21078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861050" cy="5074920"/>
            </a:xfrm>
            <a:custGeom>
              <a:avLst/>
              <a:gdLst/>
              <a:ahLst/>
              <a:cxnLst/>
              <a:rect r="r" b="b" t="t" l="l"/>
              <a:pathLst>
                <a:path h="5074920" w="586105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100000"/>
                  </a:srgbClr>
                </a:gs>
                <a:gs pos="100000">
                  <a:srgbClr val="003CA2">
                    <a:alpha val="100000"/>
                  </a:srgbClr>
                </a:gs>
              </a:gsLst>
              <a:lin ang="2700000"/>
            </a:gra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1344605" y="6891731"/>
            <a:ext cx="7895973" cy="3395269"/>
          </a:xfrm>
          <a:custGeom>
            <a:avLst/>
            <a:gdLst/>
            <a:ahLst/>
            <a:cxnLst/>
            <a:rect r="r" b="b" t="t" l="l"/>
            <a:pathLst>
              <a:path h="3395269" w="7895973">
                <a:moveTo>
                  <a:pt x="0" y="0"/>
                </a:moveTo>
                <a:lnTo>
                  <a:pt x="7895973" y="0"/>
                </a:lnTo>
                <a:lnTo>
                  <a:pt x="7895973" y="3395269"/>
                </a:lnTo>
                <a:lnTo>
                  <a:pt x="0" y="3395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9357" y="7610985"/>
            <a:ext cx="3120487" cy="2510655"/>
          </a:xfrm>
          <a:custGeom>
            <a:avLst/>
            <a:gdLst/>
            <a:ahLst/>
            <a:cxnLst/>
            <a:rect r="r" b="b" t="t" l="l"/>
            <a:pathLst>
              <a:path h="2510655" w="3120487">
                <a:moveTo>
                  <a:pt x="0" y="0"/>
                </a:moveTo>
                <a:lnTo>
                  <a:pt x="3120487" y="0"/>
                </a:lnTo>
                <a:lnTo>
                  <a:pt x="3120487" y="2510655"/>
                </a:lnTo>
                <a:lnTo>
                  <a:pt x="0" y="25106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234863"/>
            <a:ext cx="6203427" cy="1596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cs typeface="Opun Mai Bold"/>
              </a:rPr>
              <a:t>ข้อควรทำได้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99357" y="1795139"/>
            <a:ext cx="10831458" cy="2192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39"/>
              </a:lnSpc>
            </a:pPr>
            <a:r>
              <a:rPr lang="en-US" sz="5586">
                <a:solidFill>
                  <a:srgbClr val="FFFFFF"/>
                </a:solidFill>
                <a:latin typeface="Opun Mai Bold"/>
                <a:cs typeface="Opun Mai Bold"/>
              </a:rPr>
              <a:t>1. ควรยื่นเงินใส่ถาดชำระเงิน </a:t>
            </a:r>
          </a:p>
          <a:p>
            <a:pPr>
              <a:lnSpc>
                <a:spcPts val="8939"/>
              </a:lnSpc>
            </a:pPr>
            <a:r>
              <a:rPr lang="en-US" sz="5586">
                <a:solidFill>
                  <a:srgbClr val="FFFFFF"/>
                </a:solidFill>
                <a:cs typeface="Opun Mai Bold"/>
              </a:rPr>
              <a:t>ไม่ส่งถึงมือโดยตรง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99357" y="4263037"/>
            <a:ext cx="12250114" cy="3906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67"/>
              </a:lnSpc>
            </a:pPr>
            <a:r>
              <a:rPr lang="en-US" sz="3916">
                <a:solidFill>
                  <a:srgbClr val="FFFFFF"/>
                </a:solidFill>
                <a:cs typeface="Opun Mai Bold"/>
              </a:rPr>
              <a:t>สำหรับบ้านเราแล้วการยื่นเงินจ่ายค่าสินค้าหรือบริการ ถือว่าเป็นเรื่องปกติมากๆ แต่ที่ประเทศญี่ปุ่นถือว่าเป็นเรื่องที่เค้าไม่ทำกันครับ ที่ญี่ปุ่นเค้าจะมีถาดสำหรับให้วางเงิน เพื่อความสะดวกและความชัดเจนในขั้นตอนการรับเงินและทอนเงิน</a:t>
            </a:r>
          </a:p>
        </p:txBody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1A6CB">
                <a:alpha val="100000"/>
              </a:srgbClr>
            </a:gs>
            <a:gs pos="100000">
              <a:srgbClr val="003CA2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577323" cy="8872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7323" cy="887244"/>
            </a:xfrm>
            <a:custGeom>
              <a:avLst/>
              <a:gdLst/>
              <a:ahLst/>
              <a:cxnLst/>
              <a:rect r="r" b="b" t="t" l="l"/>
              <a:pathLst>
                <a:path h="887244" w="1577323">
                  <a:moveTo>
                    <a:pt x="0" y="0"/>
                  </a:moveTo>
                  <a:lnTo>
                    <a:pt x="1577323" y="0"/>
                  </a:lnTo>
                  <a:lnTo>
                    <a:pt x="1577323" y="887244"/>
                  </a:lnTo>
                  <a:lnTo>
                    <a:pt x="0" y="887244"/>
                  </a:lnTo>
                  <a:close/>
                </a:path>
              </a:pathLst>
            </a:custGeom>
            <a:blipFill>
              <a:blip r:embed="rId2"/>
              <a:stretch>
                <a:fillRect l="0" t="-5555" r="0" b="-555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91168"/>
            <a:ext cx="18824121" cy="10469336"/>
            <a:chOff x="0" y="0"/>
            <a:chExt cx="4957793" cy="27573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57793" cy="2757356"/>
            </a:xfrm>
            <a:custGeom>
              <a:avLst/>
              <a:gdLst/>
              <a:ahLst/>
              <a:cxnLst/>
              <a:rect r="r" b="b" t="t" l="l"/>
              <a:pathLst>
                <a:path h="2757356" w="4957793">
                  <a:moveTo>
                    <a:pt x="0" y="0"/>
                  </a:moveTo>
                  <a:lnTo>
                    <a:pt x="4957793" y="0"/>
                  </a:lnTo>
                  <a:lnTo>
                    <a:pt x="4957793" y="2757356"/>
                  </a:lnTo>
                  <a:lnTo>
                    <a:pt x="0" y="2757356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59000"/>
                  </a:srgbClr>
                </a:gs>
                <a:gs pos="100000">
                  <a:srgbClr val="003CA2">
                    <a:alpha val="59000"/>
                  </a:srgbClr>
                </a:gs>
              </a:gsLst>
              <a:lin ang="270000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57793" cy="2795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99357" y="226522"/>
            <a:ext cx="7604997" cy="1604357"/>
            <a:chOff x="0" y="0"/>
            <a:chExt cx="2002962" cy="4225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02962" cy="422547"/>
            </a:xfrm>
            <a:custGeom>
              <a:avLst/>
              <a:gdLst/>
              <a:ahLst/>
              <a:cxnLst/>
              <a:rect r="r" b="b" t="t" l="l"/>
              <a:pathLst>
                <a:path h="422547" w="2002962">
                  <a:moveTo>
                    <a:pt x="38684" y="0"/>
                  </a:moveTo>
                  <a:lnTo>
                    <a:pt x="1964278" y="0"/>
                  </a:lnTo>
                  <a:cubicBezTo>
                    <a:pt x="1974538" y="0"/>
                    <a:pt x="1984377" y="4076"/>
                    <a:pt x="1991632" y="11330"/>
                  </a:cubicBezTo>
                  <a:cubicBezTo>
                    <a:pt x="1998887" y="18585"/>
                    <a:pt x="2002962" y="28424"/>
                    <a:pt x="2002962" y="38684"/>
                  </a:cubicBezTo>
                  <a:lnTo>
                    <a:pt x="2002962" y="383862"/>
                  </a:lnTo>
                  <a:cubicBezTo>
                    <a:pt x="2002962" y="394122"/>
                    <a:pt x="1998887" y="403962"/>
                    <a:pt x="1991632" y="411216"/>
                  </a:cubicBezTo>
                  <a:cubicBezTo>
                    <a:pt x="1984377" y="418471"/>
                    <a:pt x="1974538" y="422547"/>
                    <a:pt x="1964278" y="422547"/>
                  </a:cubicBezTo>
                  <a:lnTo>
                    <a:pt x="38684" y="422547"/>
                  </a:lnTo>
                  <a:cubicBezTo>
                    <a:pt x="17319" y="422547"/>
                    <a:pt x="0" y="405227"/>
                    <a:pt x="0" y="383862"/>
                  </a:cubicBezTo>
                  <a:lnTo>
                    <a:pt x="0" y="38684"/>
                  </a:lnTo>
                  <a:cubicBezTo>
                    <a:pt x="0" y="28424"/>
                    <a:pt x="4076" y="18585"/>
                    <a:pt x="11330" y="11330"/>
                  </a:cubicBezTo>
                  <a:cubicBezTo>
                    <a:pt x="18585" y="4076"/>
                    <a:pt x="28424" y="0"/>
                    <a:pt x="3868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44000"/>
                  </a:srgbClr>
                </a:gs>
                <a:gs pos="100000">
                  <a:srgbClr val="003CA2">
                    <a:alpha val="44000"/>
                  </a:srgbClr>
                </a:gs>
              </a:gsLst>
              <a:lin ang="2700000"/>
            </a:gradFill>
            <a:ln w="66675" cap="rnd">
              <a:solidFill>
                <a:srgbClr val="FFFFFF">
                  <a:alpha val="43922"/>
                </a:srgbClr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002962" cy="460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299357" y="1950724"/>
            <a:ext cx="11863999" cy="1246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6590">
                <a:solidFill>
                  <a:srgbClr val="FFFFFF"/>
                </a:solidFill>
                <a:latin typeface="Opun Mai Bold"/>
                <a:cs typeface="Opun Mai Bold"/>
              </a:rPr>
              <a:t>2. ขึ้น-ลงบันไดเลื่อนควรชิดซ้าย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789032" y="-268788"/>
            <a:ext cx="6662253" cy="5933052"/>
          </a:xfrm>
          <a:custGeom>
            <a:avLst/>
            <a:gdLst/>
            <a:ahLst/>
            <a:cxnLst/>
            <a:rect r="r" b="b" t="t" l="l"/>
            <a:pathLst>
              <a:path h="5933052" w="6662253">
                <a:moveTo>
                  <a:pt x="0" y="0"/>
                </a:moveTo>
                <a:lnTo>
                  <a:pt x="6662254" y="0"/>
                </a:lnTo>
                <a:lnTo>
                  <a:pt x="6662254" y="5933051"/>
                </a:lnTo>
                <a:lnTo>
                  <a:pt x="0" y="5933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2363155" y="310007"/>
            <a:ext cx="5514008" cy="4775460"/>
            <a:chOff x="0" y="0"/>
            <a:chExt cx="5859780" cy="50749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36830" y="31750"/>
              <a:ext cx="5786120" cy="5011420"/>
            </a:xfrm>
            <a:custGeom>
              <a:avLst/>
              <a:gdLst/>
              <a:ahLst/>
              <a:cxnLst/>
              <a:rect r="r" b="b" t="t" l="l"/>
              <a:pathLst>
                <a:path h="5011420" w="57861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5"/>
              <a:stretch>
                <a:fillRect l="-7740" t="0" r="-774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61050" cy="5074920"/>
            </a:xfrm>
            <a:custGeom>
              <a:avLst/>
              <a:gdLst/>
              <a:ahLst/>
              <a:cxnLst/>
              <a:rect r="r" b="b" t="t" l="l"/>
              <a:pathLst>
                <a:path h="5074920" w="586105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100000"/>
                  </a:srgbClr>
                </a:gs>
                <a:gs pos="100000">
                  <a:srgbClr val="003CA2">
                    <a:alpha val="100000"/>
                  </a:srgbClr>
                </a:gs>
              </a:gsLst>
              <a:lin ang="2700000"/>
            </a:gra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299357" y="3634994"/>
            <a:ext cx="11863999" cy="3906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72"/>
              </a:lnSpc>
            </a:pPr>
            <a:r>
              <a:rPr lang="en-US" sz="3920">
                <a:solidFill>
                  <a:srgbClr val="FFFFFF"/>
                </a:solidFill>
                <a:cs typeface="Opun Mai Bold"/>
              </a:rPr>
              <a:t>เมื่อขึ้นบันไดเลื่อนแล้วคุณไม่ได้รีบจนต้องเดินขึ้น ให้ยืนเรียงเดี่ยวชิดอยู่ฝั่งซ้ายและเว้นที่ด้านขวาไว้สำหรับให้คนที่เร่งรีบเค้าเดินขึ้นบันไดได้สะดวก เป็นมารยาทที่พึงปฏิบัติ แต่ถ้าจำไม่ได้ว่าต้องซ้ายหรือขวา ก็ยืนตามๆ คนอื่นไปนั่นแหละ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299357" y="7140807"/>
            <a:ext cx="3417065" cy="2648225"/>
          </a:xfrm>
          <a:custGeom>
            <a:avLst/>
            <a:gdLst/>
            <a:ahLst/>
            <a:cxnLst/>
            <a:rect r="r" b="b" t="t" l="l"/>
            <a:pathLst>
              <a:path h="2648225" w="3417065">
                <a:moveTo>
                  <a:pt x="0" y="0"/>
                </a:moveTo>
                <a:lnTo>
                  <a:pt x="3417065" y="0"/>
                </a:lnTo>
                <a:lnTo>
                  <a:pt x="3417065" y="2648226"/>
                </a:lnTo>
                <a:lnTo>
                  <a:pt x="0" y="2648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99793" y="5664263"/>
            <a:ext cx="3559507" cy="4622737"/>
          </a:xfrm>
          <a:custGeom>
            <a:avLst/>
            <a:gdLst/>
            <a:ahLst/>
            <a:cxnLst/>
            <a:rect r="r" b="b" t="t" l="l"/>
            <a:pathLst>
              <a:path h="4622737" w="3559507">
                <a:moveTo>
                  <a:pt x="0" y="0"/>
                </a:moveTo>
                <a:lnTo>
                  <a:pt x="3559507" y="0"/>
                </a:lnTo>
                <a:lnTo>
                  <a:pt x="3559507" y="4622737"/>
                </a:lnTo>
                <a:lnTo>
                  <a:pt x="0" y="4622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28700" y="234863"/>
            <a:ext cx="6203427" cy="1596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cs typeface="Opun Mai Bold"/>
              </a:rPr>
              <a:t>ข้อควรทำได้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1A6CB">
                <a:alpha val="100000"/>
              </a:srgbClr>
            </a:gs>
            <a:gs pos="100000">
              <a:srgbClr val="003CA2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577323" cy="8872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7323" cy="887244"/>
            </a:xfrm>
            <a:custGeom>
              <a:avLst/>
              <a:gdLst/>
              <a:ahLst/>
              <a:cxnLst/>
              <a:rect r="r" b="b" t="t" l="l"/>
              <a:pathLst>
                <a:path h="887244" w="1577323">
                  <a:moveTo>
                    <a:pt x="0" y="0"/>
                  </a:moveTo>
                  <a:lnTo>
                    <a:pt x="1577323" y="0"/>
                  </a:lnTo>
                  <a:lnTo>
                    <a:pt x="1577323" y="887244"/>
                  </a:lnTo>
                  <a:lnTo>
                    <a:pt x="0" y="887244"/>
                  </a:lnTo>
                  <a:close/>
                </a:path>
              </a:pathLst>
            </a:custGeom>
            <a:blipFill>
              <a:blip r:embed="rId2"/>
              <a:stretch>
                <a:fillRect l="0" t="-5555" r="0" b="-555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91168"/>
            <a:ext cx="18824121" cy="10469336"/>
            <a:chOff x="0" y="0"/>
            <a:chExt cx="4957793" cy="27573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57793" cy="2757356"/>
            </a:xfrm>
            <a:custGeom>
              <a:avLst/>
              <a:gdLst/>
              <a:ahLst/>
              <a:cxnLst/>
              <a:rect r="r" b="b" t="t" l="l"/>
              <a:pathLst>
                <a:path h="2757356" w="4957793">
                  <a:moveTo>
                    <a:pt x="0" y="0"/>
                  </a:moveTo>
                  <a:lnTo>
                    <a:pt x="4957793" y="0"/>
                  </a:lnTo>
                  <a:lnTo>
                    <a:pt x="4957793" y="2757356"/>
                  </a:lnTo>
                  <a:lnTo>
                    <a:pt x="0" y="2757356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59000"/>
                  </a:srgbClr>
                </a:gs>
                <a:gs pos="100000">
                  <a:srgbClr val="003CA2">
                    <a:alpha val="59000"/>
                  </a:srgbClr>
                </a:gs>
              </a:gsLst>
              <a:lin ang="270000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57793" cy="2795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99357" y="226522"/>
            <a:ext cx="7604997" cy="1604357"/>
            <a:chOff x="0" y="0"/>
            <a:chExt cx="2002962" cy="4225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02962" cy="422547"/>
            </a:xfrm>
            <a:custGeom>
              <a:avLst/>
              <a:gdLst/>
              <a:ahLst/>
              <a:cxnLst/>
              <a:rect r="r" b="b" t="t" l="l"/>
              <a:pathLst>
                <a:path h="422547" w="2002962">
                  <a:moveTo>
                    <a:pt x="38684" y="0"/>
                  </a:moveTo>
                  <a:lnTo>
                    <a:pt x="1964278" y="0"/>
                  </a:lnTo>
                  <a:cubicBezTo>
                    <a:pt x="1974538" y="0"/>
                    <a:pt x="1984377" y="4076"/>
                    <a:pt x="1991632" y="11330"/>
                  </a:cubicBezTo>
                  <a:cubicBezTo>
                    <a:pt x="1998887" y="18585"/>
                    <a:pt x="2002962" y="28424"/>
                    <a:pt x="2002962" y="38684"/>
                  </a:cubicBezTo>
                  <a:lnTo>
                    <a:pt x="2002962" y="383862"/>
                  </a:lnTo>
                  <a:cubicBezTo>
                    <a:pt x="2002962" y="394122"/>
                    <a:pt x="1998887" y="403962"/>
                    <a:pt x="1991632" y="411216"/>
                  </a:cubicBezTo>
                  <a:cubicBezTo>
                    <a:pt x="1984377" y="418471"/>
                    <a:pt x="1974538" y="422547"/>
                    <a:pt x="1964278" y="422547"/>
                  </a:cubicBezTo>
                  <a:lnTo>
                    <a:pt x="38684" y="422547"/>
                  </a:lnTo>
                  <a:cubicBezTo>
                    <a:pt x="17319" y="422547"/>
                    <a:pt x="0" y="405227"/>
                    <a:pt x="0" y="383862"/>
                  </a:cubicBezTo>
                  <a:lnTo>
                    <a:pt x="0" y="38684"/>
                  </a:lnTo>
                  <a:cubicBezTo>
                    <a:pt x="0" y="28424"/>
                    <a:pt x="4076" y="18585"/>
                    <a:pt x="11330" y="11330"/>
                  </a:cubicBezTo>
                  <a:cubicBezTo>
                    <a:pt x="18585" y="4076"/>
                    <a:pt x="28424" y="0"/>
                    <a:pt x="3868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44000"/>
                  </a:srgbClr>
                </a:gs>
                <a:gs pos="100000">
                  <a:srgbClr val="003CA2">
                    <a:alpha val="44000"/>
                  </a:srgbClr>
                </a:gs>
              </a:gsLst>
              <a:lin ang="2700000"/>
            </a:gradFill>
            <a:ln w="66675" cap="rnd">
              <a:solidFill>
                <a:srgbClr val="FFFFFF">
                  <a:alpha val="43922"/>
                </a:srgbClr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002962" cy="460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789032" y="-268788"/>
            <a:ext cx="6662253" cy="5933052"/>
          </a:xfrm>
          <a:custGeom>
            <a:avLst/>
            <a:gdLst/>
            <a:ahLst/>
            <a:cxnLst/>
            <a:rect r="r" b="b" t="t" l="l"/>
            <a:pathLst>
              <a:path h="5933052" w="6662253">
                <a:moveTo>
                  <a:pt x="0" y="0"/>
                </a:moveTo>
                <a:lnTo>
                  <a:pt x="6662254" y="0"/>
                </a:lnTo>
                <a:lnTo>
                  <a:pt x="6662254" y="5933051"/>
                </a:lnTo>
                <a:lnTo>
                  <a:pt x="0" y="5933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2363155" y="310007"/>
            <a:ext cx="5514008" cy="4775460"/>
            <a:chOff x="0" y="0"/>
            <a:chExt cx="5859780" cy="50749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6830" y="31750"/>
              <a:ext cx="5786120" cy="5011420"/>
            </a:xfrm>
            <a:custGeom>
              <a:avLst/>
              <a:gdLst/>
              <a:ahLst/>
              <a:cxnLst/>
              <a:rect r="r" b="b" t="t" l="l"/>
              <a:pathLst>
                <a:path h="5011420" w="57861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5"/>
              <a:stretch>
                <a:fillRect l="-24608" t="0" r="-24608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861050" cy="5074920"/>
            </a:xfrm>
            <a:custGeom>
              <a:avLst/>
              <a:gdLst/>
              <a:ahLst/>
              <a:cxnLst/>
              <a:rect r="r" b="b" t="t" l="l"/>
              <a:pathLst>
                <a:path h="5074920" w="586105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100000"/>
                  </a:srgbClr>
                </a:gs>
                <a:gs pos="100000">
                  <a:srgbClr val="003CA2">
                    <a:alpha val="100000"/>
                  </a:srgbClr>
                </a:gs>
              </a:gsLst>
              <a:lin ang="2700000"/>
            </a:gra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99357" y="3442521"/>
            <a:ext cx="12363155" cy="3249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55"/>
              </a:lnSpc>
            </a:pPr>
            <a:r>
              <a:rPr lang="en-US" sz="4097">
                <a:solidFill>
                  <a:srgbClr val="FFFFFF"/>
                </a:solidFill>
                <a:latin typeface="Opun Mai Bold"/>
                <a:cs typeface="Opun Mai Bold"/>
              </a:rPr>
              <a:t>เมื่อมีโอกาสได้รับของจากคนญี่ปุ่นโดยเฉพาะรับของจากผู้ใหญ่ ให้คุณรับของด้วยสองมือพร้อมกัน เป็นการนอบน้อมและถือว่าให้เกียรติผู้ให้ของ พร้อมกับกล่าวคำขอบคุณอย่างสุภาพโดยพูดว่า “อาริกาโตะโคซาอิมัส”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83073" y="6692079"/>
            <a:ext cx="7315200" cy="3923607"/>
          </a:xfrm>
          <a:custGeom>
            <a:avLst/>
            <a:gdLst/>
            <a:ahLst/>
            <a:cxnLst/>
            <a:rect r="r" b="b" t="t" l="l"/>
            <a:pathLst>
              <a:path h="3923607" w="7315200">
                <a:moveTo>
                  <a:pt x="0" y="0"/>
                </a:moveTo>
                <a:lnTo>
                  <a:pt x="7315200" y="0"/>
                </a:lnTo>
                <a:lnTo>
                  <a:pt x="7315200" y="3923607"/>
                </a:lnTo>
                <a:lnTo>
                  <a:pt x="0" y="39236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4589742" y="5463964"/>
            <a:ext cx="2312691" cy="6379838"/>
          </a:xfrm>
          <a:custGeom>
            <a:avLst/>
            <a:gdLst/>
            <a:ahLst/>
            <a:cxnLst/>
            <a:rect r="r" b="b" t="t" l="l"/>
            <a:pathLst>
              <a:path h="6379838" w="2312691">
                <a:moveTo>
                  <a:pt x="0" y="0"/>
                </a:moveTo>
                <a:lnTo>
                  <a:pt x="2312691" y="0"/>
                </a:lnTo>
                <a:lnTo>
                  <a:pt x="2312691" y="6379838"/>
                </a:lnTo>
                <a:lnTo>
                  <a:pt x="0" y="63798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234863"/>
            <a:ext cx="6203427" cy="1596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cs typeface="Opun Mai Bold"/>
              </a:rPr>
              <a:t>ข้อควรทำได้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0" y="1950724"/>
            <a:ext cx="8833757" cy="1246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6590">
                <a:solidFill>
                  <a:srgbClr val="FFFFFF"/>
                </a:solidFill>
                <a:latin typeface="Opun Mai Bold"/>
                <a:cs typeface="Opun Mai Bold"/>
              </a:rPr>
              <a:t>3. ควรรับของสองมือ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1A6CB">
                <a:alpha val="100000"/>
              </a:srgbClr>
            </a:gs>
            <a:gs pos="100000">
              <a:srgbClr val="003CA2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577323" cy="8872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7323" cy="887244"/>
            </a:xfrm>
            <a:custGeom>
              <a:avLst/>
              <a:gdLst/>
              <a:ahLst/>
              <a:cxnLst/>
              <a:rect r="r" b="b" t="t" l="l"/>
              <a:pathLst>
                <a:path h="887244" w="1577323">
                  <a:moveTo>
                    <a:pt x="0" y="0"/>
                  </a:moveTo>
                  <a:lnTo>
                    <a:pt x="1577323" y="0"/>
                  </a:lnTo>
                  <a:lnTo>
                    <a:pt x="1577323" y="887244"/>
                  </a:lnTo>
                  <a:lnTo>
                    <a:pt x="0" y="887244"/>
                  </a:lnTo>
                  <a:close/>
                </a:path>
              </a:pathLst>
            </a:custGeom>
            <a:blipFill>
              <a:blip r:embed="rId2"/>
              <a:stretch>
                <a:fillRect l="0" t="-5555" r="0" b="-555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91168"/>
            <a:ext cx="18824121" cy="10469336"/>
            <a:chOff x="0" y="0"/>
            <a:chExt cx="4957793" cy="27573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57793" cy="2757356"/>
            </a:xfrm>
            <a:custGeom>
              <a:avLst/>
              <a:gdLst/>
              <a:ahLst/>
              <a:cxnLst/>
              <a:rect r="r" b="b" t="t" l="l"/>
              <a:pathLst>
                <a:path h="2757356" w="4957793">
                  <a:moveTo>
                    <a:pt x="0" y="0"/>
                  </a:moveTo>
                  <a:lnTo>
                    <a:pt x="4957793" y="0"/>
                  </a:lnTo>
                  <a:lnTo>
                    <a:pt x="4957793" y="2757356"/>
                  </a:lnTo>
                  <a:lnTo>
                    <a:pt x="0" y="2757356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59000"/>
                  </a:srgbClr>
                </a:gs>
                <a:gs pos="100000">
                  <a:srgbClr val="003CA2">
                    <a:alpha val="59000"/>
                  </a:srgbClr>
                </a:gs>
              </a:gsLst>
              <a:lin ang="270000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57793" cy="2795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99357" y="226522"/>
            <a:ext cx="7604997" cy="1604357"/>
            <a:chOff x="0" y="0"/>
            <a:chExt cx="2002962" cy="4225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02962" cy="422547"/>
            </a:xfrm>
            <a:custGeom>
              <a:avLst/>
              <a:gdLst/>
              <a:ahLst/>
              <a:cxnLst/>
              <a:rect r="r" b="b" t="t" l="l"/>
              <a:pathLst>
                <a:path h="422547" w="2002962">
                  <a:moveTo>
                    <a:pt x="38684" y="0"/>
                  </a:moveTo>
                  <a:lnTo>
                    <a:pt x="1964278" y="0"/>
                  </a:lnTo>
                  <a:cubicBezTo>
                    <a:pt x="1974538" y="0"/>
                    <a:pt x="1984377" y="4076"/>
                    <a:pt x="1991632" y="11330"/>
                  </a:cubicBezTo>
                  <a:cubicBezTo>
                    <a:pt x="1998887" y="18585"/>
                    <a:pt x="2002962" y="28424"/>
                    <a:pt x="2002962" y="38684"/>
                  </a:cubicBezTo>
                  <a:lnTo>
                    <a:pt x="2002962" y="383862"/>
                  </a:lnTo>
                  <a:cubicBezTo>
                    <a:pt x="2002962" y="394122"/>
                    <a:pt x="1998887" y="403962"/>
                    <a:pt x="1991632" y="411216"/>
                  </a:cubicBezTo>
                  <a:cubicBezTo>
                    <a:pt x="1984377" y="418471"/>
                    <a:pt x="1974538" y="422547"/>
                    <a:pt x="1964278" y="422547"/>
                  </a:cubicBezTo>
                  <a:lnTo>
                    <a:pt x="38684" y="422547"/>
                  </a:lnTo>
                  <a:cubicBezTo>
                    <a:pt x="17319" y="422547"/>
                    <a:pt x="0" y="405227"/>
                    <a:pt x="0" y="383862"/>
                  </a:cubicBezTo>
                  <a:lnTo>
                    <a:pt x="0" y="38684"/>
                  </a:lnTo>
                  <a:cubicBezTo>
                    <a:pt x="0" y="28424"/>
                    <a:pt x="4076" y="18585"/>
                    <a:pt x="11330" y="11330"/>
                  </a:cubicBezTo>
                  <a:cubicBezTo>
                    <a:pt x="18585" y="4076"/>
                    <a:pt x="28424" y="0"/>
                    <a:pt x="3868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44000"/>
                  </a:srgbClr>
                </a:gs>
                <a:gs pos="100000">
                  <a:srgbClr val="003CA2">
                    <a:alpha val="44000"/>
                  </a:srgbClr>
                </a:gs>
              </a:gsLst>
              <a:lin ang="2700000"/>
            </a:gradFill>
            <a:ln w="66675" cap="rnd">
              <a:solidFill>
                <a:srgbClr val="FFFFFF">
                  <a:alpha val="43922"/>
                </a:srgbClr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002962" cy="460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789032" y="-268788"/>
            <a:ext cx="6662253" cy="5933052"/>
          </a:xfrm>
          <a:custGeom>
            <a:avLst/>
            <a:gdLst/>
            <a:ahLst/>
            <a:cxnLst/>
            <a:rect r="r" b="b" t="t" l="l"/>
            <a:pathLst>
              <a:path h="5933052" w="6662253">
                <a:moveTo>
                  <a:pt x="0" y="0"/>
                </a:moveTo>
                <a:lnTo>
                  <a:pt x="6662254" y="0"/>
                </a:lnTo>
                <a:lnTo>
                  <a:pt x="6662254" y="5933051"/>
                </a:lnTo>
                <a:lnTo>
                  <a:pt x="0" y="5933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2363155" y="310007"/>
            <a:ext cx="5514008" cy="4775460"/>
            <a:chOff x="0" y="0"/>
            <a:chExt cx="5859780" cy="50749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6830" y="31750"/>
              <a:ext cx="5786120" cy="5011420"/>
            </a:xfrm>
            <a:custGeom>
              <a:avLst/>
              <a:gdLst/>
              <a:ahLst/>
              <a:cxnLst/>
              <a:rect r="r" b="b" t="t" l="l"/>
              <a:pathLst>
                <a:path h="5011420" w="57861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5"/>
              <a:stretch>
                <a:fillRect l="-14958" t="0" r="-14958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861050" cy="5074920"/>
            </a:xfrm>
            <a:custGeom>
              <a:avLst/>
              <a:gdLst/>
              <a:ahLst/>
              <a:cxnLst/>
              <a:rect r="r" b="b" t="t" l="l"/>
              <a:pathLst>
                <a:path h="5074920" w="586105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100000"/>
                  </a:srgbClr>
                </a:gs>
                <a:gs pos="100000">
                  <a:srgbClr val="003CA2">
                    <a:alpha val="100000"/>
                  </a:srgbClr>
                </a:gs>
              </a:gsLst>
              <a:lin ang="2700000"/>
            </a:gra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589155" y="7912608"/>
            <a:ext cx="7315200" cy="1901952"/>
          </a:xfrm>
          <a:custGeom>
            <a:avLst/>
            <a:gdLst/>
            <a:ahLst/>
            <a:cxnLst/>
            <a:rect r="r" b="b" t="t" l="l"/>
            <a:pathLst>
              <a:path h="1901952" w="7315200">
                <a:moveTo>
                  <a:pt x="0" y="0"/>
                </a:moveTo>
                <a:lnTo>
                  <a:pt x="7315200" y="0"/>
                </a:lnTo>
                <a:lnTo>
                  <a:pt x="7315200" y="1901952"/>
                </a:lnTo>
                <a:lnTo>
                  <a:pt x="0" y="1901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130720" y="5664263"/>
            <a:ext cx="5746443" cy="4367297"/>
          </a:xfrm>
          <a:custGeom>
            <a:avLst/>
            <a:gdLst/>
            <a:ahLst/>
            <a:cxnLst/>
            <a:rect r="r" b="b" t="t" l="l"/>
            <a:pathLst>
              <a:path h="4367297" w="5746443">
                <a:moveTo>
                  <a:pt x="0" y="0"/>
                </a:moveTo>
                <a:lnTo>
                  <a:pt x="5746443" y="0"/>
                </a:lnTo>
                <a:lnTo>
                  <a:pt x="5746443" y="4367297"/>
                </a:lnTo>
                <a:lnTo>
                  <a:pt x="0" y="43672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99357" y="3634994"/>
            <a:ext cx="11863999" cy="3906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72"/>
              </a:lnSpc>
            </a:pPr>
            <a:r>
              <a:rPr lang="en-US" sz="3920">
                <a:solidFill>
                  <a:srgbClr val="FFFFFF"/>
                </a:solidFill>
                <a:cs typeface="Opun Mai Bold"/>
              </a:rPr>
              <a:t>บนรถไฟญี่ปุ่นบรรยากาศจะค่อนข้างเงียบ สงบเสงี่ยม การพูดคุยกันบนรถไฟหรือการคุยโทรศัพท์เสียงดังถือเป็นเรื่องที่เสียมารยาทเลย รวมไปถึงการไปเย้วๆ บนรถไฟอย่างถ่ายภาพเซลฟี่ ไปเต้น ไปเล่นกันบนรถไฟก็ไม่ใช่เรื่องที่ดีนัก อาจจะโดนคนญี่ปุ่นมองแรงเอาได้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234863"/>
            <a:ext cx="6203427" cy="1596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cs typeface="Opun Mai Bold"/>
              </a:rPr>
              <a:t>ข้อไม่ควรทำ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0" y="1950724"/>
            <a:ext cx="8833757" cy="1246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6590">
                <a:solidFill>
                  <a:srgbClr val="FFFFFF"/>
                </a:solidFill>
                <a:latin typeface="Opun Mai Bold"/>
                <a:cs typeface="Opun Mai Bold"/>
              </a:rPr>
              <a:t>1. ไม่เสียงดังบนรถไฟ</a:t>
            </a: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1A6CB">
                <a:alpha val="100000"/>
              </a:srgbClr>
            </a:gs>
            <a:gs pos="100000">
              <a:srgbClr val="003CA2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577323" cy="8872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7323" cy="887244"/>
            </a:xfrm>
            <a:custGeom>
              <a:avLst/>
              <a:gdLst/>
              <a:ahLst/>
              <a:cxnLst/>
              <a:rect r="r" b="b" t="t" l="l"/>
              <a:pathLst>
                <a:path h="887244" w="1577323">
                  <a:moveTo>
                    <a:pt x="0" y="0"/>
                  </a:moveTo>
                  <a:lnTo>
                    <a:pt x="1577323" y="0"/>
                  </a:lnTo>
                  <a:lnTo>
                    <a:pt x="1577323" y="887244"/>
                  </a:lnTo>
                  <a:lnTo>
                    <a:pt x="0" y="887244"/>
                  </a:lnTo>
                  <a:close/>
                </a:path>
              </a:pathLst>
            </a:custGeom>
            <a:blipFill>
              <a:blip r:embed="rId2"/>
              <a:stretch>
                <a:fillRect l="0" t="-5555" r="0" b="-555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91168"/>
            <a:ext cx="18824121" cy="10469336"/>
            <a:chOff x="0" y="0"/>
            <a:chExt cx="4957793" cy="27573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57793" cy="2757356"/>
            </a:xfrm>
            <a:custGeom>
              <a:avLst/>
              <a:gdLst/>
              <a:ahLst/>
              <a:cxnLst/>
              <a:rect r="r" b="b" t="t" l="l"/>
              <a:pathLst>
                <a:path h="2757356" w="4957793">
                  <a:moveTo>
                    <a:pt x="0" y="0"/>
                  </a:moveTo>
                  <a:lnTo>
                    <a:pt x="4957793" y="0"/>
                  </a:lnTo>
                  <a:lnTo>
                    <a:pt x="4957793" y="2757356"/>
                  </a:lnTo>
                  <a:lnTo>
                    <a:pt x="0" y="2757356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59000"/>
                  </a:srgbClr>
                </a:gs>
                <a:gs pos="100000">
                  <a:srgbClr val="003CA2">
                    <a:alpha val="59000"/>
                  </a:srgbClr>
                </a:gs>
              </a:gsLst>
              <a:lin ang="270000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57793" cy="2795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99357" y="226522"/>
            <a:ext cx="7604997" cy="1604357"/>
            <a:chOff x="0" y="0"/>
            <a:chExt cx="2002962" cy="4225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02962" cy="422547"/>
            </a:xfrm>
            <a:custGeom>
              <a:avLst/>
              <a:gdLst/>
              <a:ahLst/>
              <a:cxnLst/>
              <a:rect r="r" b="b" t="t" l="l"/>
              <a:pathLst>
                <a:path h="422547" w="2002962">
                  <a:moveTo>
                    <a:pt x="38684" y="0"/>
                  </a:moveTo>
                  <a:lnTo>
                    <a:pt x="1964278" y="0"/>
                  </a:lnTo>
                  <a:cubicBezTo>
                    <a:pt x="1974538" y="0"/>
                    <a:pt x="1984377" y="4076"/>
                    <a:pt x="1991632" y="11330"/>
                  </a:cubicBezTo>
                  <a:cubicBezTo>
                    <a:pt x="1998887" y="18585"/>
                    <a:pt x="2002962" y="28424"/>
                    <a:pt x="2002962" y="38684"/>
                  </a:cubicBezTo>
                  <a:lnTo>
                    <a:pt x="2002962" y="383862"/>
                  </a:lnTo>
                  <a:cubicBezTo>
                    <a:pt x="2002962" y="394122"/>
                    <a:pt x="1998887" y="403962"/>
                    <a:pt x="1991632" y="411216"/>
                  </a:cubicBezTo>
                  <a:cubicBezTo>
                    <a:pt x="1984377" y="418471"/>
                    <a:pt x="1974538" y="422547"/>
                    <a:pt x="1964278" y="422547"/>
                  </a:cubicBezTo>
                  <a:lnTo>
                    <a:pt x="38684" y="422547"/>
                  </a:lnTo>
                  <a:cubicBezTo>
                    <a:pt x="17319" y="422547"/>
                    <a:pt x="0" y="405227"/>
                    <a:pt x="0" y="383862"/>
                  </a:cubicBezTo>
                  <a:lnTo>
                    <a:pt x="0" y="38684"/>
                  </a:lnTo>
                  <a:cubicBezTo>
                    <a:pt x="0" y="28424"/>
                    <a:pt x="4076" y="18585"/>
                    <a:pt x="11330" y="11330"/>
                  </a:cubicBezTo>
                  <a:cubicBezTo>
                    <a:pt x="18585" y="4076"/>
                    <a:pt x="28424" y="0"/>
                    <a:pt x="3868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44000"/>
                  </a:srgbClr>
                </a:gs>
                <a:gs pos="100000">
                  <a:srgbClr val="003CA2">
                    <a:alpha val="44000"/>
                  </a:srgbClr>
                </a:gs>
              </a:gsLst>
              <a:lin ang="2700000"/>
            </a:gradFill>
            <a:ln w="66675" cap="rnd">
              <a:solidFill>
                <a:srgbClr val="FFFFFF">
                  <a:alpha val="43922"/>
                </a:srgbClr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002962" cy="460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789032" y="-268788"/>
            <a:ext cx="6662253" cy="5933052"/>
          </a:xfrm>
          <a:custGeom>
            <a:avLst/>
            <a:gdLst/>
            <a:ahLst/>
            <a:cxnLst/>
            <a:rect r="r" b="b" t="t" l="l"/>
            <a:pathLst>
              <a:path h="5933052" w="6662253">
                <a:moveTo>
                  <a:pt x="0" y="0"/>
                </a:moveTo>
                <a:lnTo>
                  <a:pt x="6662254" y="0"/>
                </a:lnTo>
                <a:lnTo>
                  <a:pt x="6662254" y="5933051"/>
                </a:lnTo>
                <a:lnTo>
                  <a:pt x="0" y="5933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2363155" y="310007"/>
            <a:ext cx="5514008" cy="4775460"/>
            <a:chOff x="0" y="0"/>
            <a:chExt cx="5859780" cy="50749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6830" y="31750"/>
              <a:ext cx="5786120" cy="5011420"/>
            </a:xfrm>
            <a:custGeom>
              <a:avLst/>
              <a:gdLst/>
              <a:ahLst/>
              <a:cxnLst/>
              <a:rect r="r" b="b" t="t" l="l"/>
              <a:pathLst>
                <a:path h="5011420" w="57861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5"/>
              <a:stretch>
                <a:fillRect l="-7740" t="0" r="-774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861050" cy="5074920"/>
            </a:xfrm>
            <a:custGeom>
              <a:avLst/>
              <a:gdLst/>
              <a:ahLst/>
              <a:cxnLst/>
              <a:rect r="r" b="b" t="t" l="l"/>
              <a:pathLst>
                <a:path h="5074920" w="586105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100000"/>
                  </a:srgbClr>
                </a:gs>
                <a:gs pos="100000">
                  <a:srgbClr val="003CA2">
                    <a:alpha val="100000"/>
                  </a:srgbClr>
                </a:gs>
              </a:gsLst>
              <a:lin ang="2700000"/>
            </a:gra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536811" y="7507349"/>
            <a:ext cx="4805354" cy="3501901"/>
          </a:xfrm>
          <a:custGeom>
            <a:avLst/>
            <a:gdLst/>
            <a:ahLst/>
            <a:cxnLst/>
            <a:rect r="r" b="b" t="t" l="l"/>
            <a:pathLst>
              <a:path h="3501901" w="4805354">
                <a:moveTo>
                  <a:pt x="0" y="0"/>
                </a:moveTo>
                <a:lnTo>
                  <a:pt x="4805353" y="0"/>
                </a:lnTo>
                <a:lnTo>
                  <a:pt x="4805353" y="3501902"/>
                </a:lnTo>
                <a:lnTo>
                  <a:pt x="0" y="35019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952534" y="5664263"/>
            <a:ext cx="5548554" cy="5451454"/>
          </a:xfrm>
          <a:custGeom>
            <a:avLst/>
            <a:gdLst/>
            <a:ahLst/>
            <a:cxnLst/>
            <a:rect r="r" b="b" t="t" l="l"/>
            <a:pathLst>
              <a:path h="5451454" w="5548554">
                <a:moveTo>
                  <a:pt x="0" y="0"/>
                </a:moveTo>
                <a:lnTo>
                  <a:pt x="5548554" y="0"/>
                </a:lnTo>
                <a:lnTo>
                  <a:pt x="5548554" y="5451455"/>
                </a:lnTo>
                <a:lnTo>
                  <a:pt x="0" y="54514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99357" y="3634994"/>
            <a:ext cx="11863999" cy="3906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72"/>
              </a:lnSpc>
            </a:pPr>
            <a:r>
              <a:rPr lang="en-US" sz="3920">
                <a:solidFill>
                  <a:srgbClr val="FFFFFF"/>
                </a:solidFill>
                <a:cs typeface="Opun Mai Bold"/>
              </a:rPr>
              <a:t>เป็นมารยาทค่อนข้างจะขัดกับนิสัยของคนไทยที่เดินชิวๆ กินไอติมกลางสยาม ก็ไม่ได้เป็นเรื่องที่ผิดอะไรตราบใดที่ไม่เอาไอติมไปเลอะเสื้อใคร แต่ที่ญี่ปุ่นนี่ตรงกันข้ามเรียกว่าเสียมารยาทค่อนข้างแรงเลยทีเดียว ถ้าจะกินก็ควรหยุดเดินก่อนแล้วกินให้หมด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234863"/>
            <a:ext cx="6203427" cy="1596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cs typeface="Opun Mai Bold"/>
              </a:rPr>
              <a:t>ข้อไม่ควรทำ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0" y="1950724"/>
            <a:ext cx="10684329" cy="2579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6590">
                <a:solidFill>
                  <a:srgbClr val="FFFFFF"/>
                </a:solidFill>
                <a:latin typeface="Opun Mai Bold"/>
                <a:cs typeface="Opun Mai Bold"/>
              </a:rPr>
              <a:t>2. ไม่ควรกินขณะกำลังเดิน</a:t>
            </a:r>
          </a:p>
          <a:p>
            <a:pPr algn="ctr">
              <a:lnSpc>
                <a:spcPts val="10544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1A6CB">
                <a:alpha val="100000"/>
              </a:srgbClr>
            </a:gs>
            <a:gs pos="100000">
              <a:srgbClr val="003CA2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577323" cy="8872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7323" cy="887244"/>
            </a:xfrm>
            <a:custGeom>
              <a:avLst/>
              <a:gdLst/>
              <a:ahLst/>
              <a:cxnLst/>
              <a:rect r="r" b="b" t="t" l="l"/>
              <a:pathLst>
                <a:path h="887244" w="1577323">
                  <a:moveTo>
                    <a:pt x="0" y="0"/>
                  </a:moveTo>
                  <a:lnTo>
                    <a:pt x="1577323" y="0"/>
                  </a:lnTo>
                  <a:lnTo>
                    <a:pt x="1577323" y="887244"/>
                  </a:lnTo>
                  <a:lnTo>
                    <a:pt x="0" y="887244"/>
                  </a:lnTo>
                  <a:close/>
                </a:path>
              </a:pathLst>
            </a:custGeom>
            <a:blipFill>
              <a:blip r:embed="rId2"/>
              <a:stretch>
                <a:fillRect l="0" t="-5555" r="0" b="-555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91168"/>
            <a:ext cx="18824121" cy="10469336"/>
            <a:chOff x="0" y="0"/>
            <a:chExt cx="4957793" cy="27573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57793" cy="2757356"/>
            </a:xfrm>
            <a:custGeom>
              <a:avLst/>
              <a:gdLst/>
              <a:ahLst/>
              <a:cxnLst/>
              <a:rect r="r" b="b" t="t" l="l"/>
              <a:pathLst>
                <a:path h="2757356" w="4957793">
                  <a:moveTo>
                    <a:pt x="0" y="0"/>
                  </a:moveTo>
                  <a:lnTo>
                    <a:pt x="4957793" y="0"/>
                  </a:lnTo>
                  <a:lnTo>
                    <a:pt x="4957793" y="2757356"/>
                  </a:lnTo>
                  <a:lnTo>
                    <a:pt x="0" y="2757356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59000"/>
                  </a:srgbClr>
                </a:gs>
                <a:gs pos="100000">
                  <a:srgbClr val="003CA2">
                    <a:alpha val="59000"/>
                  </a:srgbClr>
                </a:gs>
              </a:gsLst>
              <a:lin ang="270000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57793" cy="2795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99357" y="226522"/>
            <a:ext cx="7604997" cy="1604357"/>
            <a:chOff x="0" y="0"/>
            <a:chExt cx="2002962" cy="4225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02962" cy="422547"/>
            </a:xfrm>
            <a:custGeom>
              <a:avLst/>
              <a:gdLst/>
              <a:ahLst/>
              <a:cxnLst/>
              <a:rect r="r" b="b" t="t" l="l"/>
              <a:pathLst>
                <a:path h="422547" w="2002962">
                  <a:moveTo>
                    <a:pt x="38684" y="0"/>
                  </a:moveTo>
                  <a:lnTo>
                    <a:pt x="1964278" y="0"/>
                  </a:lnTo>
                  <a:cubicBezTo>
                    <a:pt x="1974538" y="0"/>
                    <a:pt x="1984377" y="4076"/>
                    <a:pt x="1991632" y="11330"/>
                  </a:cubicBezTo>
                  <a:cubicBezTo>
                    <a:pt x="1998887" y="18585"/>
                    <a:pt x="2002962" y="28424"/>
                    <a:pt x="2002962" y="38684"/>
                  </a:cubicBezTo>
                  <a:lnTo>
                    <a:pt x="2002962" y="383862"/>
                  </a:lnTo>
                  <a:cubicBezTo>
                    <a:pt x="2002962" y="394122"/>
                    <a:pt x="1998887" y="403962"/>
                    <a:pt x="1991632" y="411216"/>
                  </a:cubicBezTo>
                  <a:cubicBezTo>
                    <a:pt x="1984377" y="418471"/>
                    <a:pt x="1974538" y="422547"/>
                    <a:pt x="1964278" y="422547"/>
                  </a:cubicBezTo>
                  <a:lnTo>
                    <a:pt x="38684" y="422547"/>
                  </a:lnTo>
                  <a:cubicBezTo>
                    <a:pt x="17319" y="422547"/>
                    <a:pt x="0" y="405227"/>
                    <a:pt x="0" y="383862"/>
                  </a:cubicBezTo>
                  <a:lnTo>
                    <a:pt x="0" y="38684"/>
                  </a:lnTo>
                  <a:cubicBezTo>
                    <a:pt x="0" y="28424"/>
                    <a:pt x="4076" y="18585"/>
                    <a:pt x="11330" y="11330"/>
                  </a:cubicBezTo>
                  <a:cubicBezTo>
                    <a:pt x="18585" y="4076"/>
                    <a:pt x="28424" y="0"/>
                    <a:pt x="3868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44000"/>
                  </a:srgbClr>
                </a:gs>
                <a:gs pos="100000">
                  <a:srgbClr val="003CA2">
                    <a:alpha val="44000"/>
                  </a:srgbClr>
                </a:gs>
              </a:gsLst>
              <a:lin ang="2700000"/>
            </a:gradFill>
            <a:ln w="66675" cap="rnd">
              <a:solidFill>
                <a:srgbClr val="FFFFFF">
                  <a:alpha val="43922"/>
                </a:srgbClr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002962" cy="4606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789032" y="-268788"/>
            <a:ext cx="6662253" cy="5933052"/>
          </a:xfrm>
          <a:custGeom>
            <a:avLst/>
            <a:gdLst/>
            <a:ahLst/>
            <a:cxnLst/>
            <a:rect r="r" b="b" t="t" l="l"/>
            <a:pathLst>
              <a:path h="5933052" w="6662253">
                <a:moveTo>
                  <a:pt x="0" y="0"/>
                </a:moveTo>
                <a:lnTo>
                  <a:pt x="6662254" y="0"/>
                </a:lnTo>
                <a:lnTo>
                  <a:pt x="6662254" y="5933051"/>
                </a:lnTo>
                <a:lnTo>
                  <a:pt x="0" y="5933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2363155" y="310007"/>
            <a:ext cx="5514008" cy="4775460"/>
            <a:chOff x="0" y="0"/>
            <a:chExt cx="5859780" cy="50749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6830" y="31750"/>
              <a:ext cx="5786120" cy="5011420"/>
            </a:xfrm>
            <a:custGeom>
              <a:avLst/>
              <a:gdLst/>
              <a:ahLst/>
              <a:cxnLst/>
              <a:rect r="r" b="b" t="t" l="l"/>
              <a:pathLst>
                <a:path h="5011420" w="5786120">
                  <a:moveTo>
                    <a:pt x="4339590" y="0"/>
                  </a:moveTo>
                  <a:lnTo>
                    <a:pt x="1446530" y="0"/>
                  </a:lnTo>
                  <a:lnTo>
                    <a:pt x="0" y="2505710"/>
                  </a:lnTo>
                  <a:lnTo>
                    <a:pt x="1446530" y="5011420"/>
                  </a:lnTo>
                  <a:lnTo>
                    <a:pt x="4339590" y="5011420"/>
                  </a:lnTo>
                  <a:lnTo>
                    <a:pt x="5786120" y="2505710"/>
                  </a:lnTo>
                  <a:lnTo>
                    <a:pt x="4339590" y="0"/>
                  </a:lnTo>
                  <a:close/>
                </a:path>
              </a:pathLst>
            </a:custGeom>
            <a:blipFill>
              <a:blip r:embed="rId5"/>
              <a:stretch>
                <a:fillRect l="-10627" t="0" r="-10627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861050" cy="5074920"/>
            </a:xfrm>
            <a:custGeom>
              <a:avLst/>
              <a:gdLst/>
              <a:ahLst/>
              <a:cxnLst/>
              <a:rect r="r" b="b" t="t" l="l"/>
              <a:pathLst>
                <a:path h="5074920" w="5861050">
                  <a:moveTo>
                    <a:pt x="4395470" y="5074920"/>
                  </a:moveTo>
                  <a:lnTo>
                    <a:pt x="1465580" y="5074920"/>
                  </a:lnTo>
                  <a:lnTo>
                    <a:pt x="0" y="2537460"/>
                  </a:lnTo>
                  <a:lnTo>
                    <a:pt x="1465580" y="0"/>
                  </a:lnTo>
                  <a:lnTo>
                    <a:pt x="4395470" y="0"/>
                  </a:lnTo>
                  <a:lnTo>
                    <a:pt x="5861050" y="2537460"/>
                  </a:lnTo>
                  <a:lnTo>
                    <a:pt x="4395470" y="5074920"/>
                  </a:lnTo>
                  <a:close/>
                  <a:moveTo>
                    <a:pt x="1501140" y="5011420"/>
                  </a:moveTo>
                  <a:lnTo>
                    <a:pt x="4357370" y="5011420"/>
                  </a:lnTo>
                  <a:lnTo>
                    <a:pt x="5786120" y="2537460"/>
                  </a:lnTo>
                  <a:lnTo>
                    <a:pt x="4358640" y="63500"/>
                  </a:lnTo>
                  <a:lnTo>
                    <a:pt x="1501140" y="63500"/>
                  </a:lnTo>
                  <a:lnTo>
                    <a:pt x="73660" y="2537460"/>
                  </a:lnTo>
                  <a:lnTo>
                    <a:pt x="1501140" y="5011420"/>
                  </a:lnTo>
                  <a:close/>
                </a:path>
              </a:pathLst>
            </a:custGeom>
            <a:gradFill rotWithShape="true">
              <a:gsLst>
                <a:gs pos="0">
                  <a:srgbClr val="01A6CB">
                    <a:alpha val="100000"/>
                  </a:srgbClr>
                </a:gs>
                <a:gs pos="100000">
                  <a:srgbClr val="003CA2">
                    <a:alpha val="100000"/>
                  </a:srgbClr>
                </a:gs>
              </a:gsLst>
              <a:lin ang="2700000"/>
            </a:gra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2928943" y="5314819"/>
            <a:ext cx="3570930" cy="4972181"/>
          </a:xfrm>
          <a:custGeom>
            <a:avLst/>
            <a:gdLst/>
            <a:ahLst/>
            <a:cxnLst/>
            <a:rect r="r" b="b" t="t" l="l"/>
            <a:pathLst>
              <a:path h="4972181" w="3570930">
                <a:moveTo>
                  <a:pt x="0" y="0"/>
                </a:moveTo>
                <a:lnTo>
                  <a:pt x="3570930" y="0"/>
                </a:lnTo>
                <a:lnTo>
                  <a:pt x="3570930" y="4972181"/>
                </a:lnTo>
                <a:lnTo>
                  <a:pt x="0" y="4972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0" y="6934078"/>
            <a:ext cx="4855221" cy="4114800"/>
          </a:xfrm>
          <a:custGeom>
            <a:avLst/>
            <a:gdLst/>
            <a:ahLst/>
            <a:cxnLst/>
            <a:rect r="r" b="b" t="t" l="l"/>
            <a:pathLst>
              <a:path h="4114800" w="4855221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3308" y="4448504"/>
            <a:ext cx="11863999" cy="3115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72"/>
              </a:lnSpc>
            </a:pPr>
            <a:r>
              <a:rPr lang="en-US" sz="3920">
                <a:solidFill>
                  <a:srgbClr val="FFFFFF"/>
                </a:solidFill>
                <a:cs typeface="Opun Mai Bold"/>
              </a:rPr>
              <a:t>การสูบบุหรี่และทิ้งก้นบุหรี่บนท้องถนนมีหลายพื้นที่เป็นพื้นที่ห้ามสูบบุหรี่ อีกทั้งตามพื้นที่สาธารณะ ร้านอาหารก็อาจจะห้ามสูบบุหรี่หรือแยกพื้นที่ไว้ให้สูบบุหรี่โดยเฉพาะ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234863"/>
            <a:ext cx="6203427" cy="1596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cs typeface="Opun Mai Bold"/>
              </a:rPr>
              <a:t>ข้อไม่ควรทำ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99357" y="1996988"/>
            <a:ext cx="11391900" cy="2376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44"/>
              </a:lnSpc>
            </a:pPr>
            <a:r>
              <a:rPr lang="en-US" sz="6090">
                <a:solidFill>
                  <a:srgbClr val="FFFFFF"/>
                </a:solidFill>
                <a:latin typeface="Opun Mai Bold"/>
                <a:cs typeface="Opun Mai Bold"/>
              </a:rPr>
              <a:t>3.การสูบบุหรี่บนท้องถนนถือเป็นมารยาทที่ไม่ควรปฏิบัติ</a:t>
            </a:r>
          </a:p>
        </p:txBody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gradFill rotWithShape="true">
          <a:gsLst>
            <a:gs pos="0">
              <a:srgbClr val="01A6CB">
                <a:alpha val="100000"/>
              </a:srgbClr>
            </a:gs>
            <a:gs pos="100000">
              <a:srgbClr val="003CA2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974251" y="73530"/>
            <a:ext cx="6339499" cy="1596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cs typeface="Opun Mai Bold"/>
              </a:rPr>
              <a:t>สมาชิคกลุ่ม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7659982"/>
            <a:ext cx="8815999" cy="1598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cs typeface="Opun Mai Bold"/>
              </a:rPr>
              <a:t>นาย วสุ พงษ์รักษ์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5827440"/>
            <a:ext cx="12462713" cy="1598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cs typeface="Opun Mai Bold"/>
              </a:rPr>
              <a:t>นาย ณัฐภัทร ณ ลำ พูน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994899"/>
            <a:ext cx="9659642" cy="1598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cs typeface="Opun Mai Bold"/>
              </a:rPr>
              <a:t>นาย พีรวัส แป้นนาค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053681"/>
            <a:ext cx="9333070" cy="1598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cs typeface="Opun Mai Bold"/>
              </a:rPr>
              <a:t>นาย สิรดนัย สุพงษ์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361770" y="2016512"/>
            <a:ext cx="3826329" cy="1596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latin typeface="Opun Mai Bold"/>
                <a:cs typeface="Opun Mai Bold"/>
              </a:rPr>
              <a:t>เลขที่ 8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964613" y="3955427"/>
            <a:ext cx="3826329" cy="1596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latin typeface="Opun Mai Bold"/>
                <a:cs typeface="Opun Mai Bold"/>
              </a:rPr>
              <a:t>เลขที่ 17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877777" y="5827440"/>
            <a:ext cx="3826329" cy="1596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latin typeface="Opun Mai Bold"/>
                <a:cs typeface="Opun Mai Bold"/>
              </a:rPr>
              <a:t>เลขที่ 21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03235" y="7659982"/>
            <a:ext cx="4343400" cy="1596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8474">
                <a:solidFill>
                  <a:srgbClr val="FFFFFF"/>
                </a:solidFill>
                <a:latin typeface="Opun Mai Bold"/>
                <a:cs typeface="Opun Mai Bold"/>
              </a:rPr>
              <a:t>เลขที่ 22</a:t>
            </a:r>
          </a:p>
        </p:txBody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DAF2Zf_def8</dc:identifier>
  <dcterms:modified xsi:type="dcterms:W3CDTF">2011-08-01T06:04:30Z</dcterms:modified>
  <cp:revision>1</cp:revision>
  <dc:title>จบการนำเสนอ</dc:title>
</cp:coreProperties>
</file>