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1" r:id="rId3"/>
    <p:sldId id="301" r:id="rId4"/>
    <p:sldId id="305" r:id="rId5"/>
    <p:sldId id="303" r:id="rId6"/>
    <p:sldId id="306" r:id="rId7"/>
    <p:sldId id="308" r:id="rId8"/>
    <p:sldId id="316" r:id="rId9"/>
    <p:sldId id="293" r:id="rId10"/>
    <p:sldId id="307" r:id="rId11"/>
    <p:sldId id="310" r:id="rId12"/>
    <p:sldId id="311" r:id="rId13"/>
    <p:sldId id="317" r:id="rId14"/>
    <p:sldId id="313" r:id="rId15"/>
    <p:sldId id="315" r:id="rId16"/>
    <p:sldId id="309" r:id="rId17"/>
    <p:sldId id="318" r:id="rId18"/>
    <p:sldId id="314" r:id="rId19"/>
    <p:sldId id="283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90"/>
    <a:srgbClr val="F5A3DE"/>
    <a:srgbClr val="EEA512"/>
    <a:srgbClr val="E2F0D9"/>
    <a:srgbClr val="FFD966"/>
    <a:srgbClr val="00B0F0"/>
    <a:srgbClr val="FFC000"/>
    <a:srgbClr val="DBB7FF"/>
    <a:srgbClr val="F3AFAF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94685"/>
  </p:normalViewPr>
  <p:slideViewPr>
    <p:cSldViewPr snapToGrid="0">
      <p:cViewPr varScale="1">
        <p:scale>
          <a:sx n="62" d="100"/>
          <a:sy n="62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72EE-CC42-4EA2-84E0-EC9877828D51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531E-9739-411C-B3E2-BD67A6F3E0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7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ครูตั้งคำถาม</a:t>
            </a:r>
            <a:r>
              <a:rPr kumimoji="0" lang="th-TH" sz="1800" b="0" i="0" u="none" strike="noStrike" kern="1200" cap="none" spc="0" normalizeH="0" baseline="0" noProof="0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วัสดุธรรมชาติชนิดดังกล่าว</a:t>
            </a:r>
            <a:r>
              <a:rPr lang="th-TH" sz="1800" b="0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</a:t>
            </a:r>
            <a:r>
              <a:rPr kumimoji="0" lang="th-TH" sz="1800" b="0" i="0" u="none" strike="noStrike" kern="1200" cap="none" spc="0" normalizeH="0" baseline="0" noProof="0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บรรจุภัณฑ์อะไรได้บ้าง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531E-9739-411C-B3E2-BD67A6F3E02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3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นักเรียนศึกษาและรวบรวมข้อมูลเกี่ยวกับบรรจุภัณฑ์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531E-9739-411C-B3E2-BD67A6F3E02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32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จากข้อมูลในแผนผังความคิด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531E-9739-411C-B3E2-BD67A6F3E02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9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จากข้อมูลในแผนผังความคิด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531E-9739-411C-B3E2-BD67A6F3E02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40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ครูใช้คำถามเพื่อจับคู่ภาพต่าง 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E531E-9739-411C-B3E2-BD67A6F3E02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65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56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02A0-9FD4-462E-9489-62EB689A6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CB287-536F-417B-9EC2-FB190A3C5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5909D-BABA-4A84-AA79-0A9176B8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37CA-BBDD-416F-A4CD-C7C246A6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FC42-531A-465B-84AC-25D1E838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695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DDF5-BFAE-46D1-9994-94DAAA85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12C4A-B715-4E0E-95F0-93E9BF1E7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B133-D481-41B9-8BA1-C2C8C21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7135-6C4B-483A-98BA-EFB54F9D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8015-C1D5-4AE6-97D3-9DB0691B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4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C8683-96EF-4536-801F-5156CD72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94D7B-764C-4F31-A05E-C7A62C433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2D64-12EC-43F0-82BB-F1E94AC8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F31E-4734-47DC-A783-4A1AB68F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1414-C5E6-426F-A109-07E5A0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7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5EEA-AEB4-44F3-BABE-F5C1284FAEED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52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7210-FE9A-4238-9B9E-43C565EEDFED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28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9FA-CDA5-4666-90AD-F34F48BE7E99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881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40EC-1BC6-4FC6-AFE2-323F34955967}" type="datetime1">
              <a:rPr lang="th-TH" smtClean="0"/>
              <a:t>04/05/68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004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B3A4-C58E-413E-A4DF-F7BA6FE17B26}" type="datetime1">
              <a:rPr lang="th-TH" smtClean="0"/>
              <a:t>04/05/68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512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1B2B-20E8-4FC7-B4E5-9EA51A00BFA2}" type="datetime1">
              <a:rPr lang="th-TH" smtClean="0"/>
              <a:t>04/05/68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080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999E-E1CE-423D-96E1-5453A2178853}" type="datetime1">
              <a:rPr lang="th-TH" smtClean="0"/>
              <a:t>04/05/68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65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B4EC-31AC-484C-977F-BA38334B4E46}" type="datetime1">
              <a:rPr lang="th-TH" smtClean="0"/>
              <a:t>04/05/68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6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2F84-EC4A-469C-8670-87B14418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1F0A-910E-4C51-9D2F-3272EE5D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51E3-1BA2-4DCA-9AC6-0D0E66E7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DB79-3D82-46AD-8CC9-8A33982C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03C17-2CFF-4955-AA5D-6930487C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77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B84-7B7A-4932-9E1B-0D827553DAFD}" type="datetime1">
              <a:rPr lang="th-TH" smtClean="0"/>
              <a:t>04/05/68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83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295-C372-4233-9380-10C2AEBE322A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445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097E-469B-440A-B916-7CBFACEAB179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4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D1D4-3AC1-496F-879E-1C748C50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AE66F-AD30-4438-AE3E-94D91F333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B59C-72E7-4377-9763-60FF7871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2416E-87F3-489A-B288-32058E2E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D9946-C9BA-4A6E-B369-1313813C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4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7B9B-21A2-424C-A531-FC8A1CE4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1BE2-FE3C-4EDF-9252-D3559EA35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862E-45D8-4D80-9C17-D2758B8A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E62FD-2D15-46DC-88DD-5613C245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20A83-5928-4128-AC3D-2AAC1123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E4C71-94C7-463C-BA82-FA2A841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90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CC4D-8077-4905-8AC6-A8E2AA26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F60B4-D611-46B4-B3C3-168FBF39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3DAE5-A5C5-4D4A-BE49-3CF0BA152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67FDE-3501-418E-A814-7B8E77576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E25A2-D843-4D59-AA8D-AF36215A4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9DA82-AD2C-480F-B36A-ECAEA62F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68D74-086D-4E87-9A63-B3D67946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103C7-9E09-4EFC-BD68-C1D452EC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97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A0E1-3381-4677-BF49-3B90132D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76F6-F1A9-46B5-AF86-8AAACDCE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10B35-7FD3-4A28-9648-C1AD912E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1E0B3-17F1-4FB6-9970-D117D035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0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1D75C-BA50-43F7-BB22-2F4FDF67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E6F7-1DE9-4384-89F8-3BD859FC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631E-A2DF-4FFD-9C35-C8C49263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929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AA6C-6662-4E99-AD69-B212A0BE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A163-2487-434C-B6B0-C7AD67A1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0168C-DBD6-4176-974B-FD767CDD0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D4828-6973-4738-84A4-1A474B99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AB9D8-0CBF-4953-9D77-A098F5A7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BDBC-591B-4D92-8D27-6B021646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90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A705-0E83-4769-90D7-B91877C0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76D2C-71EF-45D3-BC14-A9F56F629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E96D6-6DCB-474A-80F3-CDF17616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F4557-C975-4E14-9400-D2288B53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0BDB5-9097-4B24-99CE-DCF7BE66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E5C4C-CD9B-4D02-9102-681A2BFD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440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EDF4A-5244-44E1-BD33-82B03854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2700-D98F-44E7-8FEB-F133F851C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81F2-6245-440D-AE9A-D2189B87D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EE67-AA82-4050-8A33-3E0AFF4EA149}" type="datetimeFigureOut">
              <a:rPr lang="th-TH" smtClean="0"/>
              <a:t>04/05/68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2149-C342-418E-A12F-EC37625AD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A0AE-5410-4482-9091-7E3193CBB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C4F2-9C72-4154-9574-49FC48C5C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2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6028-35F7-48CD-A6D1-3D55A2CB5994}" type="datetime1">
              <a:rPr lang="th-TH" smtClean="0"/>
              <a:t>04/05/68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48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3.wdp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7DA6808E-F527-4E73-9435-C18CF6DF8ABE}"/>
              </a:ext>
            </a:extLst>
          </p:cNvPr>
          <p:cNvSpPr/>
          <p:nvPr/>
        </p:nvSpPr>
        <p:spPr>
          <a:xfrm>
            <a:off x="1803295" y="3898450"/>
            <a:ext cx="2062438" cy="7064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ใบตอง</a:t>
            </a:r>
          </a:p>
        </p:txBody>
      </p:sp>
      <p:sp>
        <p:nvSpPr>
          <p:cNvPr id="21" name="Rounded Rectangular Callout 2">
            <a:extLst>
              <a:ext uri="{FF2B5EF4-FFF2-40B4-BE49-F238E27FC236}">
                <a16:creationId xmlns:a16="http://schemas.microsoft.com/office/drawing/2014/main" id="{778C3DA6-4072-45B2-B68B-9AE4591C5EB5}"/>
              </a:ext>
            </a:extLst>
          </p:cNvPr>
          <p:cNvSpPr/>
          <p:nvPr/>
        </p:nvSpPr>
        <p:spPr>
          <a:xfrm>
            <a:off x="2432702" y="1927130"/>
            <a:ext cx="7102764" cy="1472512"/>
          </a:xfrm>
          <a:prstGeom prst="wedgeRoundRectCallout">
            <a:avLst>
              <a:gd name="adj1" fmla="val 47684"/>
              <a:gd name="adj2" fmla="val 182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วัสดุธรรมชาติชนิดใดบ้างสามารถ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นำมาทำเป็น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บรรจุภัณฑ์ได้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1E851DDB-6BF7-4CA3-ADB6-BF7007567861}"/>
              </a:ext>
            </a:extLst>
          </p:cNvPr>
          <p:cNvSpPr/>
          <p:nvPr/>
        </p:nvSpPr>
        <p:spPr>
          <a:xfrm>
            <a:off x="4426495" y="3882257"/>
            <a:ext cx="246504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ใบตาล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CB5A00DB-28A6-4169-AA33-A61E3FBDCDEE}"/>
              </a:ext>
            </a:extLst>
          </p:cNvPr>
          <p:cNvSpPr/>
          <p:nvPr/>
        </p:nvSpPr>
        <p:spPr>
          <a:xfrm>
            <a:off x="7149358" y="3898450"/>
            <a:ext cx="297336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ทางมะพร้าว</a:t>
            </a:r>
          </a:p>
        </p:txBody>
      </p: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E7782424-CAE1-4A5E-8295-94EE16893EA3}"/>
              </a:ext>
            </a:extLst>
          </p:cNvPr>
          <p:cNvSpPr/>
          <p:nvPr/>
        </p:nvSpPr>
        <p:spPr>
          <a:xfrm>
            <a:off x="3226176" y="5129535"/>
            <a:ext cx="2144845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ใบเตย</a:t>
            </a:r>
          </a:p>
        </p:txBody>
      </p:sp>
      <p:sp>
        <p:nvSpPr>
          <p:cNvPr id="14" name="Rounded Rectangle 34">
            <a:extLst>
              <a:ext uri="{FF2B5EF4-FFF2-40B4-BE49-F238E27FC236}">
                <a16:creationId xmlns:a16="http://schemas.microsoft.com/office/drawing/2014/main" id="{DA150602-64DF-4F66-B384-B93737BFB581}"/>
              </a:ext>
            </a:extLst>
          </p:cNvPr>
          <p:cNvSpPr/>
          <p:nvPr/>
        </p:nvSpPr>
        <p:spPr>
          <a:xfrm>
            <a:off x="6252714" y="5147738"/>
            <a:ext cx="297336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ไม้ไผ่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9857" y="688470"/>
            <a:ext cx="6191752" cy="976336"/>
            <a:chOff x="775855" y="437760"/>
            <a:chExt cx="8926946" cy="1123188"/>
          </a:xfrm>
        </p:grpSpPr>
        <p:sp>
          <p:nvSpPr>
            <p:cNvPr id="16" name="Rectangle 15"/>
            <p:cNvSpPr/>
            <p:nvPr/>
          </p:nvSpPr>
          <p:spPr>
            <a:xfrm>
              <a:off x="775855" y="437760"/>
              <a:ext cx="8617528" cy="1043709"/>
            </a:xfrm>
            <a:prstGeom prst="rect">
              <a:avLst/>
            </a:prstGeom>
            <a:solidFill>
              <a:srgbClr val="F3AFAF"/>
            </a:solidFill>
            <a:ln>
              <a:solidFill>
                <a:srgbClr val="F3A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5273" y="646759"/>
              <a:ext cx="8617528" cy="914189"/>
            </a:xfrm>
            <a:prstGeom prst="rect">
              <a:avLst/>
            </a:prstGeom>
            <a:solidFill>
              <a:srgbClr val="D87876"/>
            </a:solidFill>
            <a:ln>
              <a:solidFill>
                <a:srgbClr val="D87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บรรจุภัณฑ์จากวัสดุธรรมชาติ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8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74468" y="1444515"/>
            <a:ext cx="1259060" cy="1911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08056A5-37C2-694D-A499-132433D87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819A6AC-1601-4518-BE83-6AAB56EAC5B1}"/>
              </a:ext>
            </a:extLst>
          </p:cNvPr>
          <p:cNvSpPr/>
          <p:nvPr/>
        </p:nvSpPr>
        <p:spPr>
          <a:xfrm>
            <a:off x="952929" y="2746643"/>
            <a:ext cx="3925910" cy="1724296"/>
          </a:xfrm>
          <a:prstGeom prst="flowChartAlternateProcess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การนำวัสดุธรรมชาติมาใช้ทำบรรจุภัณฑ์ชนิดต่าง ๆ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21D60D6-C87F-45DB-BB99-D4670656865D}"/>
              </a:ext>
            </a:extLst>
          </p:cNvPr>
          <p:cNvSpPr/>
          <p:nvPr/>
        </p:nvSpPr>
        <p:spPr>
          <a:xfrm>
            <a:off x="6206897" y="1624784"/>
            <a:ext cx="4331794" cy="1635651"/>
          </a:xfrm>
          <a:prstGeom prst="flowChartAlternateProcess">
            <a:avLst/>
          </a:prstGeom>
          <a:solidFill>
            <a:sysClr val="window" lastClr="FFFFFF"/>
          </a:solidFill>
          <a:ln w="38100" cap="flat" cmpd="sng" algn="ctr">
            <a:solidFill>
              <a:srgbClr val="FF5050"/>
            </a:solidFill>
            <a:prstDash val="dashDot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ช่วยลดปริมาณขยะและย่อยสลายได้ตามธรรมชาติ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5A75FBE-48D3-4E0B-824D-9DAA74184EA8}"/>
              </a:ext>
            </a:extLst>
          </p:cNvPr>
          <p:cNvSpPr/>
          <p:nvPr/>
        </p:nvSpPr>
        <p:spPr>
          <a:xfrm>
            <a:off x="6206897" y="4317363"/>
            <a:ext cx="4331794" cy="1861764"/>
          </a:xfrm>
          <a:prstGeom prst="flowChartAlternateProcess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dashDot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หากนำมาใช้จำนวนมากทรัพยากรธรรมชาติก็จะลดลง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B1864-87DA-4A1C-A46C-643833C923BA}"/>
              </a:ext>
            </a:extLst>
          </p:cNvPr>
          <p:cNvGrpSpPr/>
          <p:nvPr/>
        </p:nvGrpSpPr>
        <p:grpSpPr>
          <a:xfrm>
            <a:off x="5487185" y="2035806"/>
            <a:ext cx="701041" cy="2939142"/>
            <a:chOff x="5029200" y="2057270"/>
            <a:chExt cx="701041" cy="29391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0C3C22-568D-48EA-ACBE-884CECECB17D}"/>
                </a:ext>
              </a:extLst>
            </p:cNvPr>
            <p:cNvCxnSpPr/>
            <p:nvPr/>
          </p:nvCxnSpPr>
          <p:spPr>
            <a:xfrm>
              <a:off x="5029200" y="2057270"/>
              <a:ext cx="0" cy="2939142"/>
            </a:xfrm>
            <a:prstGeom prst="line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8B45C4E-FA2B-46BE-B117-03353D3C6571}"/>
                </a:ext>
              </a:extLst>
            </p:cNvPr>
            <p:cNvCxnSpPr/>
            <p:nvPr/>
          </p:nvCxnSpPr>
          <p:spPr>
            <a:xfrm>
              <a:off x="5029200" y="2057270"/>
              <a:ext cx="70104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DA8D708-F9AF-4DC1-B51C-80118149A7B3}"/>
                </a:ext>
              </a:extLst>
            </p:cNvPr>
            <p:cNvCxnSpPr/>
            <p:nvPr/>
          </p:nvCxnSpPr>
          <p:spPr>
            <a:xfrm>
              <a:off x="5029200" y="4996412"/>
              <a:ext cx="70104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54936403-42C0-4AE7-8771-6A1D59C311E5}"/>
              </a:ext>
            </a:extLst>
          </p:cNvPr>
          <p:cNvSpPr/>
          <p:nvPr/>
        </p:nvSpPr>
        <p:spPr>
          <a:xfrm>
            <a:off x="7451861" y="1243622"/>
            <a:ext cx="1841863" cy="627017"/>
          </a:xfrm>
          <a:prstGeom prst="roundRect">
            <a:avLst/>
          </a:prstGeom>
          <a:solidFill>
            <a:srgbClr val="FF5050"/>
          </a:solidFill>
          <a:ln w="12700" cap="flat" cmpd="sng" algn="ctr">
            <a:solidFill>
              <a:srgbClr val="FF5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ข้อดี</a:t>
            </a: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6FA0EFAB-7881-49F6-9B0B-6217A08943A9}"/>
              </a:ext>
            </a:extLst>
          </p:cNvPr>
          <p:cNvSpPr/>
          <p:nvPr/>
        </p:nvSpPr>
        <p:spPr>
          <a:xfrm>
            <a:off x="7451861" y="4003854"/>
            <a:ext cx="1841863" cy="62701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ข้อเสีย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1565" y="721900"/>
            <a:ext cx="4034246" cy="696686"/>
            <a:chOff x="561565" y="721900"/>
            <a:chExt cx="4034246" cy="696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21DBE838-4A08-4936-9772-32E4B700E426}"/>
                </a:ext>
              </a:extLst>
            </p:cNvPr>
            <p:cNvSpPr/>
            <p:nvPr/>
          </p:nvSpPr>
          <p:spPr>
            <a:xfrm>
              <a:off x="952929" y="721900"/>
              <a:ext cx="3286562" cy="69668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1D47C5-640F-4306-AC91-4D52243D0CFA}"/>
                </a:ext>
              </a:extLst>
            </p:cNvPr>
            <p:cNvSpPr txBox="1"/>
            <p:nvPr/>
          </p:nvSpPr>
          <p:spPr>
            <a:xfrm>
              <a:off x="561565" y="798976"/>
              <a:ext cx="40342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ตัวอย่างแผนภาพความคิด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9218AE-D5F3-4B7C-95F2-12694EDEFAE9}"/>
              </a:ext>
            </a:extLst>
          </p:cNvPr>
          <p:cNvCxnSpPr>
            <a:cxnSpLocks/>
          </p:cNvCxnSpPr>
          <p:nvPr/>
        </p:nvCxnSpPr>
        <p:spPr>
          <a:xfrm>
            <a:off x="4878839" y="3608791"/>
            <a:ext cx="608346" cy="0"/>
          </a:xfrm>
          <a:prstGeom prst="line">
            <a:avLst/>
          </a:prstGeom>
          <a:noFill/>
          <a:ln w="38100" cap="flat" cmpd="sng" algn="ctr">
            <a:solidFill>
              <a:srgbClr val="333399"/>
            </a:solidFill>
            <a:prstDash val="solid"/>
            <a:miter lim="800000"/>
          </a:ln>
          <a:effectLst/>
        </p:spPr>
      </p:cxn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75F52E1-72E7-294B-A679-CF567FDC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AD86676-2077-42DE-B15F-E4FD24243803}"/>
              </a:ext>
            </a:extLst>
          </p:cNvPr>
          <p:cNvSpPr/>
          <p:nvPr/>
        </p:nvSpPr>
        <p:spPr>
          <a:xfrm>
            <a:off x="6117995" y="1886148"/>
            <a:ext cx="5033914" cy="34022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ความมีเอกลักษณ์โดดเด่นสะดุดตา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และมีความหมาย มีความสะดวกต่อการ</a:t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ใช้งาน แข็งแรงทนทาน และมีความ</a:t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เป็นมิตรต่อสิ่งแวดล้อม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778C3DA6-4072-45B2-B68B-9AE4591C5EB5}"/>
              </a:ext>
            </a:extLst>
          </p:cNvPr>
          <p:cNvSpPr/>
          <p:nvPr/>
        </p:nvSpPr>
        <p:spPr>
          <a:xfrm>
            <a:off x="1026742" y="0"/>
            <a:ext cx="4636655" cy="6858001"/>
          </a:xfrm>
          <a:prstGeom prst="wedgeRoundRectCallout">
            <a:avLst>
              <a:gd name="adj1" fmla="val 20506"/>
              <a:gd name="adj2" fmla="val 483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เมื่อต้องการออกแบบบรรจุภัณฑ์จากวัสดุธรรมชาติ</a:t>
            </a:r>
          </a:p>
          <a:p>
            <a:pPr algn="ctr"/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นักเรียนต้องคำนึงถึงสิ่งใด</a:t>
            </a:r>
          </a:p>
          <a:p>
            <a:pPr algn="ctr"/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เป็นสำคัญ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5" y="235671"/>
            <a:ext cx="2026763" cy="202676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4CAC89-BCC1-5845-9E4A-BC6828FD3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8AD86676-2077-42DE-B15F-E4FD24243803}"/>
              </a:ext>
            </a:extLst>
          </p:cNvPr>
          <p:cNvSpPr/>
          <p:nvPr/>
        </p:nvSpPr>
        <p:spPr>
          <a:xfrm>
            <a:off x="5975927" y="1618294"/>
            <a:ext cx="5157509" cy="34022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เพราะจะทำให้บรรจุภัณฑ์มีความ</a:t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แปลกใหม่ คงทน สวยงาม เป็นที่สะดุดตาต่อผู้บริโภค และช่วยรักษาสิ่งแวดล้อม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778C3DA6-4072-45B2-B68B-9AE4591C5EB5}"/>
              </a:ext>
            </a:extLst>
          </p:cNvPr>
          <p:cNvSpPr/>
          <p:nvPr/>
        </p:nvSpPr>
        <p:spPr>
          <a:xfrm>
            <a:off x="1026742" y="0"/>
            <a:ext cx="4636655" cy="6858001"/>
          </a:xfrm>
          <a:prstGeom prst="wedgeRoundRectCallout">
            <a:avLst>
              <a:gd name="adj1" fmla="val 20506"/>
              <a:gd name="adj2" fmla="val 483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เพราะเหตุใดข้อคำนึงดังกล่าว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จึงเป็นสิ่งสำคัญในการออกแบบผลิตภัณฑ์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06" y="267855"/>
            <a:ext cx="2400978" cy="240097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122849B-BB58-854B-A142-8A682BB33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97">
            <a:extLst>
              <a:ext uri="{FF2B5EF4-FFF2-40B4-BE49-F238E27FC236}">
                <a16:creationId xmlns:a16="http://schemas.microsoft.com/office/drawing/2014/main" id="{ECD76F16-B7C8-41DA-9AA3-E95CCFF9FADB}"/>
              </a:ext>
            </a:extLst>
          </p:cNvPr>
          <p:cNvCxnSpPr>
            <a:cxnSpLocks/>
          </p:cNvCxnSpPr>
          <p:nvPr/>
        </p:nvCxnSpPr>
        <p:spPr>
          <a:xfrm flipV="1">
            <a:off x="3395893" y="3439548"/>
            <a:ext cx="1254902" cy="304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5">
            <a:extLst>
              <a:ext uri="{FF2B5EF4-FFF2-40B4-BE49-F238E27FC236}">
                <a16:creationId xmlns:a16="http://schemas.microsoft.com/office/drawing/2014/main" id="{A08E028C-13DD-4E5C-AFB4-CD22272CF710}"/>
              </a:ext>
            </a:extLst>
          </p:cNvPr>
          <p:cNvCxnSpPr/>
          <p:nvPr/>
        </p:nvCxnSpPr>
        <p:spPr>
          <a:xfrm>
            <a:off x="2561185" y="4484762"/>
            <a:ext cx="1477014" cy="7203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48">
            <a:extLst>
              <a:ext uri="{FF2B5EF4-FFF2-40B4-BE49-F238E27FC236}">
                <a16:creationId xmlns:a16="http://schemas.microsoft.com/office/drawing/2014/main" id="{CB16C9F7-7107-44FA-882D-E753C67AEF2E}"/>
              </a:ext>
            </a:extLst>
          </p:cNvPr>
          <p:cNvCxnSpPr/>
          <p:nvPr/>
        </p:nvCxnSpPr>
        <p:spPr>
          <a:xfrm flipV="1">
            <a:off x="3303455" y="1592466"/>
            <a:ext cx="695144" cy="80923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1">
            <a:extLst>
              <a:ext uri="{FF2B5EF4-FFF2-40B4-BE49-F238E27FC236}">
                <a16:creationId xmlns:a16="http://schemas.microsoft.com/office/drawing/2014/main" id="{B293823D-78F8-4D5E-8E79-46AAB4DE1F25}"/>
              </a:ext>
            </a:extLst>
          </p:cNvPr>
          <p:cNvGrpSpPr/>
          <p:nvPr/>
        </p:nvGrpSpPr>
        <p:grpSpPr>
          <a:xfrm>
            <a:off x="2497594" y="188333"/>
            <a:ext cx="8308950" cy="1815882"/>
            <a:chOff x="4793658" y="1652332"/>
            <a:chExt cx="8308950" cy="1815882"/>
          </a:xfrm>
        </p:grpSpPr>
        <p:sp>
          <p:nvSpPr>
            <p:cNvPr id="14" name="สี่เหลี่ยมผืนผ้า 31">
              <a:extLst>
                <a:ext uri="{FF2B5EF4-FFF2-40B4-BE49-F238E27FC236}">
                  <a16:creationId xmlns:a16="http://schemas.microsoft.com/office/drawing/2014/main" id="{09040547-97C8-4259-98C2-55A995C7AAA2}"/>
                </a:ext>
              </a:extLst>
            </p:cNvPr>
            <p:cNvSpPr/>
            <p:nvPr/>
          </p:nvSpPr>
          <p:spPr>
            <a:xfrm>
              <a:off x="6404687" y="1844218"/>
              <a:ext cx="6697921" cy="1605004"/>
            </a:xfrm>
            <a:prstGeom prst="rect">
              <a:avLst/>
            </a:prstGeom>
            <a:solidFill>
              <a:srgbClr val="FF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สี่เหลี่ยมผืนผ้า 32">
              <a:extLst>
                <a:ext uri="{FF2B5EF4-FFF2-40B4-BE49-F238E27FC236}">
                  <a16:creationId xmlns:a16="http://schemas.microsoft.com/office/drawing/2014/main" id="{31F1EFAD-B70F-4589-A209-5049490FFCBA}"/>
                </a:ext>
              </a:extLst>
            </p:cNvPr>
            <p:cNvSpPr/>
            <p:nvPr/>
          </p:nvSpPr>
          <p:spPr>
            <a:xfrm>
              <a:off x="4793658" y="1844218"/>
              <a:ext cx="2187618" cy="1623996"/>
            </a:xfrm>
            <a:prstGeom prst="rect">
              <a:avLst/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สี่เหลี่ยมผืนผ้ามุมมน 54">
              <a:extLst>
                <a:ext uri="{FF2B5EF4-FFF2-40B4-BE49-F238E27FC236}">
                  <a16:creationId xmlns:a16="http://schemas.microsoft.com/office/drawing/2014/main" id="{270E4193-1BF0-4CE0-B9C3-8822A88D7EED}"/>
                </a:ext>
              </a:extLst>
            </p:cNvPr>
            <p:cNvSpPr/>
            <p:nvPr/>
          </p:nvSpPr>
          <p:spPr>
            <a:xfrm>
              <a:off x="6956455" y="1679214"/>
              <a:ext cx="5795171" cy="410698"/>
            </a:xfrm>
            <a:prstGeom prst="roundRect">
              <a:avLst>
                <a:gd name="adj" fmla="val 50000"/>
              </a:avLst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4EC8EA5A-77EE-4128-AD61-5DBABAC2CB25}"/>
                </a:ext>
              </a:extLst>
            </p:cNvPr>
            <p:cNvSpPr txBox="1"/>
            <p:nvPr/>
          </p:nvSpPr>
          <p:spPr>
            <a:xfrm>
              <a:off x="7087776" y="1652332"/>
              <a:ext cx="54267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บรรจุภัณฑ์ควรมีเอกลักษณ์โดดเด่นสะดุดตาและ</a:t>
              </a:r>
            </a:p>
            <a:p>
              <a:pPr marR="0" lvl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สื่อความหมายได้</a:t>
              </a: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โดยการใช้ความคิดสร้างสรรค์ ความรู้ทางด้านศิลปะเกี่ยวกับสี รูปทรง ความสมดุล ผิวสัมผัส และขนาดของภาพ หรือตัวอักษรมาประยุกต์ใช้ร่วมกัน </a:t>
              </a: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6D7EC487-1EB5-40C5-B916-7F5C085161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083" y="1656693"/>
              <a:ext cx="1637115" cy="1452826"/>
              <a:chOff x="1076" y="988"/>
              <a:chExt cx="1981" cy="175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A71BB3B3-4732-449E-A623-57086F2D21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72" y="1350"/>
                <a:ext cx="1405" cy="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428ACCF5-5017-4D4E-8E1D-B883DE6EDD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95356" y1="64769" x2="88099" y2="6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" y="988"/>
                <a:ext cx="1981" cy="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กลุ่ม 6">
            <a:extLst>
              <a:ext uri="{FF2B5EF4-FFF2-40B4-BE49-F238E27FC236}">
                <a16:creationId xmlns:a16="http://schemas.microsoft.com/office/drawing/2014/main" id="{54A39D3A-B240-46C8-A7A4-043A93E2B9ED}"/>
              </a:ext>
            </a:extLst>
          </p:cNvPr>
          <p:cNvGrpSpPr/>
          <p:nvPr/>
        </p:nvGrpSpPr>
        <p:grpSpPr>
          <a:xfrm>
            <a:off x="4056002" y="2218959"/>
            <a:ext cx="7752011" cy="1815882"/>
            <a:chOff x="4458176" y="3199260"/>
            <a:chExt cx="7752011" cy="1815882"/>
          </a:xfrm>
        </p:grpSpPr>
        <p:sp>
          <p:nvSpPr>
            <p:cNvPr id="23" name="สี่เหลี่ยมผืนผ้า 27">
              <a:extLst>
                <a:ext uri="{FF2B5EF4-FFF2-40B4-BE49-F238E27FC236}">
                  <a16:creationId xmlns:a16="http://schemas.microsoft.com/office/drawing/2014/main" id="{7DB03319-2227-4488-95C1-2587E05AB1C6}"/>
                </a:ext>
              </a:extLst>
            </p:cNvPr>
            <p:cNvSpPr/>
            <p:nvPr/>
          </p:nvSpPr>
          <p:spPr>
            <a:xfrm>
              <a:off x="6419929" y="3382752"/>
              <a:ext cx="5790258" cy="1589502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สี่เหลี่ยมผืนผ้า 65">
              <a:extLst>
                <a:ext uri="{FF2B5EF4-FFF2-40B4-BE49-F238E27FC236}">
                  <a16:creationId xmlns:a16="http://schemas.microsoft.com/office/drawing/2014/main" id="{F60AA033-F59B-444A-A3B3-383C8C2E5771}"/>
                </a:ext>
              </a:extLst>
            </p:cNvPr>
            <p:cNvSpPr/>
            <p:nvPr/>
          </p:nvSpPr>
          <p:spPr>
            <a:xfrm>
              <a:off x="4802737" y="3388521"/>
              <a:ext cx="2215282" cy="1594814"/>
            </a:xfrm>
            <a:prstGeom prst="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สี่เหลี่ยมผืนผ้ามุมมน 56">
              <a:extLst>
                <a:ext uri="{FF2B5EF4-FFF2-40B4-BE49-F238E27FC236}">
                  <a16:creationId xmlns:a16="http://schemas.microsoft.com/office/drawing/2014/main" id="{8C61B316-070A-4EAB-ABF8-EB210BC085E2}"/>
                </a:ext>
              </a:extLst>
            </p:cNvPr>
            <p:cNvSpPr/>
            <p:nvPr/>
          </p:nvSpPr>
          <p:spPr>
            <a:xfrm>
              <a:off x="6939108" y="3229134"/>
              <a:ext cx="4620593" cy="435548"/>
            </a:xfrm>
            <a:prstGeom prst="roundRect">
              <a:avLst>
                <a:gd name="adj" fmla="val 50000"/>
              </a:avLst>
            </a:prstGeom>
            <a:solidFill>
              <a:srgbClr val="FFE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7CF0B13D-6DE8-4991-9EBA-6DBF80418622}"/>
                </a:ext>
              </a:extLst>
            </p:cNvPr>
            <p:cNvSpPr txBox="1"/>
            <p:nvPr/>
          </p:nvSpPr>
          <p:spPr>
            <a:xfrm>
              <a:off x="7106153" y="3199260"/>
              <a:ext cx="502620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บรรจุภัณฑ์ควรสะดวกต่อการใช้งานและแข็งแรงทนทาน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โดยโครงสร้างของบรรจุภัณฑ์</a:t>
              </a:r>
            </a:p>
            <a:p>
              <a:pPr marL="0" marR="0" lvl="0" indent="0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ต้องสมส่วน มีรูปทรงกะทัดรัด สะดวกต่อการขนส่ง ทนทานต่อแรงกระแทก</a:t>
              </a:r>
            </a:p>
          </p:txBody>
        </p:sp>
        <p:grpSp>
          <p:nvGrpSpPr>
            <p:cNvPr id="27" name="Group 8">
              <a:extLst>
                <a:ext uri="{FF2B5EF4-FFF2-40B4-BE49-F238E27FC236}">
                  <a16:creationId xmlns:a16="http://schemas.microsoft.com/office/drawing/2014/main" id="{F8C5F7D5-9714-4210-80DF-0B55163F5F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58176" y="3360568"/>
              <a:ext cx="2375165" cy="1241826"/>
              <a:chOff x="478" y="2119"/>
              <a:chExt cx="2058" cy="107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AutoShape 7">
                <a:extLst>
                  <a:ext uri="{FF2B5EF4-FFF2-40B4-BE49-F238E27FC236}">
                    <a16:creationId xmlns:a16="http://schemas.microsoft.com/office/drawing/2014/main" id="{8FAD9A6A-F4BE-4707-B7B0-DA89DAACCF6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76" y="2327"/>
                <a:ext cx="1658" cy="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6E80998D-0F0D-4403-8DE9-14DC8AEC6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64084" y1="62588" x2="82534" y2="75294"/>
                            <a14:foregroundMark x1="88930" y1="56000" x2="69496" y2="36000"/>
                            <a14:foregroundMark x1="94957" y1="47765" x2="82903" y2="25647"/>
                            <a14:foregroundMark x1="61501" y1="67529" x2="60640" y2="654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" y="2119"/>
                <a:ext cx="2058" cy="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" name="กลุ่ม 9">
            <a:extLst>
              <a:ext uri="{FF2B5EF4-FFF2-40B4-BE49-F238E27FC236}">
                <a16:creationId xmlns:a16="http://schemas.microsoft.com/office/drawing/2014/main" id="{EA3F5B42-084C-4815-859D-CF99D9140F3E}"/>
              </a:ext>
            </a:extLst>
          </p:cNvPr>
          <p:cNvGrpSpPr/>
          <p:nvPr/>
        </p:nvGrpSpPr>
        <p:grpSpPr>
          <a:xfrm>
            <a:off x="3796885" y="3469341"/>
            <a:ext cx="7794750" cy="2593633"/>
            <a:chOff x="4731104" y="3788287"/>
            <a:chExt cx="7462131" cy="2593633"/>
          </a:xfrm>
        </p:grpSpPr>
        <p:sp>
          <p:nvSpPr>
            <p:cNvPr id="31" name="สี่เหลี่ยมผืนผ้า 25">
              <a:extLst>
                <a:ext uri="{FF2B5EF4-FFF2-40B4-BE49-F238E27FC236}">
                  <a16:creationId xmlns:a16="http://schemas.microsoft.com/office/drawing/2014/main" id="{30BB5774-6978-47A8-A978-93C464B076DA}"/>
                </a:ext>
              </a:extLst>
            </p:cNvPr>
            <p:cNvSpPr/>
            <p:nvPr/>
          </p:nvSpPr>
          <p:spPr>
            <a:xfrm>
              <a:off x="6427548" y="4929673"/>
              <a:ext cx="5765687" cy="1440000"/>
            </a:xfrm>
            <a:prstGeom prst="rect">
              <a:avLst/>
            </a:prstGeom>
            <a:solidFill>
              <a:srgbClr val="F3F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 26">
              <a:extLst>
                <a:ext uri="{FF2B5EF4-FFF2-40B4-BE49-F238E27FC236}">
                  <a16:creationId xmlns:a16="http://schemas.microsoft.com/office/drawing/2014/main" id="{610C10F9-A9E1-47BC-9F52-C391C5031CFB}"/>
                </a:ext>
              </a:extLst>
            </p:cNvPr>
            <p:cNvSpPr/>
            <p:nvPr/>
          </p:nvSpPr>
          <p:spPr>
            <a:xfrm>
              <a:off x="4808897" y="4929673"/>
              <a:ext cx="2187618" cy="1440000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สี่เหลี่ยมผืนผ้ามุมมน 58">
              <a:extLst>
                <a:ext uri="{FF2B5EF4-FFF2-40B4-BE49-F238E27FC236}">
                  <a16:creationId xmlns:a16="http://schemas.microsoft.com/office/drawing/2014/main" id="{F3A18B0E-FDAD-4BCB-A351-D34F7AFC6164}"/>
                </a:ext>
              </a:extLst>
            </p:cNvPr>
            <p:cNvSpPr/>
            <p:nvPr/>
          </p:nvSpPr>
          <p:spPr>
            <a:xfrm>
              <a:off x="7062505" y="4727851"/>
              <a:ext cx="4567311" cy="489419"/>
            </a:xfrm>
            <a:prstGeom prst="roundRect">
              <a:avLst>
                <a:gd name="adj" fmla="val 50000"/>
              </a:avLst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9F4A4CA9-3544-4282-80AD-9ADBD8D8C6F9}"/>
                </a:ext>
              </a:extLst>
            </p:cNvPr>
            <p:cNvSpPr txBox="1"/>
            <p:nvPr/>
          </p:nvSpPr>
          <p:spPr>
            <a:xfrm>
              <a:off x="7143620" y="4763040"/>
              <a:ext cx="47694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บรรจุภัณฑ์ควรเป็นมิตรต่อสิ่งแวดล้อม  </a:t>
              </a:r>
            </a:p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ย่อยสลายได้ง่าย ทำลายได้ง่าย ไม่ก่อให้เกิดปัญหาขยะมูลฝอยและไม่ก่อให้เกิดมลพิษ </a:t>
              </a:r>
            </a:p>
          </p:txBody>
        </p:sp>
        <p:grpSp>
          <p:nvGrpSpPr>
            <p:cNvPr id="35" name="Group 8">
              <a:extLst>
                <a:ext uri="{FF2B5EF4-FFF2-40B4-BE49-F238E27FC236}">
                  <a16:creationId xmlns:a16="http://schemas.microsoft.com/office/drawing/2014/main" id="{3CDF92D8-A053-43A2-986E-1756DBE462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31104" y="4009068"/>
              <a:ext cx="1078356" cy="2079686"/>
              <a:chOff x="1143" y="1676"/>
              <a:chExt cx="840" cy="1620"/>
            </a:xfrm>
          </p:grpSpPr>
          <p:sp>
            <p:nvSpPr>
              <p:cNvPr id="40" name="AutoShape 7">
                <a:extLst>
                  <a:ext uri="{FF2B5EF4-FFF2-40B4-BE49-F238E27FC236}">
                    <a16:creationId xmlns:a16="http://schemas.microsoft.com/office/drawing/2014/main" id="{E6DF04A3-BC44-46F3-80A8-D6E5765406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33" y="2251"/>
                <a:ext cx="536" cy="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42" name="Picture 9">
                <a:extLst>
                  <a:ext uri="{FF2B5EF4-FFF2-40B4-BE49-F238E27FC236}">
                    <a16:creationId xmlns:a16="http://schemas.microsoft.com/office/drawing/2014/main" id="{75CA235F-B2F4-42CF-9A22-0DDEA4B4B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886" r="920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1676"/>
                <a:ext cx="840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17">
              <a:extLst>
                <a:ext uri="{FF2B5EF4-FFF2-40B4-BE49-F238E27FC236}">
                  <a16:creationId xmlns:a16="http://schemas.microsoft.com/office/drawing/2014/main" id="{E315D876-B37B-4A87-A0B3-8D83C0F39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33" b="100000" l="99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64" y="3788287"/>
              <a:ext cx="2093230" cy="19781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2">
              <a:extLst>
                <a:ext uri="{FF2B5EF4-FFF2-40B4-BE49-F238E27FC236}">
                  <a16:creationId xmlns:a16="http://schemas.microsoft.com/office/drawing/2014/main" id="{63402121-2B27-4315-88A7-E05A79DE2A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67119" y="5150148"/>
              <a:ext cx="1427504" cy="1231772"/>
              <a:chOff x="1009" y="2262"/>
              <a:chExt cx="1393" cy="1202"/>
            </a:xfrm>
          </p:grpSpPr>
          <p:sp>
            <p:nvSpPr>
              <p:cNvPr id="38" name="AutoShape 11">
                <a:extLst>
                  <a:ext uri="{FF2B5EF4-FFF2-40B4-BE49-F238E27FC236}">
                    <a16:creationId xmlns:a16="http://schemas.microsoft.com/office/drawing/2014/main" id="{C3E6667A-E4B0-4D78-B8CF-675A38E46E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9" y="2461"/>
                <a:ext cx="984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39" name="Picture 13">
                <a:extLst>
                  <a:ext uri="{FF2B5EF4-FFF2-40B4-BE49-F238E27FC236}">
                    <a16:creationId xmlns:a16="http://schemas.microsoft.com/office/drawing/2014/main" id="{8AB40D54-23CE-4831-99E3-74CBB31B5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2262"/>
                <a:ext cx="1393" cy="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กลุ่ม 64">
            <a:extLst>
              <a:ext uri="{FF2B5EF4-FFF2-40B4-BE49-F238E27FC236}">
                <a16:creationId xmlns:a16="http://schemas.microsoft.com/office/drawing/2014/main" id="{3F6EE994-8E06-4244-B55E-458B53256725}"/>
              </a:ext>
            </a:extLst>
          </p:cNvPr>
          <p:cNvGrpSpPr/>
          <p:nvPr/>
        </p:nvGrpSpPr>
        <p:grpSpPr>
          <a:xfrm>
            <a:off x="6618" y="1865648"/>
            <a:ext cx="3909354" cy="3818427"/>
            <a:chOff x="733607" y="2409024"/>
            <a:chExt cx="3986185" cy="3986185"/>
          </a:xfrm>
        </p:grpSpPr>
        <p:grpSp>
          <p:nvGrpSpPr>
            <p:cNvPr id="8" name="กลุ่ม 42">
              <a:extLst>
                <a:ext uri="{FF2B5EF4-FFF2-40B4-BE49-F238E27FC236}">
                  <a16:creationId xmlns:a16="http://schemas.microsoft.com/office/drawing/2014/main" id="{CACD13C3-99D9-404A-BFFD-BC77B78E1834}"/>
                </a:ext>
              </a:extLst>
            </p:cNvPr>
            <p:cNvGrpSpPr/>
            <p:nvPr/>
          </p:nvGrpSpPr>
          <p:grpSpPr>
            <a:xfrm>
              <a:off x="733607" y="2409024"/>
              <a:ext cx="3986185" cy="3986185"/>
              <a:chOff x="70754" y="1040319"/>
              <a:chExt cx="5953125" cy="5953125"/>
            </a:xfrm>
          </p:grpSpPr>
          <p:sp>
            <p:nvSpPr>
              <p:cNvPr id="11" name="วงรี 49">
                <a:extLst>
                  <a:ext uri="{FF2B5EF4-FFF2-40B4-BE49-F238E27FC236}">
                    <a16:creationId xmlns:a16="http://schemas.microsoft.com/office/drawing/2014/main" id="{B15514BB-D03C-4D6D-8492-E5771E0CEF73}"/>
                  </a:ext>
                </a:extLst>
              </p:cNvPr>
              <p:cNvSpPr/>
              <p:nvPr/>
            </p:nvSpPr>
            <p:spPr>
              <a:xfrm>
                <a:off x="70754" y="1040319"/>
                <a:ext cx="5953125" cy="595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h-TH"/>
                </a:defPPr>
                <a:lvl1pPr marL="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9399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87988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81983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75977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969971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563965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15796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75195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วงรี 51">
                <a:extLst>
                  <a:ext uri="{FF2B5EF4-FFF2-40B4-BE49-F238E27FC236}">
                    <a16:creationId xmlns:a16="http://schemas.microsoft.com/office/drawing/2014/main" id="{251263C6-8B04-4B86-A716-E19CBD5463B3}"/>
                  </a:ext>
                </a:extLst>
              </p:cNvPr>
              <p:cNvSpPr/>
              <p:nvPr/>
            </p:nvSpPr>
            <p:spPr>
              <a:xfrm>
                <a:off x="396035" y="1318971"/>
                <a:ext cx="5268022" cy="5268022"/>
              </a:xfrm>
              <a:prstGeom prst="ellipse">
                <a:avLst/>
              </a:prstGeom>
              <a:solidFill>
                <a:srgbClr val="FDC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h-TH"/>
                </a:defPPr>
                <a:lvl1pPr marL="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9399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87988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81983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75977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969971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563965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15796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75195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" name="กล่องข้อความ 4">
              <a:extLst>
                <a:ext uri="{FF2B5EF4-FFF2-40B4-BE49-F238E27FC236}">
                  <a16:creationId xmlns:a16="http://schemas.microsoft.com/office/drawing/2014/main" id="{4E7B114E-E3E5-4F18-9FCF-A39BD9B8CAB9}"/>
                </a:ext>
              </a:extLst>
            </p:cNvPr>
            <p:cNvSpPr txBox="1"/>
            <p:nvPr/>
          </p:nvSpPr>
          <p:spPr>
            <a:xfrm>
              <a:off x="1058537" y="3533625"/>
              <a:ext cx="32833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การออกแบบ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บรรจุภัณฑ์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จากวัสดุธรรมชาติ  </a:t>
              </a:r>
            </a:p>
          </p:txBody>
        </p:sp>
        <p:sp>
          <p:nvSpPr>
            <p:cNvPr id="10" name="วงรี 87">
              <a:extLst>
                <a:ext uri="{FF2B5EF4-FFF2-40B4-BE49-F238E27FC236}">
                  <a16:creationId xmlns:a16="http://schemas.microsoft.com/office/drawing/2014/main" id="{72B71560-7F0D-4657-B401-C9742B19DAEF}"/>
                </a:ext>
              </a:extLst>
            </p:cNvPr>
            <p:cNvSpPr/>
            <p:nvPr/>
          </p:nvSpPr>
          <p:spPr>
            <a:xfrm>
              <a:off x="1086127" y="2740390"/>
              <a:ext cx="3240000" cy="3240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770EF279-4BDC-0C4D-A6FF-6A9BB64809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3">
            <a:extLst>
              <a:ext uri="{FF2B5EF4-FFF2-40B4-BE49-F238E27FC236}">
                <a16:creationId xmlns:a16="http://schemas.microsoft.com/office/drawing/2014/main" id="{87CF0D22-414B-4DE1-9694-02BCAA6D0A37}"/>
              </a:ext>
            </a:extLst>
          </p:cNvPr>
          <p:cNvSpPr/>
          <p:nvPr/>
        </p:nvSpPr>
        <p:spPr>
          <a:xfrm>
            <a:off x="1462087" y="1699571"/>
            <a:ext cx="9267825" cy="31629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EA177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นักเรียนร่วมกันวิเคราะห์ข้อดีของบรรจุภัณฑ์ที่มีเอกลักษณ์โดดเด่น สื่อความหมายได้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บรรจุภัณฑ์ที่สะดวกต่อการ</a:t>
            </a:r>
            <a:b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ใช้งาน แข็งแรงทนทาน และบรรจุภัณฑ์ที่เป็นมิตรต่อสิ่งแวดล้อม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เขียนเป็นแผนภาพความคิด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4D568D3-3C68-974C-9CB6-89E04C84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951" y="385311"/>
            <a:ext cx="4034246" cy="696686"/>
            <a:chOff x="-227512" y="644434"/>
            <a:chExt cx="4034246" cy="6966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8455A48A-6730-49F3-9D15-CE9D3DB67A88}"/>
                </a:ext>
              </a:extLst>
            </p:cNvPr>
            <p:cNvSpPr/>
            <p:nvPr/>
          </p:nvSpPr>
          <p:spPr>
            <a:xfrm>
              <a:off x="278674" y="644434"/>
              <a:ext cx="3021875" cy="69668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05754E-C641-4B8B-ACDB-1CF28CC0DF38}"/>
                </a:ext>
              </a:extLst>
            </p:cNvPr>
            <p:cNvSpPr txBox="1"/>
            <p:nvPr/>
          </p:nvSpPr>
          <p:spPr>
            <a:xfrm>
              <a:off x="-227512" y="731167"/>
              <a:ext cx="40342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ตัวอย่างแผนภาพความคิด</a:t>
              </a:r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1C576D2F-55A5-458D-8816-076219B555D9}"/>
              </a:ext>
            </a:extLst>
          </p:cNvPr>
          <p:cNvSpPr/>
          <p:nvPr/>
        </p:nvSpPr>
        <p:spPr>
          <a:xfrm>
            <a:off x="2099945" y="4581728"/>
            <a:ext cx="2664460" cy="935152"/>
          </a:xfrm>
          <a:prstGeom prst="roundRect">
            <a:avLst>
              <a:gd name="adj" fmla="val 50000"/>
            </a:avLst>
          </a:prstGeom>
          <a:solidFill>
            <a:srgbClr val="EEA51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สะดวกต่อการใช้งาน แข็งแรง ทนทาน</a:t>
            </a:r>
          </a:p>
        </p:txBody>
      </p:sp>
      <p:sp>
        <p:nvSpPr>
          <p:cNvPr id="11" name="Bent Arrow 16">
            <a:extLst>
              <a:ext uri="{FF2B5EF4-FFF2-40B4-BE49-F238E27FC236}">
                <a16:creationId xmlns:a16="http://schemas.microsoft.com/office/drawing/2014/main" id="{B66D66CE-0189-4A62-B878-1B54C94EF599}"/>
              </a:ext>
            </a:extLst>
          </p:cNvPr>
          <p:cNvSpPr/>
          <p:nvPr/>
        </p:nvSpPr>
        <p:spPr>
          <a:xfrm>
            <a:off x="3285490" y="3645535"/>
            <a:ext cx="1871980" cy="935153"/>
          </a:xfrm>
          <a:prstGeom prst="bentArrow">
            <a:avLst>
              <a:gd name="adj1" fmla="val 5397"/>
              <a:gd name="adj2" fmla="val 25000"/>
              <a:gd name="adj3" fmla="val 0"/>
              <a:gd name="adj4" fmla="val 33156"/>
            </a:avLst>
          </a:prstGeom>
          <a:solidFill>
            <a:srgbClr val="FF6C0D"/>
          </a:solidFill>
          <a:ln>
            <a:solidFill>
              <a:srgbClr val="FF6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EE4162F-09A2-4A0D-AE8D-34516941CF4D}"/>
              </a:ext>
            </a:extLst>
          </p:cNvPr>
          <p:cNvSpPr/>
          <p:nvPr/>
        </p:nvSpPr>
        <p:spPr>
          <a:xfrm>
            <a:off x="7524097" y="4579272"/>
            <a:ext cx="2664460" cy="93515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เป็นมิตรต่อ</a:t>
            </a:r>
          </a:p>
          <a:p>
            <a:pPr algn="ctr"/>
            <a:r>
              <a:rPr lang="th-TH" altLang="en-US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สิ่งแวดล้อม</a:t>
            </a:r>
          </a:p>
        </p:txBody>
      </p:sp>
      <p:sp>
        <p:nvSpPr>
          <p:cNvPr id="13" name="Minus 3">
            <a:extLst>
              <a:ext uri="{FF2B5EF4-FFF2-40B4-BE49-F238E27FC236}">
                <a16:creationId xmlns:a16="http://schemas.microsoft.com/office/drawing/2014/main" id="{95FD10BB-D829-4D8D-A64C-E786962831F5}"/>
              </a:ext>
            </a:extLst>
          </p:cNvPr>
          <p:cNvSpPr/>
          <p:nvPr/>
        </p:nvSpPr>
        <p:spPr>
          <a:xfrm rot="16200000" flipV="1">
            <a:off x="5160010" y="2529877"/>
            <a:ext cx="1871980" cy="306070"/>
          </a:xfrm>
          <a:prstGeom prst="mathMinus">
            <a:avLst/>
          </a:prstGeom>
          <a:solidFill>
            <a:srgbClr val="EA1776"/>
          </a:solidFill>
          <a:ln>
            <a:solidFill>
              <a:srgbClr val="EA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9">
            <a:extLst>
              <a:ext uri="{FF2B5EF4-FFF2-40B4-BE49-F238E27FC236}">
                <a16:creationId xmlns:a16="http://schemas.microsoft.com/office/drawing/2014/main" id="{B0D7D80E-C971-49A5-8A35-9F8E6FB12574}"/>
              </a:ext>
            </a:extLst>
          </p:cNvPr>
          <p:cNvSpPr/>
          <p:nvPr/>
        </p:nvSpPr>
        <p:spPr>
          <a:xfrm flipH="1">
            <a:off x="7107554" y="3646171"/>
            <a:ext cx="1910715" cy="934518"/>
          </a:xfrm>
          <a:prstGeom prst="bentArrow">
            <a:avLst>
              <a:gd name="adj1" fmla="val 7199"/>
              <a:gd name="adj2" fmla="val 25000"/>
              <a:gd name="adj3" fmla="val 0"/>
              <a:gd name="adj4" fmla="val 3315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7ABAED-0F1F-4E1D-B6BE-86E7CE7A1E91}"/>
              </a:ext>
            </a:extLst>
          </p:cNvPr>
          <p:cNvSpPr/>
          <p:nvPr/>
        </p:nvSpPr>
        <p:spPr>
          <a:xfrm>
            <a:off x="4740490" y="2682911"/>
            <a:ext cx="2647475" cy="252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การออกแบบ</a:t>
            </a:r>
          </a:p>
          <a:p>
            <a:pPr algn="ctr"/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บรรจุภัณฑ์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F9C9F3ED-46BD-4DCD-A756-F6BD1474B50E}"/>
              </a:ext>
            </a:extLst>
          </p:cNvPr>
          <p:cNvSpPr/>
          <p:nvPr/>
        </p:nvSpPr>
        <p:spPr>
          <a:xfrm>
            <a:off x="4747420" y="1051967"/>
            <a:ext cx="2664460" cy="942298"/>
          </a:xfrm>
          <a:prstGeom prst="roundRect">
            <a:avLst>
              <a:gd name="adj" fmla="val 50000"/>
            </a:avLst>
          </a:prstGeom>
          <a:solidFill>
            <a:srgbClr val="F5A3DE"/>
          </a:solidFill>
          <a:ln>
            <a:solidFill>
              <a:srgbClr val="F5A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มีเอกลักษณ์โดดเด่น</a:t>
            </a:r>
          </a:p>
          <a:p>
            <a:pPr algn="ctr"/>
            <a:r>
              <a:rPr lang="th-TH" altLang="en-US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สื่อความหมายได้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017E61-55CA-4966-9BB4-4BD4602029FB}"/>
              </a:ext>
            </a:extLst>
          </p:cNvPr>
          <p:cNvCxnSpPr>
            <a:cxnSpLocks/>
          </p:cNvCxnSpPr>
          <p:nvPr/>
        </p:nvCxnSpPr>
        <p:spPr>
          <a:xfrm>
            <a:off x="7411880" y="1498840"/>
            <a:ext cx="806166" cy="0"/>
          </a:xfrm>
          <a:prstGeom prst="straightConnector1">
            <a:avLst/>
          </a:prstGeom>
          <a:ln w="57150">
            <a:solidFill>
              <a:srgbClr val="C0190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 Box 42">
            <a:extLst>
              <a:ext uri="{FF2B5EF4-FFF2-40B4-BE49-F238E27FC236}">
                <a16:creationId xmlns:a16="http://schemas.microsoft.com/office/drawing/2014/main" id="{E7A89C98-A494-4808-99A3-4DB5DBD75F9D}"/>
              </a:ext>
            </a:extLst>
          </p:cNvPr>
          <p:cNvSpPr txBox="1"/>
          <p:nvPr/>
        </p:nvSpPr>
        <p:spPr>
          <a:xfrm>
            <a:off x="7984576" y="1236974"/>
            <a:ext cx="23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ทำให้สินค้าขายดี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B620C1-BBFA-423E-A2D1-4632E0054D03}"/>
              </a:ext>
            </a:extLst>
          </p:cNvPr>
          <p:cNvCxnSpPr>
            <a:cxnSpLocks/>
          </p:cNvCxnSpPr>
          <p:nvPr/>
        </p:nvCxnSpPr>
        <p:spPr>
          <a:xfrm flipH="1">
            <a:off x="4099592" y="1504185"/>
            <a:ext cx="647828" cy="0"/>
          </a:xfrm>
          <a:prstGeom prst="straightConnector1">
            <a:avLst/>
          </a:prstGeom>
          <a:ln w="57150">
            <a:solidFill>
              <a:srgbClr val="C0190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 Box 42">
            <a:extLst>
              <a:ext uri="{FF2B5EF4-FFF2-40B4-BE49-F238E27FC236}">
                <a16:creationId xmlns:a16="http://schemas.microsoft.com/office/drawing/2014/main" id="{C47D8B07-99CD-4028-9AFC-BAB623D16816}"/>
              </a:ext>
            </a:extLst>
          </p:cNvPr>
          <p:cNvSpPr txBox="1"/>
          <p:nvPr/>
        </p:nvSpPr>
        <p:spPr>
          <a:xfrm>
            <a:off x="1435133" y="1274752"/>
            <a:ext cx="2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เป็นที่สนใจของผู้บริโภค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43C8BD-4B7E-45A3-A081-E2165A8A072C}"/>
              </a:ext>
            </a:extLst>
          </p:cNvPr>
          <p:cNvCxnSpPr>
            <a:cxnSpLocks/>
          </p:cNvCxnSpPr>
          <p:nvPr/>
        </p:nvCxnSpPr>
        <p:spPr>
          <a:xfrm flipH="1">
            <a:off x="2863692" y="5517515"/>
            <a:ext cx="350994" cy="415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 Box 42">
            <a:extLst>
              <a:ext uri="{FF2B5EF4-FFF2-40B4-BE49-F238E27FC236}">
                <a16:creationId xmlns:a16="http://schemas.microsoft.com/office/drawing/2014/main" id="{A8DEC469-E5AB-40E9-AA59-31C7C7EBD993}"/>
              </a:ext>
            </a:extLst>
          </p:cNvPr>
          <p:cNvSpPr txBox="1"/>
          <p:nvPr/>
        </p:nvSpPr>
        <p:spPr>
          <a:xfrm>
            <a:off x="183974" y="5930893"/>
            <a:ext cx="2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สะดวกสบายต่อการขนส่ง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CDA633-DD6F-4216-BB26-3D94CFDDAB29}"/>
              </a:ext>
            </a:extLst>
          </p:cNvPr>
          <p:cNvCxnSpPr>
            <a:cxnSpLocks/>
          </p:cNvCxnSpPr>
          <p:nvPr/>
        </p:nvCxnSpPr>
        <p:spPr>
          <a:xfrm flipH="1" flipV="1">
            <a:off x="2586759" y="4124876"/>
            <a:ext cx="350994" cy="4558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 Box 42">
            <a:extLst>
              <a:ext uri="{FF2B5EF4-FFF2-40B4-BE49-F238E27FC236}">
                <a16:creationId xmlns:a16="http://schemas.microsoft.com/office/drawing/2014/main" id="{96B83D78-35C9-4961-AF6E-94D23ECB43D0}"/>
              </a:ext>
            </a:extLst>
          </p:cNvPr>
          <p:cNvSpPr txBox="1"/>
          <p:nvPr/>
        </p:nvSpPr>
        <p:spPr>
          <a:xfrm>
            <a:off x="490783" y="3644495"/>
            <a:ext cx="2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ใช้งานได้นาน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E014B3-E1DE-4F5C-9436-EB399D77F827}"/>
              </a:ext>
            </a:extLst>
          </p:cNvPr>
          <p:cNvCxnSpPr>
            <a:cxnSpLocks/>
          </p:cNvCxnSpPr>
          <p:nvPr/>
        </p:nvCxnSpPr>
        <p:spPr>
          <a:xfrm>
            <a:off x="8771853" y="5541516"/>
            <a:ext cx="246416" cy="418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 Box 42">
            <a:extLst>
              <a:ext uri="{FF2B5EF4-FFF2-40B4-BE49-F238E27FC236}">
                <a16:creationId xmlns:a16="http://schemas.microsoft.com/office/drawing/2014/main" id="{1CA7B832-5AB4-490C-9606-96DA0BD1FA73}"/>
              </a:ext>
            </a:extLst>
          </p:cNvPr>
          <p:cNvSpPr txBox="1"/>
          <p:nvPr/>
        </p:nvSpPr>
        <p:spPr>
          <a:xfrm>
            <a:off x="8291942" y="5970985"/>
            <a:ext cx="2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ช่วยลดจำนวนขยะ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9E37A8-7337-430D-9ABD-568289D32CCA}"/>
              </a:ext>
            </a:extLst>
          </p:cNvPr>
          <p:cNvCxnSpPr>
            <a:cxnSpLocks/>
          </p:cNvCxnSpPr>
          <p:nvPr/>
        </p:nvCxnSpPr>
        <p:spPr>
          <a:xfrm flipV="1">
            <a:off x="9483052" y="4163892"/>
            <a:ext cx="341884" cy="3904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 Box 42">
            <a:extLst>
              <a:ext uri="{FF2B5EF4-FFF2-40B4-BE49-F238E27FC236}">
                <a16:creationId xmlns:a16="http://schemas.microsoft.com/office/drawing/2014/main" id="{C74FF88C-8667-4292-AB2E-FC6996458926}"/>
              </a:ext>
            </a:extLst>
          </p:cNvPr>
          <p:cNvSpPr txBox="1"/>
          <p:nvPr/>
        </p:nvSpPr>
        <p:spPr>
          <a:xfrm>
            <a:off x="9250608" y="3645857"/>
            <a:ext cx="2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dirty="0">
                <a:latin typeface="TH SarabunPSK" panose="020B0500040200020003" charset="0"/>
                <a:cs typeface="TH SarabunPSK" panose="020B0500040200020003" charset="0"/>
              </a:rPr>
              <a:t>ช่วยลดภาวะโลกร้อน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A8F64CF7-F43B-AF4D-9EEF-E26D0140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6" grpId="0"/>
      <p:bldP spid="29" grpId="0"/>
      <p:bldP spid="31" grpId="0"/>
      <p:bldP spid="34" grpId="0"/>
      <p:bldP spid="39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92">
            <a:extLst>
              <a:ext uri="{FF2B5EF4-FFF2-40B4-BE49-F238E27FC236}">
                <a16:creationId xmlns:a16="http://schemas.microsoft.com/office/drawing/2014/main" id="{6E1DA398-7762-4979-BB12-DDCE5B23C44C}"/>
              </a:ext>
            </a:extLst>
          </p:cNvPr>
          <p:cNvSpPr/>
          <p:nvPr/>
        </p:nvSpPr>
        <p:spPr>
          <a:xfrm>
            <a:off x="-89877" y="1508289"/>
            <a:ext cx="12281877" cy="2601798"/>
          </a:xfrm>
          <a:prstGeom prst="rect">
            <a:avLst/>
          </a:prstGeom>
          <a:solidFill>
            <a:srgbClr val="F8979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นักเรียนจับคู่ภาพผลิตภัณฑ์กับบรรจุภัณฑ์ให้ถูกต้อง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225AB2-D68C-664C-B117-E3C65872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558">
            <a:off x="4889814" y="845573"/>
            <a:ext cx="2249717" cy="1687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06" y="856963"/>
            <a:ext cx="2778250" cy="15772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C6F4BF-7E57-451D-A43E-B8C1226FD43B}"/>
              </a:ext>
            </a:extLst>
          </p:cNvPr>
          <p:cNvSpPr txBox="1"/>
          <p:nvPr/>
        </p:nvSpPr>
        <p:spPr>
          <a:xfrm>
            <a:off x="3069855" y="2652587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๑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2BF1BB-DEDD-4C7B-9169-3ECB46BF84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67" y="1010802"/>
            <a:ext cx="2453865" cy="16364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E546B1-7539-44FA-9753-A698CAC831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56" y="708689"/>
            <a:ext cx="1886551" cy="19013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3F394F-93C5-4698-BBAC-AAE2D331E0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3" y="3927661"/>
            <a:ext cx="2347055" cy="20997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022696-A553-4800-B87C-4BDB7C63C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6" y="4031248"/>
            <a:ext cx="2305781" cy="1910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A524E0-16F7-4946-9066-ABCA056CAD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/>
          <a:stretch/>
        </p:blipFill>
        <p:spPr>
          <a:xfrm>
            <a:off x="5000944" y="3582552"/>
            <a:ext cx="1129825" cy="23592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19B8A5-71ED-46CC-AD2A-1274CC3CB1C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21" y="4196930"/>
            <a:ext cx="2121281" cy="16185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2FD60B-2A9D-472F-B217-BAF402399E54}"/>
              </a:ext>
            </a:extLst>
          </p:cNvPr>
          <p:cNvSpPr txBox="1"/>
          <p:nvPr/>
        </p:nvSpPr>
        <p:spPr>
          <a:xfrm>
            <a:off x="5198880" y="2652588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๒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D7653-09E0-4A6B-8791-223A48502C41}"/>
              </a:ext>
            </a:extLst>
          </p:cNvPr>
          <p:cNvSpPr txBox="1"/>
          <p:nvPr/>
        </p:nvSpPr>
        <p:spPr>
          <a:xfrm>
            <a:off x="7312559" y="2610038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๓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F43BDF-B9FE-4794-B385-165F08C7E341}"/>
              </a:ext>
            </a:extLst>
          </p:cNvPr>
          <p:cNvSpPr txBox="1"/>
          <p:nvPr/>
        </p:nvSpPr>
        <p:spPr>
          <a:xfrm>
            <a:off x="9707226" y="2581192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๔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A34E9B-9598-403E-A560-214675057EBD}"/>
              </a:ext>
            </a:extLst>
          </p:cNvPr>
          <p:cNvSpPr txBox="1"/>
          <p:nvPr/>
        </p:nvSpPr>
        <p:spPr>
          <a:xfrm>
            <a:off x="408679" y="2029790"/>
            <a:ext cx="1623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41C191-105C-48FD-A4C6-E997C93E5C09}"/>
              </a:ext>
            </a:extLst>
          </p:cNvPr>
          <p:cNvSpPr txBox="1"/>
          <p:nvPr/>
        </p:nvSpPr>
        <p:spPr>
          <a:xfrm>
            <a:off x="2866828" y="5941754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58C613-B743-417D-869F-6710DF365F7C}"/>
              </a:ext>
            </a:extLst>
          </p:cNvPr>
          <p:cNvSpPr txBox="1"/>
          <p:nvPr/>
        </p:nvSpPr>
        <p:spPr>
          <a:xfrm>
            <a:off x="5159297" y="5941754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๒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3A35BB-0413-439F-AD22-E6BE445EF58E}"/>
              </a:ext>
            </a:extLst>
          </p:cNvPr>
          <p:cNvSpPr txBox="1"/>
          <p:nvPr/>
        </p:nvSpPr>
        <p:spPr>
          <a:xfrm>
            <a:off x="7282959" y="5945234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๓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2ED877-541F-492A-8B59-258FC60F346B}"/>
              </a:ext>
            </a:extLst>
          </p:cNvPr>
          <p:cNvSpPr txBox="1"/>
          <p:nvPr/>
        </p:nvSpPr>
        <p:spPr>
          <a:xfrm>
            <a:off x="9713042" y="5941753"/>
            <a:ext cx="95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๔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E74699-A04B-4B64-9FFA-73DB08F14E93}"/>
              </a:ext>
            </a:extLst>
          </p:cNvPr>
          <p:cNvSpPr txBox="1"/>
          <p:nvPr/>
        </p:nvSpPr>
        <p:spPr>
          <a:xfrm>
            <a:off x="338191" y="4227099"/>
            <a:ext cx="1654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บรรจุภัณฑ์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9725F81-9D42-4AA2-82A0-72844166365D}"/>
              </a:ext>
            </a:extLst>
          </p:cNvPr>
          <p:cNvCxnSpPr/>
          <p:nvPr/>
        </p:nvCxnSpPr>
        <p:spPr>
          <a:xfrm>
            <a:off x="3937163" y="2870196"/>
            <a:ext cx="1490702" cy="13267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34FFDE-80C8-4BAB-BD90-591A4E72A689}"/>
              </a:ext>
            </a:extLst>
          </p:cNvPr>
          <p:cNvCxnSpPr/>
          <p:nvPr/>
        </p:nvCxnSpPr>
        <p:spPr>
          <a:xfrm>
            <a:off x="6110176" y="2919015"/>
            <a:ext cx="4118102" cy="15154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EB0926C-61FB-4B09-B44E-C6AAB477752B}"/>
              </a:ext>
            </a:extLst>
          </p:cNvPr>
          <p:cNvCxnSpPr>
            <a:cxnSpLocks/>
          </p:cNvCxnSpPr>
          <p:nvPr/>
        </p:nvCxnSpPr>
        <p:spPr>
          <a:xfrm flipH="1">
            <a:off x="8208810" y="2962001"/>
            <a:ext cx="1524506" cy="10799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B4F748-8DA1-42AF-AE29-E9408D2F00E6}"/>
              </a:ext>
            </a:extLst>
          </p:cNvPr>
          <p:cNvCxnSpPr>
            <a:stCxn id="42" idx="1"/>
          </p:cNvCxnSpPr>
          <p:nvPr/>
        </p:nvCxnSpPr>
        <p:spPr>
          <a:xfrm flipH="1">
            <a:off x="3742441" y="2840871"/>
            <a:ext cx="3570118" cy="12618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45920D9B-4B20-0D43-8D97-821A8E79F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92">
            <a:extLst>
              <a:ext uri="{FF2B5EF4-FFF2-40B4-BE49-F238E27FC236}">
                <a16:creationId xmlns:a16="http://schemas.microsoft.com/office/drawing/2014/main" id="{6E1DA398-7762-4979-BB12-DDCE5B23C44C}"/>
              </a:ext>
            </a:extLst>
          </p:cNvPr>
          <p:cNvSpPr/>
          <p:nvPr/>
        </p:nvSpPr>
        <p:spPr>
          <a:xfrm>
            <a:off x="0" y="2055043"/>
            <a:ext cx="12281877" cy="3294711"/>
          </a:xfrm>
          <a:prstGeom prst="rect">
            <a:avLst/>
          </a:prstGeom>
          <a:solidFill>
            <a:srgbClr val="F89790">
              <a:alpha val="58039"/>
            </a:srgbClr>
          </a:solidFill>
          <a:ln w="25400" cap="flat" cmpd="sng" algn="ctr">
            <a:solidFill>
              <a:srgbClr val="F89790">
                <a:alpha val="45098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93548" y="4686788"/>
            <a:ext cx="1070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21"/>
          <p:cNvSpPr/>
          <p:nvPr/>
        </p:nvSpPr>
        <p:spPr>
          <a:xfrm>
            <a:off x="3255372" y="1178334"/>
            <a:ext cx="8179704" cy="2348507"/>
          </a:xfrm>
          <a:prstGeom prst="roundRect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  <a:p>
            <a:pPr lvl="0"/>
            <a:r>
              <a:rPr lang="th-TH" sz="3200" b="1" dirty="0">
                <a:solidFill>
                  <a:prstClr val="black"/>
                </a:solidFill>
                <a:latin typeface="TH SarabunPSK" panose="020B0500040200020003" charset="0"/>
                <a:cs typeface="TH SarabunPSK" panose="020B0500040200020003" charset="0"/>
              </a:rPr>
              <a:t>วัสดุที่ใช้ทำบรรจุภัณฑ์จากวัสดุธรรมชาติ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charset="0"/>
                <a:cs typeface="TH SarabunPSK" panose="020B0500040200020003" charset="0"/>
              </a:rPr>
              <a:t>ในประเทศไทยมีวัสดุธรรมชาติหลากหลายชนิดที่สามารถนำมาใช้ประดิษฐ์เป็นบรรจุภัณฑ์ ใช้ห่อหุ้มหรือบรรจุสินค้าและผลิตภัณฑ์ต่าง ๆ แทนการใช้พลาสติกที่ย่อยสลายได้ยาก อีกทั้งยังเป็นการช่วยลดภาวะโลกร้อน ประหยัดค่าใช้จ่าย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" y="1178334"/>
            <a:ext cx="2861310" cy="2079625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สรุปความคิดรวบยอด</a:t>
            </a:r>
          </a:p>
        </p:txBody>
      </p:sp>
      <p:pic>
        <p:nvPicPr>
          <p:cNvPr id="9" name="รูปภาพ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2" y="2784918"/>
            <a:ext cx="1535968" cy="25648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สี่เหลี่ยมผืนผ้ามุมมน 21"/>
          <p:cNvSpPr/>
          <p:nvPr/>
        </p:nvSpPr>
        <p:spPr>
          <a:xfrm>
            <a:off x="2345476" y="3883780"/>
            <a:ext cx="9089599" cy="2390560"/>
          </a:xfrm>
          <a:prstGeom prst="roundRect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tabLst>
                <a:tab pos="450215" algn="l"/>
                <a:tab pos="630555" algn="l"/>
                <a:tab pos="810260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การออกแบบบรรจุภัณฑ์จากวัสดุธรรมชาติ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การออกแบบบรรจุภัณฑ์จากวัสดุธรรมชาติควรออกแบบให้มีเอกลักษณ์โดดเด่นสะดุดตาและสื่อความหมายได้ </a:t>
            </a:r>
            <a:b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</a:b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มีความสะดวกต่อการใช้งาน แข็งแรงทนทาน และควรเป็นมิตรต่อสิ่งแวดล้อม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09EFB-1529-43E3-A5E4-9747CBF34711}"/>
              </a:ext>
            </a:extLst>
          </p:cNvPr>
          <p:cNvGrpSpPr/>
          <p:nvPr/>
        </p:nvGrpSpPr>
        <p:grpSpPr>
          <a:xfrm>
            <a:off x="3391404" y="1337304"/>
            <a:ext cx="7783254" cy="2085053"/>
            <a:chOff x="3391404" y="1337304"/>
            <a:chExt cx="7783254" cy="2085053"/>
          </a:xfrm>
        </p:grpSpPr>
        <p:sp>
          <p:nvSpPr>
            <p:cNvPr id="2" name="Rectangle 1"/>
            <p:cNvSpPr/>
            <p:nvPr/>
          </p:nvSpPr>
          <p:spPr>
            <a:xfrm>
              <a:off x="3391404" y="1834871"/>
              <a:ext cx="4595600" cy="1343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55597" y="1337304"/>
              <a:ext cx="3219061" cy="2085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4C9ABBA-C516-4258-BC89-83882D65E9A7}"/>
              </a:ext>
            </a:extLst>
          </p:cNvPr>
          <p:cNvGrpSpPr/>
          <p:nvPr/>
        </p:nvGrpSpPr>
        <p:grpSpPr>
          <a:xfrm>
            <a:off x="2434879" y="4244580"/>
            <a:ext cx="8715557" cy="1671351"/>
            <a:chOff x="2434879" y="4244580"/>
            <a:chExt cx="8715557" cy="1671351"/>
          </a:xfrm>
        </p:grpSpPr>
        <p:sp>
          <p:nvSpPr>
            <p:cNvPr id="12" name="Rectangle 11"/>
            <p:cNvSpPr/>
            <p:nvPr/>
          </p:nvSpPr>
          <p:spPr>
            <a:xfrm>
              <a:off x="2434879" y="4714370"/>
              <a:ext cx="6508649" cy="1201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168154-6E42-480A-A279-B426A694244D}"/>
                </a:ext>
              </a:extLst>
            </p:cNvPr>
            <p:cNvSpPr/>
            <p:nvPr/>
          </p:nvSpPr>
          <p:spPr>
            <a:xfrm>
              <a:off x="7222737" y="4244580"/>
              <a:ext cx="3927699" cy="157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D09BDA2-9D81-5649-B08B-79E1DF054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73891" y="4066150"/>
            <a:ext cx="12265891" cy="3051246"/>
          </a:xfrm>
          <a:prstGeom prst="rect">
            <a:avLst/>
          </a:prstGeom>
          <a:solidFill>
            <a:srgbClr val="F3AFAF">
              <a:alpha val="50980"/>
            </a:srgbClr>
          </a:solidFill>
          <a:ln>
            <a:solidFill>
              <a:srgbClr val="F3AFAF">
                <a:alpha val="5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02CB95-CA61-4799-BFB4-449526E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2" t="2147" r="6327" b="25308"/>
          <a:stretch/>
        </p:blipFill>
        <p:spPr>
          <a:xfrm>
            <a:off x="1989390" y="2544951"/>
            <a:ext cx="2766275" cy="1521199"/>
          </a:xfrm>
          <a:prstGeom prst="rect">
            <a:avLst/>
          </a:prstGeom>
          <a:solidFill>
            <a:srgbClr val="F89790"/>
          </a:solidFill>
        </p:spPr>
      </p:pic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109C0DDE-6834-4CFC-A900-6926618A9D08}"/>
              </a:ext>
            </a:extLst>
          </p:cNvPr>
          <p:cNvSpPr/>
          <p:nvPr/>
        </p:nvSpPr>
        <p:spPr>
          <a:xfrm>
            <a:off x="6859060" y="5042986"/>
            <a:ext cx="3647209" cy="7179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ไม้ไผ่ นำมาทำเป็นชะลอม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9EC7F-89A1-47D1-86F8-4749FE239365}"/>
              </a:ext>
            </a:extLst>
          </p:cNvPr>
          <p:cNvSpPr txBox="1"/>
          <p:nvPr/>
        </p:nvSpPr>
        <p:spPr>
          <a:xfrm>
            <a:off x="1921067" y="1046526"/>
            <a:ext cx="829425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วัสดุธรรมชาติชนิดดังกล่าว</a:t>
            </a:r>
            <a:r>
              <a:rPr lang="th-TH" sz="4000" b="1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</a:t>
            </a:r>
            <a:r>
              <a:rPr kumimoji="0" lang="th-TH" sz="4000" b="1" i="0" u="none" strike="noStrike" kern="1200" cap="none" spc="0" normalizeH="0" baseline="0" noProof="0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บรรจุภัณฑ์อะไรได้บ้าง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E267A546-000B-4520-807E-71AB0ADF746B}"/>
              </a:ext>
            </a:extLst>
          </p:cNvPr>
          <p:cNvSpPr/>
          <p:nvPr/>
        </p:nvSpPr>
        <p:spPr>
          <a:xfrm>
            <a:off x="7027011" y="1815132"/>
            <a:ext cx="3065035" cy="2980838"/>
          </a:xfrm>
          <a:prstGeom prst="donut">
            <a:avLst>
              <a:gd name="adj" fmla="val 36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1ED02-C6BF-4B8F-9900-1FA98E27D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971" y="1551397"/>
            <a:ext cx="3898306" cy="5461512"/>
          </a:xfrm>
          <a:prstGeom prst="rect">
            <a:avLst/>
          </a:prstGeom>
        </p:spPr>
      </p:pic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A0F6056-FB17-4537-A357-7B356A962B6D}"/>
              </a:ext>
            </a:extLst>
          </p:cNvPr>
          <p:cNvSpPr/>
          <p:nvPr/>
        </p:nvSpPr>
        <p:spPr>
          <a:xfrm>
            <a:off x="1378012" y="5123219"/>
            <a:ext cx="3707173" cy="63774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ใบตอง</a:t>
            </a:r>
            <a:r>
              <a:rPr kumimoji="0" lang="th-TH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นำมาใช้ห่อขนม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EDDDDBA3-F354-461D-80B2-72FD1E428F02}"/>
              </a:ext>
            </a:extLst>
          </p:cNvPr>
          <p:cNvSpPr/>
          <p:nvPr/>
        </p:nvSpPr>
        <p:spPr>
          <a:xfrm>
            <a:off x="1834510" y="1838268"/>
            <a:ext cx="3065035" cy="2980838"/>
          </a:xfrm>
          <a:prstGeom prst="donut">
            <a:avLst>
              <a:gd name="adj" fmla="val 36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88807" y="327144"/>
            <a:ext cx="806477" cy="12242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CE2BDDE-977C-3C48-8A4E-6E3C9B705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27">
            <a:extLst>
              <a:ext uri="{FF2B5EF4-FFF2-40B4-BE49-F238E27FC236}">
                <a16:creationId xmlns:a16="http://schemas.microsoft.com/office/drawing/2014/main" id="{E26C8B68-FDB3-41BF-B983-BD9E90517616}"/>
              </a:ext>
            </a:extLst>
          </p:cNvPr>
          <p:cNvGrpSpPr/>
          <p:nvPr/>
        </p:nvGrpSpPr>
        <p:grpSpPr>
          <a:xfrm>
            <a:off x="5058047" y="1907059"/>
            <a:ext cx="6844145" cy="2726315"/>
            <a:chOff x="5639110" y="2000890"/>
            <a:chExt cx="6844145" cy="2726315"/>
          </a:xfrm>
        </p:grpSpPr>
        <p:sp>
          <p:nvSpPr>
            <p:cNvPr id="5" name="สี่เหลี่ยมผืนผ้ามุมมน 28">
              <a:extLst>
                <a:ext uri="{FF2B5EF4-FFF2-40B4-BE49-F238E27FC236}">
                  <a16:creationId xmlns:a16="http://schemas.microsoft.com/office/drawing/2014/main" id="{0043DE81-F2F3-4130-AAE3-48E0A2311AC7}"/>
                </a:ext>
              </a:extLst>
            </p:cNvPr>
            <p:cNvSpPr/>
            <p:nvPr/>
          </p:nvSpPr>
          <p:spPr>
            <a:xfrm>
              <a:off x="5639110" y="2000890"/>
              <a:ext cx="6844145" cy="27263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" name="กล่องข้อความ 30">
              <a:extLst>
                <a:ext uri="{FF2B5EF4-FFF2-40B4-BE49-F238E27FC236}">
                  <a16:creationId xmlns:a16="http://schemas.microsoft.com/office/drawing/2014/main" id="{B4CB0C0F-D6FC-4B74-A907-A41AC5B5D32A}"/>
                </a:ext>
              </a:extLst>
            </p:cNvPr>
            <p:cNvSpPr txBox="1"/>
            <p:nvPr/>
          </p:nvSpPr>
          <p:spPr>
            <a:xfrm>
              <a:off x="6056330" y="2209885"/>
              <a:ext cx="6328806" cy="2308324"/>
            </a:xfrm>
            <a:prstGeom prst="rect">
              <a:avLst/>
            </a:prstGeom>
            <a:noFill/>
            <a:ln w="28575"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บรรจุภัณฑ์จากวัสดุธรรมชาติ </a:t>
              </a: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เป็นบรรจุภัณฑ์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ที่ออกแบบและประดิษฐ์มาเพื่อวัตถุประสงค์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ในการอนุรักษ์สิ่งแวดล้อม โดยช่วยลดปริมาณขยะ และย่อยสลายได้ตามธรรมชาติ </a:t>
              </a:r>
              <a:endParaRPr kumimoji="0" lang="th-TH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58875" y="408790"/>
            <a:ext cx="6191752" cy="976336"/>
            <a:chOff x="775855" y="437760"/>
            <a:chExt cx="8926946" cy="1123188"/>
          </a:xfrm>
        </p:grpSpPr>
        <p:sp>
          <p:nvSpPr>
            <p:cNvPr id="13" name="Rectangle 12"/>
            <p:cNvSpPr/>
            <p:nvPr/>
          </p:nvSpPr>
          <p:spPr>
            <a:xfrm>
              <a:off x="775855" y="437760"/>
              <a:ext cx="8617528" cy="1043709"/>
            </a:xfrm>
            <a:prstGeom prst="rect">
              <a:avLst/>
            </a:prstGeom>
            <a:solidFill>
              <a:srgbClr val="F3AFAF"/>
            </a:solidFill>
            <a:ln>
              <a:solidFill>
                <a:srgbClr val="F3A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5273" y="646759"/>
              <a:ext cx="8617528" cy="914189"/>
            </a:xfrm>
            <a:prstGeom prst="rect">
              <a:avLst/>
            </a:prstGeom>
            <a:solidFill>
              <a:srgbClr val="D87876"/>
            </a:solidFill>
            <a:ln>
              <a:solidFill>
                <a:srgbClr val="D87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บรรจุภัณฑ์จากวัสดุธรรมชาติ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902CB95-CA61-4799-BFB4-449526E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2" t="2147" r="6327" b="25308"/>
          <a:stretch/>
        </p:blipFill>
        <p:spPr>
          <a:xfrm>
            <a:off x="757884" y="1907058"/>
            <a:ext cx="4103650" cy="2256633"/>
          </a:xfrm>
          <a:prstGeom prst="rect">
            <a:avLst/>
          </a:prstGeom>
          <a:solidFill>
            <a:srgbClr val="F89790"/>
          </a:solidFill>
        </p:spPr>
      </p:pic>
      <p:sp>
        <p:nvSpPr>
          <p:cNvPr id="2" name="Rounded Rectangle 1"/>
          <p:cNvSpPr/>
          <p:nvPr/>
        </p:nvSpPr>
        <p:spPr>
          <a:xfrm>
            <a:off x="1026002" y="4508872"/>
            <a:ext cx="3639019" cy="571637"/>
          </a:xfrm>
          <a:prstGeom prst="roundRect">
            <a:avLst/>
          </a:prstGeom>
          <a:solidFill>
            <a:srgbClr val="F3AFAF"/>
          </a:solidFill>
          <a:ln>
            <a:solidFill>
              <a:srgbClr val="F3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การนำใบตองมาทำเป็นบรรจุภัณฑ์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C62D1FB-51D6-5647-8F37-81C544CB0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536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7" name="สี่เหลี่ยมผืนผ้า 13">
            <a:extLst>
              <a:ext uri="{FF2B5EF4-FFF2-40B4-BE49-F238E27FC236}">
                <a16:creationId xmlns:a16="http://schemas.microsoft.com/office/drawing/2014/main" id="{586EF3E4-4903-434C-8BA8-2098A7B99522}"/>
              </a:ext>
            </a:extLst>
          </p:cNvPr>
          <p:cNvSpPr/>
          <p:nvPr/>
        </p:nvSpPr>
        <p:spPr>
          <a:xfrm>
            <a:off x="-77700" y="-35968"/>
            <a:ext cx="12426849" cy="532800"/>
          </a:xfrm>
          <a:prstGeom prst="rect">
            <a:avLst/>
          </a:prstGeom>
          <a:gradFill flip="none" rotWithShape="1">
            <a:gsLst>
              <a:gs pos="0">
                <a:srgbClr val="B53633">
                  <a:shade val="30000"/>
                  <a:satMod val="115000"/>
                </a:srgbClr>
              </a:gs>
              <a:gs pos="50000">
                <a:srgbClr val="B53633">
                  <a:shade val="67500"/>
                  <a:satMod val="115000"/>
                </a:srgbClr>
              </a:gs>
              <a:gs pos="100000">
                <a:srgbClr val="B53633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มุมมน 3">
            <a:extLst>
              <a:ext uri="{FF2B5EF4-FFF2-40B4-BE49-F238E27FC236}">
                <a16:creationId xmlns:a16="http://schemas.microsoft.com/office/drawing/2014/main" id="{6FD33332-73E2-46F9-94BB-D9E2E18611FF}"/>
              </a:ext>
            </a:extLst>
          </p:cNvPr>
          <p:cNvSpPr/>
          <p:nvPr/>
        </p:nvSpPr>
        <p:spPr>
          <a:xfrm>
            <a:off x="1462087" y="1699571"/>
            <a:ext cx="9267825" cy="3162935"/>
          </a:xfrm>
          <a:prstGeom prst="roundRect">
            <a:avLst/>
          </a:prstGeom>
          <a:solidFill>
            <a:srgbClr val="FDDFED"/>
          </a:solidFill>
          <a:ln w="38100">
            <a:solidFill>
              <a:srgbClr val="EA177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นักเรียนยกตัวอย่างบรรจุภัณฑ์จากวัสดุธรรมชาติที่เคยเห็น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หรือรู้จักมาให้มากที่สุด เขียนเป็นแผนภาพความคิด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0BC8F04-3395-3B48-B316-E92E0C99B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1">
            <a:extLst>
              <a:ext uri="{FF2B5EF4-FFF2-40B4-BE49-F238E27FC236}">
                <a16:creationId xmlns:a16="http://schemas.microsoft.com/office/drawing/2014/main" id="{16AC4540-9200-4A3C-8228-6A31FD85ED26}"/>
              </a:ext>
            </a:extLst>
          </p:cNvPr>
          <p:cNvGrpSpPr>
            <a:grpSpLocks/>
          </p:cNvGrpSpPr>
          <p:nvPr/>
        </p:nvGrpSpPr>
        <p:grpSpPr bwMode="auto">
          <a:xfrm>
            <a:off x="4621476" y="1948779"/>
            <a:ext cx="722069" cy="943581"/>
            <a:chOff x="4785" y="9480"/>
            <a:chExt cx="855" cy="1010"/>
          </a:xfrm>
        </p:grpSpPr>
        <p:cxnSp>
          <p:nvCxnSpPr>
            <p:cNvPr id="14" name="AutoShape 22">
              <a:extLst>
                <a:ext uri="{FF2B5EF4-FFF2-40B4-BE49-F238E27FC236}">
                  <a16:creationId xmlns:a16="http://schemas.microsoft.com/office/drawing/2014/main" id="{91F776E9-8485-403D-9566-31A1FA9D29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3">
              <a:extLst>
                <a:ext uri="{FF2B5EF4-FFF2-40B4-BE49-F238E27FC236}">
                  <a16:creationId xmlns:a16="http://schemas.microsoft.com/office/drawing/2014/main" id="{77D990CF-0C92-47C7-8F80-8DE081B74E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463FDEF9-3CA0-417C-B612-6495ACDB6DD8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346494" y="3943839"/>
            <a:ext cx="588963" cy="776287"/>
            <a:chOff x="4785" y="9480"/>
            <a:chExt cx="855" cy="101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8EC7E50C-FADD-4BF2-B2D8-46A1F312C2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8F35FC24-212D-4F89-AB9F-D456E7097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28575">
              <a:solidFill>
                <a:srgbClr val="FF33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D2DC5F62-664F-49F9-9351-6402EFBCB0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5762" y="1948780"/>
            <a:ext cx="588963" cy="776288"/>
            <a:chOff x="4785" y="9480"/>
            <a:chExt cx="855" cy="1010"/>
          </a:xfrm>
        </p:grpSpPr>
        <p:cxnSp>
          <p:nvCxnSpPr>
            <p:cNvPr id="10" name="AutoShape 6">
              <a:extLst>
                <a:ext uri="{FF2B5EF4-FFF2-40B4-BE49-F238E27FC236}">
                  <a16:creationId xmlns:a16="http://schemas.microsoft.com/office/drawing/2014/main" id="{C998DC6B-F21E-45D6-B587-9A03507090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7">
              <a:extLst>
                <a:ext uri="{FF2B5EF4-FFF2-40B4-BE49-F238E27FC236}">
                  <a16:creationId xmlns:a16="http://schemas.microsoft.com/office/drawing/2014/main" id="{02C0EC49-74E0-4C41-A1AE-31CC695A0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" name="AutoShape 25">
            <a:extLst>
              <a:ext uri="{FF2B5EF4-FFF2-40B4-BE49-F238E27FC236}">
                <a16:creationId xmlns:a16="http://schemas.microsoft.com/office/drawing/2014/main" id="{446F26A3-3AE8-4D6C-B929-C1AE21A6FF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19413" y="1537754"/>
            <a:ext cx="10006" cy="5697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AutoShape 25">
            <a:extLst>
              <a:ext uri="{FF2B5EF4-FFF2-40B4-BE49-F238E27FC236}">
                <a16:creationId xmlns:a16="http://schemas.microsoft.com/office/drawing/2014/main" id="{346E6FAA-AAF3-46F4-8D92-5043138A6C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9419" y="3926855"/>
            <a:ext cx="0" cy="1143000"/>
          </a:xfrm>
          <a:prstGeom prst="straightConnector1">
            <a:avLst/>
          </a:prstGeom>
          <a:noFill/>
          <a:ln w="28575">
            <a:solidFill>
              <a:srgbClr val="7030A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9D5FC3-1587-48A4-A45D-6006511E7225}"/>
              </a:ext>
            </a:extLst>
          </p:cNvPr>
          <p:cNvSpPr/>
          <p:nvPr/>
        </p:nvSpPr>
        <p:spPr>
          <a:xfrm>
            <a:off x="5182061" y="2076933"/>
            <a:ext cx="2395140" cy="23940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en-US" sz="3600" b="1" dirty="0">
                <a:solidFill>
                  <a:prstClr val="black"/>
                </a:solidFill>
                <a:latin typeface="TH SarabunPSK" panose="020B0500040200020003" charset="0"/>
                <a:cs typeface="TH SarabunPSK" panose="020B0500040200020003" charset="0"/>
              </a:rPr>
              <a:t>บรรจุภัณฑ์จากวัสดุธรรมชาติ</a:t>
            </a:r>
            <a:endParaRPr kumimoji="0" lang="th-TH" altLang="en-US" sz="3600" b="1" i="0" u="non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H SarabunPSK" panose="020B0500040200020003" charset="0"/>
              <a:cs typeface="TH SarabunPSK" panose="020B0500040200020003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F8FB903-91A3-404A-9A35-3D402E5A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105" y="1627033"/>
            <a:ext cx="1721450" cy="528055"/>
          </a:xfrm>
          <a:prstGeom prst="rect">
            <a:avLst/>
          </a:prstGeom>
          <a:solidFill>
            <a:srgbClr val="CCFFFF"/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กล่องไม้</a:t>
            </a:r>
            <a:endParaRPr kumimoji="0" lang="en-US" altLang="th-TH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D19ED1EE-E8BC-4A74-9CC6-53C63A22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957" y="897243"/>
            <a:ext cx="1776921" cy="540000"/>
          </a:xfrm>
          <a:prstGeom prst="rect">
            <a:avLst/>
          </a:prstGeom>
          <a:solidFill>
            <a:srgbClr val="F2DBDB"/>
          </a:solidFill>
          <a:ln w="9525">
            <a:solidFill>
              <a:srgbClr val="C0504D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ถุงกระดาษ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F592259D-D0E4-4A30-84FB-31246D5502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723391" y="3834882"/>
            <a:ext cx="632380" cy="868260"/>
            <a:chOff x="4785" y="9480"/>
            <a:chExt cx="855" cy="101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B97014FF-9164-458B-A51F-82343F927E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ln w="28575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AutoShape 4">
              <a:extLst>
                <a:ext uri="{FF2B5EF4-FFF2-40B4-BE49-F238E27FC236}">
                  <a16:creationId xmlns:a16="http://schemas.microsoft.com/office/drawing/2014/main" id="{B140EF8C-0B40-42CB-9C5D-5BD7DD57F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ln w="28575"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Rectangle 24">
            <a:extLst>
              <a:ext uri="{FF2B5EF4-FFF2-40B4-BE49-F238E27FC236}">
                <a16:creationId xmlns:a16="http://schemas.microsoft.com/office/drawing/2014/main" id="{31C177E4-3B9A-46FB-AF67-BAAD168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172" y="1642859"/>
            <a:ext cx="1670924" cy="611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ถุงผ้าไหม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234F0E1F-8ED2-4C9F-AC56-BAC190316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42" y="4470933"/>
            <a:ext cx="1524609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ลัง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E0AD44B1-E239-4E53-8FC0-8C38ECAF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620" y="5123705"/>
            <a:ext cx="2143597" cy="540000"/>
          </a:xfrm>
          <a:prstGeom prst="rect">
            <a:avLst/>
          </a:prstGeom>
          <a:solidFill>
            <a:srgbClr val="DBB7FF"/>
          </a:solidFill>
          <a:ln>
            <a:solidFill>
              <a:srgbClr val="7030A0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กล่องสานด้วยหวาย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6DD6EC93-360A-4A01-A66B-E4F6EC62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888" y="4422201"/>
            <a:ext cx="1605930" cy="561881"/>
          </a:xfrm>
          <a:prstGeom prst="rect">
            <a:avLst/>
          </a:prstGeom>
          <a:solidFill>
            <a:srgbClr val="F5A3DE"/>
          </a:solidFill>
          <a:ln w="9525">
            <a:solidFill>
              <a:srgbClr val="F5A3DE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ชะลอม</a:t>
            </a:r>
            <a:endParaRPr kumimoji="0" lang="en-US" altLang="th-TH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E1BDC2FC-4033-4212-8CFE-B51CB7F30904}"/>
              </a:ext>
            </a:extLst>
          </p:cNvPr>
          <p:cNvSpPr/>
          <p:nvPr/>
        </p:nvSpPr>
        <p:spPr>
          <a:xfrm>
            <a:off x="278674" y="644434"/>
            <a:ext cx="3443581" cy="69668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DA424C-3294-4B43-A6CA-C1BE6DFE895C}"/>
              </a:ext>
            </a:extLst>
          </p:cNvPr>
          <p:cNvSpPr txBox="1"/>
          <p:nvPr/>
        </p:nvSpPr>
        <p:spPr>
          <a:xfrm>
            <a:off x="12125" y="700389"/>
            <a:ext cx="4034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A161814-10F9-6F4F-9565-FDB03F1D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1">
            <a:extLst>
              <a:ext uri="{FF2B5EF4-FFF2-40B4-BE49-F238E27FC236}">
                <a16:creationId xmlns:a16="http://schemas.microsoft.com/office/drawing/2014/main" id="{CBC15BD9-17C8-4465-8C74-4A6C2F2F85D7}"/>
              </a:ext>
            </a:extLst>
          </p:cNvPr>
          <p:cNvGrpSpPr/>
          <p:nvPr/>
        </p:nvGrpSpPr>
        <p:grpSpPr>
          <a:xfrm>
            <a:off x="3110410" y="124055"/>
            <a:ext cx="7262027" cy="2220758"/>
            <a:chOff x="4793658" y="1265736"/>
            <a:chExt cx="7262027" cy="2220758"/>
          </a:xfrm>
        </p:grpSpPr>
        <p:sp>
          <p:nvSpPr>
            <p:cNvPr id="9" name="สี่เหลี่ยมผืนผ้า 31">
              <a:extLst>
                <a:ext uri="{FF2B5EF4-FFF2-40B4-BE49-F238E27FC236}">
                  <a16:creationId xmlns:a16="http://schemas.microsoft.com/office/drawing/2014/main" id="{E5FEBBCB-0252-4D8E-BD5A-85E242F6CA85}"/>
                </a:ext>
              </a:extLst>
            </p:cNvPr>
            <p:cNvSpPr/>
            <p:nvPr/>
          </p:nvSpPr>
          <p:spPr>
            <a:xfrm>
              <a:off x="6404689" y="1790877"/>
              <a:ext cx="5650996" cy="1695617"/>
            </a:xfrm>
            <a:prstGeom prst="rect">
              <a:avLst/>
            </a:prstGeom>
            <a:solidFill>
              <a:srgbClr val="FF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 32">
              <a:extLst>
                <a:ext uri="{FF2B5EF4-FFF2-40B4-BE49-F238E27FC236}">
                  <a16:creationId xmlns:a16="http://schemas.microsoft.com/office/drawing/2014/main" id="{04B14C05-6B46-4AE9-9F7E-9B0E21DAECC8}"/>
                </a:ext>
              </a:extLst>
            </p:cNvPr>
            <p:cNvSpPr/>
            <p:nvPr/>
          </p:nvSpPr>
          <p:spPr>
            <a:xfrm>
              <a:off x="4793658" y="1790877"/>
              <a:ext cx="2187618" cy="1695617"/>
            </a:xfrm>
            <a:prstGeom prst="rect">
              <a:avLst/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มุมมน 54">
              <a:extLst>
                <a:ext uri="{FF2B5EF4-FFF2-40B4-BE49-F238E27FC236}">
                  <a16:creationId xmlns:a16="http://schemas.microsoft.com/office/drawing/2014/main" id="{FBE1705D-2023-4B46-9BD2-B29D9A1F0D3F}"/>
                </a:ext>
              </a:extLst>
            </p:cNvPr>
            <p:cNvSpPr/>
            <p:nvPr/>
          </p:nvSpPr>
          <p:spPr>
            <a:xfrm>
              <a:off x="7048846" y="1615241"/>
              <a:ext cx="3580893" cy="481972"/>
            </a:xfrm>
            <a:prstGeom prst="roundRect">
              <a:avLst>
                <a:gd name="adj" fmla="val 50000"/>
              </a:avLst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68">
              <a:extLst>
                <a:ext uri="{FF2B5EF4-FFF2-40B4-BE49-F238E27FC236}">
                  <a16:creationId xmlns:a16="http://schemas.microsoft.com/office/drawing/2014/main" id="{29362191-FB38-460B-B45D-932303B02741}"/>
                </a:ext>
              </a:extLst>
            </p:cNvPr>
            <p:cNvSpPr txBox="1"/>
            <p:nvPr/>
          </p:nvSpPr>
          <p:spPr>
            <a:xfrm>
              <a:off x="7095508" y="1635327"/>
              <a:ext cx="481239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๑.๑ วัสดุธรรมชาติประเภทเส้นใย</a:t>
              </a:r>
            </a:p>
            <a:p>
              <a:pPr marL="0" marR="0" lvl="0" indent="0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กล้วย หวาย เตยปาหนัน กก กระจูด ผักตบชวา หญ้าแฝก หญ้าสามเหลี่ยม เถาวัลย์ ย่านลิเภา ปอสา ป่านศรนารายณ์  </a:t>
              </a:r>
            </a:p>
          </p:txBody>
        </p:sp>
        <p:pic>
          <p:nvPicPr>
            <p:cNvPr id="13" name="รูปภาพ 66">
              <a:extLst>
                <a:ext uri="{FF2B5EF4-FFF2-40B4-BE49-F238E27FC236}">
                  <a16:creationId xmlns:a16="http://schemas.microsoft.com/office/drawing/2014/main" id="{76F1D5EE-547A-45AF-A289-77CAB2CD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4" b="94904" l="9744" r="8974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42232" y="1265736"/>
              <a:ext cx="2210008" cy="179635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กลุ่ม 2">
            <a:extLst>
              <a:ext uri="{FF2B5EF4-FFF2-40B4-BE49-F238E27FC236}">
                <a16:creationId xmlns:a16="http://schemas.microsoft.com/office/drawing/2014/main" id="{4BB1AFE5-77D5-45D9-BAE4-081EE1557DE7}"/>
              </a:ext>
            </a:extLst>
          </p:cNvPr>
          <p:cNvGrpSpPr/>
          <p:nvPr/>
        </p:nvGrpSpPr>
        <p:grpSpPr>
          <a:xfrm>
            <a:off x="3731556" y="2476301"/>
            <a:ext cx="8025501" cy="1982722"/>
            <a:chOff x="4737815" y="2989305"/>
            <a:chExt cx="8025501" cy="1982722"/>
          </a:xfrm>
        </p:grpSpPr>
        <p:sp>
          <p:nvSpPr>
            <p:cNvPr id="15" name="สี่เหลี่ยมผืนผ้า 27">
              <a:extLst>
                <a:ext uri="{FF2B5EF4-FFF2-40B4-BE49-F238E27FC236}">
                  <a16:creationId xmlns:a16="http://schemas.microsoft.com/office/drawing/2014/main" id="{359FE0B4-DC03-42EC-B62E-73DCBEF9255D}"/>
                </a:ext>
              </a:extLst>
            </p:cNvPr>
            <p:cNvSpPr/>
            <p:nvPr/>
          </p:nvSpPr>
          <p:spPr>
            <a:xfrm>
              <a:off x="6494386" y="3284383"/>
              <a:ext cx="6225051" cy="1648144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สี่เหลี่ยมผืนผ้า 65">
              <a:extLst>
                <a:ext uri="{FF2B5EF4-FFF2-40B4-BE49-F238E27FC236}">
                  <a16:creationId xmlns:a16="http://schemas.microsoft.com/office/drawing/2014/main" id="{090D58D2-2974-45B1-A8C4-E1197FFC5C43}"/>
                </a:ext>
              </a:extLst>
            </p:cNvPr>
            <p:cNvSpPr/>
            <p:nvPr/>
          </p:nvSpPr>
          <p:spPr>
            <a:xfrm>
              <a:off x="4802737" y="3335181"/>
              <a:ext cx="2215282" cy="1590710"/>
            </a:xfrm>
            <a:prstGeom prst="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สี่เหลี่ยมผืนผ้ามุมมน 56">
              <a:extLst>
                <a:ext uri="{FF2B5EF4-FFF2-40B4-BE49-F238E27FC236}">
                  <a16:creationId xmlns:a16="http://schemas.microsoft.com/office/drawing/2014/main" id="{397CC103-B5BD-4F81-BF8C-C8D96B3B252A}"/>
                </a:ext>
              </a:extLst>
            </p:cNvPr>
            <p:cNvSpPr/>
            <p:nvPr/>
          </p:nvSpPr>
          <p:spPr>
            <a:xfrm>
              <a:off x="7077597" y="3103721"/>
              <a:ext cx="5685719" cy="516006"/>
            </a:xfrm>
            <a:prstGeom prst="roundRect">
              <a:avLst>
                <a:gd name="adj" fmla="val 50000"/>
              </a:avLst>
            </a:prstGeom>
            <a:solidFill>
              <a:srgbClr val="FFE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68">
              <a:extLst>
                <a:ext uri="{FF2B5EF4-FFF2-40B4-BE49-F238E27FC236}">
                  <a16:creationId xmlns:a16="http://schemas.microsoft.com/office/drawing/2014/main" id="{35FF8821-12CB-41AF-9668-183271FA5116}"/>
                </a:ext>
              </a:extLst>
            </p:cNvPr>
            <p:cNvSpPr txBox="1"/>
            <p:nvPr/>
          </p:nvSpPr>
          <p:spPr>
            <a:xfrm>
              <a:off x="7169280" y="3156145"/>
              <a:ext cx="55023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๑.๒ วัสดุธรรมชาติที่แปรรูปเป็นแผ่นและรูปทรงต่าง ๆ </a:t>
              </a:r>
            </a:p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กระดาษแปรรูปมาจากเยื่อไม้ ไม้ยูคาลิปตัส หรือต้นสา </a:t>
              </a:r>
            </a:p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นำมาประดิษฐ์เป็นบรรจุภัณฑ์ประเภทถุงกระดาษ กระป๋องกระดาษ กล่องกระดาษ </a:t>
              </a: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2AECC45B-4FD5-4C55-85C3-981C35E2C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8118" y1="8844" x2="70551" y2="13605"/>
                          <a14:foregroundMark x1="76056" y1="12075" x2="73239" y2="7993"/>
                          <a14:foregroundMark x1="38412" y1="7653" x2="22791" y2="10034"/>
                          <a14:foregroundMark x1="50960" y1="46939" x2="41101" y2="45238"/>
                          <a14:foregroundMark x1="69654" y1="78061" x2="69654" y2="99660"/>
                          <a14:foregroundMark x1="27273" y1="87755" x2="25096" y2="66156"/>
                          <a14:foregroundMark x1="35083" y1="95408" x2="29065" y2="99660"/>
                          <a14:foregroundMark x1="28809" y1="96599" x2="28169" y2="99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815" y="2989305"/>
              <a:ext cx="2289918" cy="17213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กลุ่ม 5">
            <a:extLst>
              <a:ext uri="{FF2B5EF4-FFF2-40B4-BE49-F238E27FC236}">
                <a16:creationId xmlns:a16="http://schemas.microsoft.com/office/drawing/2014/main" id="{41780975-4F3F-4889-90DB-DD86F63FB4DF}"/>
              </a:ext>
            </a:extLst>
          </p:cNvPr>
          <p:cNvGrpSpPr/>
          <p:nvPr/>
        </p:nvGrpSpPr>
        <p:grpSpPr>
          <a:xfrm>
            <a:off x="2814992" y="4459547"/>
            <a:ext cx="8490317" cy="2235021"/>
            <a:chOff x="4477022" y="4460245"/>
            <a:chExt cx="8490317" cy="2235021"/>
          </a:xfrm>
        </p:grpSpPr>
        <p:sp>
          <p:nvSpPr>
            <p:cNvPr id="22" name="สี่เหลี่ยมผืนผ้า 25">
              <a:extLst>
                <a:ext uri="{FF2B5EF4-FFF2-40B4-BE49-F238E27FC236}">
                  <a16:creationId xmlns:a16="http://schemas.microsoft.com/office/drawing/2014/main" id="{1163DEA3-1171-463D-A28B-81CC90112592}"/>
                </a:ext>
              </a:extLst>
            </p:cNvPr>
            <p:cNvSpPr/>
            <p:nvPr/>
          </p:nvSpPr>
          <p:spPr>
            <a:xfrm>
              <a:off x="6427549" y="4876333"/>
              <a:ext cx="6539790" cy="1668984"/>
            </a:xfrm>
            <a:prstGeom prst="rect">
              <a:avLst/>
            </a:prstGeom>
            <a:solidFill>
              <a:srgbClr val="F3F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สี่เหลี่ยมผืนผ้า 26">
              <a:extLst>
                <a:ext uri="{FF2B5EF4-FFF2-40B4-BE49-F238E27FC236}">
                  <a16:creationId xmlns:a16="http://schemas.microsoft.com/office/drawing/2014/main" id="{7DB6D47A-0EEB-45C3-87D0-B0DC030F17DB}"/>
                </a:ext>
              </a:extLst>
            </p:cNvPr>
            <p:cNvSpPr/>
            <p:nvPr/>
          </p:nvSpPr>
          <p:spPr>
            <a:xfrm>
              <a:off x="4854617" y="4876332"/>
              <a:ext cx="2187618" cy="1668985"/>
            </a:xfrm>
            <a:prstGeom prst="rec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สี่เหลี่ยมผืนผ้ามุมมน 58">
              <a:extLst>
                <a:ext uri="{FF2B5EF4-FFF2-40B4-BE49-F238E27FC236}">
                  <a16:creationId xmlns:a16="http://schemas.microsoft.com/office/drawing/2014/main" id="{90EAABD2-2EE9-4849-A861-C37FE33ABFF3}"/>
                </a:ext>
              </a:extLst>
            </p:cNvPr>
            <p:cNvSpPr/>
            <p:nvPr/>
          </p:nvSpPr>
          <p:spPr>
            <a:xfrm>
              <a:off x="7042235" y="4731288"/>
              <a:ext cx="4569316" cy="512823"/>
            </a:xfrm>
            <a:prstGeom prst="roundRect">
              <a:avLst>
                <a:gd name="adj" fmla="val 50000"/>
              </a:avLst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68">
              <a:extLst>
                <a:ext uri="{FF2B5EF4-FFF2-40B4-BE49-F238E27FC236}">
                  <a16:creationId xmlns:a16="http://schemas.microsoft.com/office/drawing/2014/main" id="{6E6F9822-2B8C-4CC5-A67F-8831413DAE18}"/>
                </a:ext>
              </a:extLst>
            </p:cNvPr>
            <p:cNvSpPr txBox="1"/>
            <p:nvPr/>
          </p:nvSpPr>
          <p:spPr>
            <a:xfrm>
              <a:off x="7226359" y="4784034"/>
              <a:ext cx="564447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๑.๓ วัสดุธรรมชาติประเภทไม้ </a:t>
              </a:r>
            </a:p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วัสดุประเภทไม้ส่วนใหญ่นิยมนำมาทำบรรจุภัณฑ์</a:t>
              </a:r>
            </a:p>
            <a:p>
              <a:pPr marL="0" marR="0" lvl="0" indent="0" algn="thaiDist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เพื่อการขนส่ง เช่น กล่องใส่ขนมอบ เครื่องดื่มหมักบ่มชนิดต่าง ๆ เครื่องปั้นดินเผา แก้ว </a:t>
              </a:r>
            </a:p>
          </p:txBody>
        </p: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8A706098-2170-415C-925E-E4F0073D5C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03394" y="4460245"/>
              <a:ext cx="1862731" cy="2235021"/>
              <a:chOff x="1433" y="2069"/>
              <a:chExt cx="1451" cy="1741"/>
            </a:xfrm>
          </p:grpSpPr>
          <p:sp>
            <p:nvSpPr>
              <p:cNvPr id="30" name="AutoShape 7">
                <a:extLst>
                  <a:ext uri="{FF2B5EF4-FFF2-40B4-BE49-F238E27FC236}">
                    <a16:creationId xmlns:a16="http://schemas.microsoft.com/office/drawing/2014/main" id="{B8EBE126-C82E-4D59-BDBC-707E4E107FE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33" y="2251"/>
                <a:ext cx="536" cy="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CF535F19-B214-4410-8751-1E545CCF1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886" r="920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071"/>
              <a:stretch/>
            </p:blipFill>
            <p:spPr bwMode="auto">
              <a:xfrm>
                <a:off x="1725" y="2069"/>
                <a:ext cx="1159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00570CAA-96B4-486B-B272-F6B4A43968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7022" y="5105009"/>
              <a:ext cx="2003421" cy="1409058"/>
              <a:chOff x="238" y="2270"/>
              <a:chExt cx="1955" cy="1375"/>
            </a:xfrm>
          </p:grpSpPr>
          <p:sp>
            <p:nvSpPr>
              <p:cNvPr id="28" name="AutoShape 11">
                <a:extLst>
                  <a:ext uri="{FF2B5EF4-FFF2-40B4-BE49-F238E27FC236}">
                    <a16:creationId xmlns:a16="http://schemas.microsoft.com/office/drawing/2014/main" id="{E2FD5075-4074-489E-8FB1-EA357B5104B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9" y="2461"/>
                <a:ext cx="984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29" name="Picture 13">
                <a:extLst>
                  <a:ext uri="{FF2B5EF4-FFF2-40B4-BE49-F238E27FC236}">
                    <a16:creationId xmlns:a16="http://schemas.microsoft.com/office/drawing/2014/main" id="{BD08D14B-9D80-41B6-8496-F14823C14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2270"/>
                <a:ext cx="1593" cy="1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2" name="กลุ่ม 64">
            <a:extLst>
              <a:ext uri="{FF2B5EF4-FFF2-40B4-BE49-F238E27FC236}">
                <a16:creationId xmlns:a16="http://schemas.microsoft.com/office/drawing/2014/main" id="{C7B79C98-9C3C-4E5F-988F-DF8ABF7F85FC}"/>
              </a:ext>
            </a:extLst>
          </p:cNvPr>
          <p:cNvGrpSpPr/>
          <p:nvPr/>
        </p:nvGrpSpPr>
        <p:grpSpPr>
          <a:xfrm>
            <a:off x="-94235" y="1562849"/>
            <a:ext cx="3860052" cy="3832184"/>
            <a:chOff x="686230" y="2366238"/>
            <a:chExt cx="3986185" cy="3986185"/>
          </a:xfrm>
        </p:grpSpPr>
        <p:grpSp>
          <p:nvGrpSpPr>
            <p:cNvPr id="33" name="กลุ่ม 42">
              <a:extLst>
                <a:ext uri="{FF2B5EF4-FFF2-40B4-BE49-F238E27FC236}">
                  <a16:creationId xmlns:a16="http://schemas.microsoft.com/office/drawing/2014/main" id="{61EA72E4-2AAA-4D11-BC03-A22BF455A8AF}"/>
                </a:ext>
              </a:extLst>
            </p:cNvPr>
            <p:cNvGrpSpPr/>
            <p:nvPr/>
          </p:nvGrpSpPr>
          <p:grpSpPr>
            <a:xfrm>
              <a:off x="686230" y="2366238"/>
              <a:ext cx="3986185" cy="3986185"/>
              <a:chOff x="-1" y="976421"/>
              <a:chExt cx="5953125" cy="5953125"/>
            </a:xfrm>
          </p:grpSpPr>
          <p:sp>
            <p:nvSpPr>
              <p:cNvPr id="36" name="วงรี 49">
                <a:extLst>
                  <a:ext uri="{FF2B5EF4-FFF2-40B4-BE49-F238E27FC236}">
                    <a16:creationId xmlns:a16="http://schemas.microsoft.com/office/drawing/2014/main" id="{9AD4E534-20A0-41B7-BB47-0EA59B4F8ED2}"/>
                  </a:ext>
                </a:extLst>
              </p:cNvPr>
              <p:cNvSpPr/>
              <p:nvPr/>
            </p:nvSpPr>
            <p:spPr>
              <a:xfrm>
                <a:off x="-1" y="976421"/>
                <a:ext cx="5953125" cy="595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h-TH"/>
                </a:defPPr>
                <a:lvl1pPr marL="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9399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87988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81983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75977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969971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563965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15796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75195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วงรี 51">
                <a:extLst>
                  <a:ext uri="{FF2B5EF4-FFF2-40B4-BE49-F238E27FC236}">
                    <a16:creationId xmlns:a16="http://schemas.microsoft.com/office/drawing/2014/main" id="{7FC8A619-0F33-442D-9C3C-E28CE2141688}"/>
                  </a:ext>
                </a:extLst>
              </p:cNvPr>
              <p:cNvSpPr/>
              <p:nvPr/>
            </p:nvSpPr>
            <p:spPr>
              <a:xfrm>
                <a:off x="381001" y="1318974"/>
                <a:ext cx="5268022" cy="526802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h-TH"/>
                </a:defPPr>
                <a:lvl1pPr marL="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9399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87988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81983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75977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969971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563965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15796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75195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1879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4" name="กล่องข้อความ 4">
              <a:extLst>
                <a:ext uri="{FF2B5EF4-FFF2-40B4-BE49-F238E27FC236}">
                  <a16:creationId xmlns:a16="http://schemas.microsoft.com/office/drawing/2014/main" id="{FA99DF6F-D668-41D4-9DF1-71DFDA3BAA62}"/>
                </a:ext>
              </a:extLst>
            </p:cNvPr>
            <p:cNvSpPr txBox="1"/>
            <p:nvPr/>
          </p:nvSpPr>
          <p:spPr>
            <a:xfrm>
              <a:off x="1063390" y="3438015"/>
              <a:ext cx="32833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วัสดุที่ใช้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ทำบรรจุภัณฑ์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จากวัสดุธรรมชาติ </a:t>
              </a:r>
            </a:p>
          </p:txBody>
        </p:sp>
        <p:sp>
          <p:nvSpPr>
            <p:cNvPr id="35" name="วงรี 87">
              <a:extLst>
                <a:ext uri="{FF2B5EF4-FFF2-40B4-BE49-F238E27FC236}">
                  <a16:creationId xmlns:a16="http://schemas.microsoft.com/office/drawing/2014/main" id="{15750F0C-9470-48A8-A5E0-F3C217FCF353}"/>
                </a:ext>
              </a:extLst>
            </p:cNvPr>
            <p:cNvSpPr/>
            <p:nvPr/>
          </p:nvSpPr>
          <p:spPr>
            <a:xfrm>
              <a:off x="1086127" y="2740390"/>
              <a:ext cx="3240000" cy="3240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8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CE45672-8C79-0649-9250-0FD01329AD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92">
            <a:extLst>
              <a:ext uri="{FF2B5EF4-FFF2-40B4-BE49-F238E27FC236}">
                <a16:creationId xmlns:a16="http://schemas.microsoft.com/office/drawing/2014/main" id="{C9DB5FB6-9F36-4351-830E-4BECF422699D}"/>
              </a:ext>
            </a:extLst>
          </p:cNvPr>
          <p:cNvSpPr/>
          <p:nvPr/>
        </p:nvSpPr>
        <p:spPr>
          <a:xfrm>
            <a:off x="-39990" y="883745"/>
            <a:ext cx="12351431" cy="3999339"/>
          </a:xfrm>
          <a:prstGeom prst="rect">
            <a:avLst/>
          </a:prstGeom>
          <a:solidFill>
            <a:srgbClr val="F8979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นักเรียนร่วมกันจัดจำแนกบรรจุภัณฑ์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ที่ยกตัวอย่างลงในตารางประเภท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วัสดุธรรมชาติที่ใช้สร้างบรรจุภัณฑ์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ดังกล่าวให้ถูกต้อง 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8E767A0-A9B0-0C4C-B4F3-9120C44F3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536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DFD9B33-2C27-48DA-A968-49D3E6E3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4511"/>
              </p:ext>
            </p:extLst>
          </p:nvPr>
        </p:nvGraphicFramePr>
        <p:xfrm>
          <a:off x="1459422" y="3125834"/>
          <a:ext cx="9352606" cy="32233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76303">
                  <a:extLst>
                    <a:ext uri="{9D8B030D-6E8A-4147-A177-3AD203B41FA5}">
                      <a16:colId xmlns:a16="http://schemas.microsoft.com/office/drawing/2014/main" val="1862524646"/>
                    </a:ext>
                  </a:extLst>
                </a:gridCol>
                <a:gridCol w="4676303">
                  <a:extLst>
                    <a:ext uri="{9D8B030D-6E8A-4147-A177-3AD203B41FA5}">
                      <a16:colId xmlns:a16="http://schemas.microsoft.com/office/drawing/2014/main" val="1703426582"/>
                    </a:ext>
                  </a:extLst>
                </a:gridCol>
              </a:tblGrid>
              <a:tr h="805836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ประเภทวัสดุธรรมชาติที่ใช้สร้างบรรจุภัณฑ์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รายการบรรจุภัณฑ์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10042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วัสดุธรรมชาติประเภทเส้นใย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กล่องสานด้วยหวาย  ถุงผ้าไหม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1026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วัสดุธรรมชาติที่แปรรูปเป็นแผ่นและรูปทรงต่าง ๆ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ถุงกระดาษ  ลัง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9141"/>
                  </a:ext>
                </a:extLst>
              </a:tr>
              <a:tr h="805836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วัสดุธรรมชาติประเภทไม้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กล่องไม้  ชะลอม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28831"/>
                  </a:ext>
                </a:extLst>
              </a:tr>
            </a:tbl>
          </a:graphicData>
        </a:graphic>
      </p:graphicFrame>
      <p:sp>
        <p:nvSpPr>
          <p:cNvPr id="3" name="Cloud 2"/>
          <p:cNvSpPr/>
          <p:nvPr/>
        </p:nvSpPr>
        <p:spPr>
          <a:xfrm>
            <a:off x="1778078" y="292051"/>
            <a:ext cx="2455754" cy="1314278"/>
          </a:xfrm>
          <a:prstGeom prst="cloud">
            <a:avLst/>
          </a:prstGeom>
          <a:solidFill>
            <a:srgbClr val="F89790"/>
          </a:solidFill>
          <a:ln>
            <a:solidFill>
              <a:srgbClr val="F3AFA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ถุงกระดาษ</a:t>
            </a:r>
          </a:p>
        </p:txBody>
      </p:sp>
      <p:sp>
        <p:nvSpPr>
          <p:cNvPr id="15" name="Cloud 14"/>
          <p:cNvSpPr/>
          <p:nvPr/>
        </p:nvSpPr>
        <p:spPr>
          <a:xfrm>
            <a:off x="4480368" y="250326"/>
            <a:ext cx="3091687" cy="1356003"/>
          </a:xfrm>
          <a:prstGeom prst="cloud">
            <a:avLst/>
          </a:prstGeom>
          <a:solidFill>
            <a:srgbClr val="DBB7FF"/>
          </a:solidFill>
          <a:ln>
            <a:solidFill>
              <a:srgbClr val="DBB7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กล่องสานด้วยหวาย</a:t>
            </a:r>
          </a:p>
        </p:txBody>
      </p:sp>
      <p:sp>
        <p:nvSpPr>
          <p:cNvPr id="16" name="Cloud 15"/>
          <p:cNvSpPr/>
          <p:nvPr/>
        </p:nvSpPr>
        <p:spPr>
          <a:xfrm>
            <a:off x="7734175" y="301063"/>
            <a:ext cx="2455754" cy="1314278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ถุงผ้าไหม</a:t>
            </a:r>
          </a:p>
        </p:txBody>
      </p:sp>
      <p:sp>
        <p:nvSpPr>
          <p:cNvPr id="18" name="Cloud 17"/>
          <p:cNvSpPr/>
          <p:nvPr/>
        </p:nvSpPr>
        <p:spPr>
          <a:xfrm>
            <a:off x="1778078" y="1595237"/>
            <a:ext cx="2455754" cy="1314278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กล่องไม้</a:t>
            </a:r>
            <a:endParaRPr lang="en-US" alt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4659230" y="1690502"/>
            <a:ext cx="2455754" cy="1314278"/>
          </a:xfrm>
          <a:prstGeom prst="cloud">
            <a:avLst/>
          </a:prstGeom>
          <a:solidFill>
            <a:srgbClr val="FFD966"/>
          </a:solidFill>
          <a:ln>
            <a:solidFill>
              <a:srgbClr val="FFD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ลัง</a:t>
            </a:r>
          </a:p>
        </p:txBody>
      </p:sp>
      <p:sp>
        <p:nvSpPr>
          <p:cNvPr id="20" name="Cloud 19"/>
          <p:cNvSpPr/>
          <p:nvPr/>
        </p:nvSpPr>
        <p:spPr>
          <a:xfrm>
            <a:off x="7734175" y="1690502"/>
            <a:ext cx="2455754" cy="1314278"/>
          </a:xfrm>
          <a:prstGeom prst="cloud">
            <a:avLst/>
          </a:prstGeom>
          <a:solidFill>
            <a:srgbClr val="F5A3DE"/>
          </a:solidFill>
          <a:ln>
            <a:solidFill>
              <a:srgbClr val="F5A3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ชะลอม</a:t>
            </a:r>
            <a:endParaRPr lang="en-US" alt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1927" y="3962400"/>
            <a:ext cx="1902691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2052" y="4010013"/>
            <a:ext cx="1390073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34175" y="4798966"/>
            <a:ext cx="1089890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4065" y="4820792"/>
            <a:ext cx="1089890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98327" y="5608498"/>
            <a:ext cx="1089890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7107" y="5671049"/>
            <a:ext cx="1089890" cy="471054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31B69A1-0F15-E340-AC0C-DE6A553E0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3">
            <a:extLst>
              <a:ext uri="{FF2B5EF4-FFF2-40B4-BE49-F238E27FC236}">
                <a16:creationId xmlns:a16="http://schemas.microsoft.com/office/drawing/2014/main" id="{87CF0D22-414B-4DE1-9694-02BCAA6D0A37}"/>
              </a:ext>
            </a:extLst>
          </p:cNvPr>
          <p:cNvSpPr/>
          <p:nvPr/>
        </p:nvSpPr>
        <p:spPr>
          <a:xfrm>
            <a:off x="1462087" y="1699571"/>
            <a:ext cx="9267825" cy="31629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EA177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นักเรียนร่วมกันเปรียบเทียบข้อดีและข้อเสียในการนำวัสดุธรรมชาติมาใช้ทำบรรจุภัณฑ์ชนิดต่าง ๆ 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เขียนเป็นแผนภาพความคิด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83DB6D-E5E6-2D40-8F6C-834398D1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199558"/>
            <a:ext cx="967828" cy="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824</Words>
  <Application>Microsoft Office PowerPoint</Application>
  <PresentationFormat>Widescreen</PresentationFormat>
  <Paragraphs>118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TH SarabunPSK</vt:lpstr>
      <vt:lpstr>Office Theme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29</cp:revision>
  <dcterms:created xsi:type="dcterms:W3CDTF">2021-08-21T03:42:22Z</dcterms:created>
  <dcterms:modified xsi:type="dcterms:W3CDTF">2025-05-04T15:44:12Z</dcterms:modified>
</cp:coreProperties>
</file>