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notesMasterIdLst>
    <p:notesMasterId r:id="rId63"/>
  </p:notesMasterIdLst>
  <p:sldIdLst>
    <p:sldId id="262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78" r:id="rId12"/>
    <p:sldId id="384" r:id="rId13"/>
    <p:sldId id="385" r:id="rId14"/>
    <p:sldId id="386" r:id="rId15"/>
    <p:sldId id="388" r:id="rId16"/>
    <p:sldId id="389" r:id="rId17"/>
    <p:sldId id="391" r:id="rId18"/>
    <p:sldId id="392" r:id="rId19"/>
    <p:sldId id="393" r:id="rId20"/>
    <p:sldId id="394" r:id="rId21"/>
    <p:sldId id="390" r:id="rId22"/>
    <p:sldId id="396" r:id="rId23"/>
    <p:sldId id="398" r:id="rId24"/>
    <p:sldId id="399" r:id="rId25"/>
    <p:sldId id="400" r:id="rId26"/>
    <p:sldId id="401" r:id="rId27"/>
    <p:sldId id="403" r:id="rId28"/>
    <p:sldId id="404" r:id="rId29"/>
    <p:sldId id="405" r:id="rId30"/>
    <p:sldId id="406" r:id="rId31"/>
    <p:sldId id="286" r:id="rId32"/>
    <p:sldId id="410" r:id="rId33"/>
    <p:sldId id="411" r:id="rId34"/>
    <p:sldId id="413" r:id="rId35"/>
    <p:sldId id="409" r:id="rId36"/>
    <p:sldId id="407" r:id="rId37"/>
    <p:sldId id="414" r:id="rId38"/>
    <p:sldId id="417" r:id="rId39"/>
    <p:sldId id="418" r:id="rId40"/>
    <p:sldId id="421" r:id="rId41"/>
    <p:sldId id="419" r:id="rId42"/>
    <p:sldId id="420" r:id="rId43"/>
    <p:sldId id="424" r:id="rId44"/>
    <p:sldId id="422" r:id="rId45"/>
    <p:sldId id="425" r:id="rId46"/>
    <p:sldId id="427" r:id="rId47"/>
    <p:sldId id="426" r:id="rId48"/>
    <p:sldId id="430" r:id="rId49"/>
    <p:sldId id="433" r:id="rId50"/>
    <p:sldId id="436" r:id="rId51"/>
    <p:sldId id="438" r:id="rId52"/>
    <p:sldId id="439" r:id="rId53"/>
    <p:sldId id="440" r:id="rId54"/>
    <p:sldId id="441" r:id="rId55"/>
    <p:sldId id="318" r:id="rId56"/>
    <p:sldId id="382" r:id="rId57"/>
    <p:sldId id="442" r:id="rId58"/>
    <p:sldId id="447" r:id="rId59"/>
    <p:sldId id="444" r:id="rId60"/>
    <p:sldId id="445" r:id="rId61"/>
    <p:sldId id="446" r:id="rId62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FB4"/>
    <a:srgbClr val="FCECE8"/>
    <a:srgbClr val="CBE3BC"/>
    <a:srgbClr val="EBF1E9"/>
    <a:srgbClr val="FFF2CC"/>
    <a:srgbClr val="BFE2C9"/>
    <a:srgbClr val="B9E6FB"/>
    <a:srgbClr val="8658A2"/>
    <a:srgbClr val="F7A6A3"/>
    <a:srgbClr val="FCDA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29" autoAdjust="0"/>
    <p:restoredTop sz="94660"/>
  </p:normalViewPr>
  <p:slideViewPr>
    <p:cSldViewPr snapToGrid="0">
      <p:cViewPr varScale="1">
        <p:scale>
          <a:sx n="66" d="100"/>
          <a:sy n="66" d="100"/>
        </p:scale>
        <p:origin x="5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4737AD-CD32-4BB8-A12B-E03D9BEAC5A6}" type="doc">
      <dgm:prSet loTypeId="urn:microsoft.com/office/officeart/2009/3/layout/StepUpProcess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th-TH"/>
        </a:p>
      </dgm:t>
    </dgm:pt>
    <dgm:pt modelId="{B8D70269-38C5-4B3B-9C26-780B4B773B22}">
      <dgm:prSet phldrT="[Text]" custT="1"/>
      <dgm:spPr/>
      <dgm:t>
        <a:bodyPr/>
        <a:lstStyle/>
        <a:p>
          <a:r>
            <a:rPr lang="th-TH" sz="2000" dirty="0">
              <a:latin typeface="TH SarabunPSK" panose="020B0500040200020003" pitchFamily="34" charset="-34"/>
              <a:cs typeface="TH SarabunPSK" panose="020B0500040200020003" pitchFamily="34" charset="-34"/>
            </a:rPr>
            <a:t>๑. รองน้ำใส่กะละมัง </a:t>
          </a:r>
        </a:p>
        <a:p>
          <a:r>
            <a:rPr lang="th-TH" sz="2000" dirty="0">
              <a:latin typeface="TH SarabunPSK" panose="020B0500040200020003" pitchFamily="34" charset="-34"/>
              <a:cs typeface="TH SarabunPSK" panose="020B0500040200020003" pitchFamily="34" charset="-34"/>
            </a:rPr>
            <a:t>นำผลิตภัณฑ์ซักผ้าไหมเทใส่</a:t>
          </a:r>
        </a:p>
        <a:p>
          <a:r>
            <a:rPr lang="th-TH" sz="2000" dirty="0">
              <a:latin typeface="TH SarabunPSK" panose="020B0500040200020003" pitchFamily="34" charset="-34"/>
              <a:cs typeface="TH SarabunPSK" panose="020B0500040200020003" pitchFamily="34" charset="-34"/>
            </a:rPr>
            <a:t>น้ำในกะละมัง ใช้มือตีจนเกิด</a:t>
          </a:r>
        </a:p>
        <a:p>
          <a:r>
            <a:rPr lang="th-TH" sz="2000" dirty="0">
              <a:latin typeface="TH SarabunPSK" panose="020B0500040200020003" pitchFamily="34" charset="-34"/>
              <a:cs typeface="TH SarabunPSK" panose="020B0500040200020003" pitchFamily="34" charset="-34"/>
            </a:rPr>
            <a:t>ฟอง</a:t>
          </a:r>
        </a:p>
      </dgm:t>
    </dgm:pt>
    <dgm:pt modelId="{C2C57612-E9B3-48D7-A200-7082F1CBC332}" type="parTrans" cxnId="{FB80CD94-58FB-4B52-99E5-7D2BBA3A388F}">
      <dgm:prSet/>
      <dgm:spPr/>
      <dgm:t>
        <a:bodyPr/>
        <a:lstStyle/>
        <a:p>
          <a:endParaRPr lang="th-TH"/>
        </a:p>
      </dgm:t>
    </dgm:pt>
    <dgm:pt modelId="{6D305771-E0A4-4CFA-9251-DF0604AF098F}" type="sibTrans" cxnId="{FB80CD94-58FB-4B52-99E5-7D2BBA3A388F}">
      <dgm:prSet/>
      <dgm:spPr/>
      <dgm:t>
        <a:bodyPr/>
        <a:lstStyle/>
        <a:p>
          <a:endParaRPr lang="th-TH"/>
        </a:p>
      </dgm:t>
    </dgm:pt>
    <dgm:pt modelId="{94E2B266-912A-4C56-A263-C0978469F8AD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th-TH" sz="2000" dirty="0">
              <a:latin typeface="TH SarabunPSK" panose="020B0500040200020003" pitchFamily="34" charset="-34"/>
              <a:cs typeface="TH SarabunPSK" panose="020B0500040200020003" pitchFamily="34" charset="-34"/>
            </a:rPr>
            <a:t>๒. นำเสื้อผ้าไหมใส่ลงในน้ำ</a:t>
          </a:r>
        </a:p>
        <a:p>
          <a:pPr>
            <a:lnSpc>
              <a:spcPct val="100000"/>
            </a:lnSpc>
          </a:pPr>
          <a:r>
            <a:rPr lang="th-TH" sz="2000" dirty="0">
              <a:latin typeface="TH SarabunPSK" panose="020B0500040200020003" pitchFamily="34" charset="-34"/>
              <a:cs typeface="TH SarabunPSK" panose="020B0500040200020003" pitchFamily="34" charset="-34"/>
            </a:rPr>
            <a:t>ที่ผสมผลิตภัณฑ์ซักผ้าไหม </a:t>
          </a:r>
        </a:p>
        <a:p>
          <a:pPr>
            <a:lnSpc>
              <a:spcPct val="100000"/>
            </a:lnSpc>
          </a:pPr>
          <a:r>
            <a:rPr lang="th-TH" sz="2000" dirty="0">
              <a:latin typeface="TH SarabunPSK" panose="020B0500040200020003" pitchFamily="34" charset="-34"/>
              <a:cs typeface="TH SarabunPSK" panose="020B0500040200020003" pitchFamily="34" charset="-34"/>
            </a:rPr>
            <a:t>กดผ้าให้เปียกทิ้งไว้สักครู่ </a:t>
          </a:r>
        </a:p>
        <a:p>
          <a:pPr>
            <a:lnSpc>
              <a:spcPct val="100000"/>
            </a:lnSpc>
          </a:pPr>
          <a:r>
            <a:rPr lang="th-TH" sz="2000" dirty="0">
              <a:latin typeface="TH SarabunPSK" panose="020B0500040200020003" pitchFamily="34" charset="-34"/>
              <a:cs typeface="TH SarabunPSK" panose="020B0500040200020003" pitchFamily="34" charset="-34"/>
            </a:rPr>
            <a:t>ใช้มือขยี้บริเวณที่สกปรก</a:t>
          </a:r>
        </a:p>
      </dgm:t>
    </dgm:pt>
    <dgm:pt modelId="{28DBBDFF-015B-4EB5-B56E-D9172C654B32}" type="parTrans" cxnId="{D8CCCEE5-66E7-4377-A3A8-A80C6ADB9400}">
      <dgm:prSet/>
      <dgm:spPr/>
      <dgm:t>
        <a:bodyPr/>
        <a:lstStyle/>
        <a:p>
          <a:endParaRPr lang="th-TH"/>
        </a:p>
      </dgm:t>
    </dgm:pt>
    <dgm:pt modelId="{29653A23-818A-46D4-ABC6-EAA6EEE8ABD3}" type="sibTrans" cxnId="{D8CCCEE5-66E7-4377-A3A8-A80C6ADB9400}">
      <dgm:prSet/>
      <dgm:spPr/>
      <dgm:t>
        <a:bodyPr/>
        <a:lstStyle/>
        <a:p>
          <a:endParaRPr lang="th-TH"/>
        </a:p>
      </dgm:t>
    </dgm:pt>
    <dgm:pt modelId="{E100C3B5-85AD-4F63-B495-C9AFEAF9ABAD}">
      <dgm:prSet phldrT="[Text]" custT="1"/>
      <dgm:spPr/>
      <dgm:t>
        <a:bodyPr/>
        <a:lstStyle/>
        <a:p>
          <a:r>
            <a:rPr lang="th-TH" sz="2000" dirty="0">
              <a:latin typeface="TH SarabunPSK" panose="020B0500040200020003" pitchFamily="34" charset="-34"/>
              <a:cs typeface="TH SarabunPSK" panose="020B0500040200020003" pitchFamily="34" charset="-34"/>
            </a:rPr>
            <a:t>๓. นำเสื้อผ้าไหมที่ซักสะอาดแล้ว</a:t>
          </a:r>
        </a:p>
        <a:p>
          <a:r>
            <a:rPr lang="th-TH" sz="2000" dirty="0">
              <a:latin typeface="TH SarabunPSK" panose="020B0500040200020003" pitchFamily="34" charset="-34"/>
              <a:cs typeface="TH SarabunPSK" panose="020B0500040200020003" pitchFamily="34" charset="-34"/>
            </a:rPr>
            <a:t>ขึ้นจากน้ำ ล้างน้ำสะอาด</a:t>
          </a:r>
        </a:p>
        <a:p>
          <a:r>
            <a:rPr lang="th-TH" sz="2000" dirty="0">
              <a:latin typeface="TH SarabunPSK" panose="020B0500040200020003" pitchFamily="34" charset="-34"/>
              <a:cs typeface="TH SarabunPSK" panose="020B0500040200020003" pitchFamily="34" charset="-34"/>
            </a:rPr>
            <a:t>๒ ครั้ง ใช้มือบีบเบา ๆ ไม่บิด</a:t>
          </a:r>
        </a:p>
      </dgm:t>
    </dgm:pt>
    <dgm:pt modelId="{B8FFC55A-C03D-42D4-BB5F-B10360B99BA3}" type="parTrans" cxnId="{6BA56708-A927-4BC5-A362-0C839B4A7498}">
      <dgm:prSet/>
      <dgm:spPr/>
      <dgm:t>
        <a:bodyPr/>
        <a:lstStyle/>
        <a:p>
          <a:endParaRPr lang="th-TH"/>
        </a:p>
      </dgm:t>
    </dgm:pt>
    <dgm:pt modelId="{2D31D319-596B-4EF8-A0B3-5FFB33251B70}" type="sibTrans" cxnId="{6BA56708-A927-4BC5-A362-0C839B4A7498}">
      <dgm:prSet/>
      <dgm:spPr/>
      <dgm:t>
        <a:bodyPr/>
        <a:lstStyle/>
        <a:p>
          <a:endParaRPr lang="th-TH"/>
        </a:p>
      </dgm:t>
    </dgm:pt>
    <dgm:pt modelId="{2BC5A72C-2C42-4248-A27B-17F09D067146}">
      <dgm:prSet custT="1"/>
      <dgm:spPr/>
      <dgm:t>
        <a:bodyPr/>
        <a:lstStyle/>
        <a:p>
          <a:r>
            <a:rPr lang="th-TH" sz="2000" dirty="0">
              <a:latin typeface="TH SarabunPSK" panose="020B0500040200020003" pitchFamily="34" charset="-34"/>
              <a:cs typeface="TH SarabunPSK" panose="020B0500040200020003" pitchFamily="34" charset="-34"/>
            </a:rPr>
            <a:t>๔. นำเสื้อผ้าไหมใส่ในกะละมัง</a:t>
          </a:r>
        </a:p>
        <a:p>
          <a:r>
            <a:rPr lang="th-TH" sz="2000" dirty="0">
              <a:latin typeface="TH SarabunPSK" panose="020B0500040200020003" pitchFamily="34" charset="-34"/>
              <a:cs typeface="TH SarabunPSK" panose="020B0500040200020003" pitchFamily="34" charset="-34"/>
            </a:rPr>
            <a:t>ที่ผสมน้ำยาปรับผ้านุ่มพักไว้</a:t>
          </a:r>
        </a:p>
        <a:p>
          <a:r>
            <a:rPr lang="th-TH" sz="2000" dirty="0">
              <a:latin typeface="TH SarabunPSK" panose="020B0500040200020003" pitchFamily="34" charset="-34"/>
              <a:cs typeface="TH SarabunPSK" panose="020B0500040200020003" pitchFamily="34" charset="-34"/>
            </a:rPr>
            <a:t>สักครู่</a:t>
          </a:r>
        </a:p>
      </dgm:t>
    </dgm:pt>
    <dgm:pt modelId="{E87D258F-82FF-40D8-AB71-8854CBE65D7C}" type="parTrans" cxnId="{DE337FB4-6BC9-4230-96CF-2F70DC119B57}">
      <dgm:prSet/>
      <dgm:spPr/>
      <dgm:t>
        <a:bodyPr/>
        <a:lstStyle/>
        <a:p>
          <a:endParaRPr lang="th-TH"/>
        </a:p>
      </dgm:t>
    </dgm:pt>
    <dgm:pt modelId="{6CDD4BB5-1B36-4FE7-BD6C-1291D2A2DA5D}" type="sibTrans" cxnId="{DE337FB4-6BC9-4230-96CF-2F70DC119B57}">
      <dgm:prSet/>
      <dgm:spPr/>
      <dgm:t>
        <a:bodyPr/>
        <a:lstStyle/>
        <a:p>
          <a:endParaRPr lang="th-TH"/>
        </a:p>
      </dgm:t>
    </dgm:pt>
    <dgm:pt modelId="{603332BD-8A4C-4961-883B-1D22C45FC898}" type="pres">
      <dgm:prSet presAssocID="{354737AD-CD32-4BB8-A12B-E03D9BEAC5A6}" presName="rootnode" presStyleCnt="0">
        <dgm:presLayoutVars>
          <dgm:chMax/>
          <dgm:chPref/>
          <dgm:dir/>
          <dgm:animLvl val="lvl"/>
        </dgm:presLayoutVars>
      </dgm:prSet>
      <dgm:spPr/>
    </dgm:pt>
    <dgm:pt modelId="{AD4185A4-2FF1-4C76-9DD8-BDEFBE8986A7}" type="pres">
      <dgm:prSet presAssocID="{B8D70269-38C5-4B3B-9C26-780B4B773B22}" presName="composite" presStyleCnt="0"/>
      <dgm:spPr/>
    </dgm:pt>
    <dgm:pt modelId="{10D609A4-33C5-4D54-8F4A-7B701510C439}" type="pres">
      <dgm:prSet presAssocID="{B8D70269-38C5-4B3B-9C26-780B4B773B22}" presName="LShape" presStyleLbl="alignNode1" presStyleIdx="0" presStyleCnt="7"/>
      <dgm:spPr/>
    </dgm:pt>
    <dgm:pt modelId="{908DF037-FD4E-4C39-A071-03BB908C046C}" type="pres">
      <dgm:prSet presAssocID="{B8D70269-38C5-4B3B-9C26-780B4B773B22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F021B6C2-1702-40F3-A3B9-4B00E84944B0}" type="pres">
      <dgm:prSet presAssocID="{B8D70269-38C5-4B3B-9C26-780B4B773B22}" presName="Triangle" presStyleLbl="alignNode1" presStyleIdx="1" presStyleCnt="7"/>
      <dgm:spPr/>
    </dgm:pt>
    <dgm:pt modelId="{D1384F3C-1F7B-4216-812D-FC16220C0A73}" type="pres">
      <dgm:prSet presAssocID="{6D305771-E0A4-4CFA-9251-DF0604AF098F}" presName="sibTrans" presStyleCnt="0"/>
      <dgm:spPr/>
    </dgm:pt>
    <dgm:pt modelId="{B5DBE4AF-7F61-4439-8695-CEF558723848}" type="pres">
      <dgm:prSet presAssocID="{6D305771-E0A4-4CFA-9251-DF0604AF098F}" presName="space" presStyleCnt="0"/>
      <dgm:spPr/>
    </dgm:pt>
    <dgm:pt modelId="{702B9317-50CE-4751-9EA3-7A0D9B2BDC70}" type="pres">
      <dgm:prSet presAssocID="{94E2B266-912A-4C56-A263-C0978469F8AD}" presName="composite" presStyleCnt="0"/>
      <dgm:spPr/>
    </dgm:pt>
    <dgm:pt modelId="{F7857BE1-1B37-428A-9F4D-FFD95E799A58}" type="pres">
      <dgm:prSet presAssocID="{94E2B266-912A-4C56-A263-C0978469F8AD}" presName="LShape" presStyleLbl="alignNode1" presStyleIdx="2" presStyleCnt="7"/>
      <dgm:spPr/>
    </dgm:pt>
    <dgm:pt modelId="{3793E026-4A1A-497C-AEFF-C2C4665729B0}" type="pres">
      <dgm:prSet presAssocID="{94E2B266-912A-4C56-A263-C0978469F8AD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D0B1B599-62D9-416A-BC3F-7D8D10B102B1}" type="pres">
      <dgm:prSet presAssocID="{94E2B266-912A-4C56-A263-C0978469F8AD}" presName="Triangle" presStyleLbl="alignNode1" presStyleIdx="3" presStyleCnt="7"/>
      <dgm:spPr/>
    </dgm:pt>
    <dgm:pt modelId="{04676F90-9E57-4589-A644-7FD5E11BD701}" type="pres">
      <dgm:prSet presAssocID="{29653A23-818A-46D4-ABC6-EAA6EEE8ABD3}" presName="sibTrans" presStyleCnt="0"/>
      <dgm:spPr/>
    </dgm:pt>
    <dgm:pt modelId="{8DF7F085-EDE5-481B-8294-ACA64A82AA94}" type="pres">
      <dgm:prSet presAssocID="{29653A23-818A-46D4-ABC6-EAA6EEE8ABD3}" presName="space" presStyleCnt="0"/>
      <dgm:spPr/>
    </dgm:pt>
    <dgm:pt modelId="{8FAD30AA-46D5-4A52-94D6-12EF41FDBA7A}" type="pres">
      <dgm:prSet presAssocID="{E100C3B5-85AD-4F63-B495-C9AFEAF9ABAD}" presName="composite" presStyleCnt="0"/>
      <dgm:spPr/>
    </dgm:pt>
    <dgm:pt modelId="{63E68E25-9F2F-4C94-B8EF-29091BDEC23F}" type="pres">
      <dgm:prSet presAssocID="{E100C3B5-85AD-4F63-B495-C9AFEAF9ABAD}" presName="LShape" presStyleLbl="alignNode1" presStyleIdx="4" presStyleCnt="7"/>
      <dgm:spPr/>
    </dgm:pt>
    <dgm:pt modelId="{D1F3531D-F0FE-4BF2-97C1-824F8E32A15D}" type="pres">
      <dgm:prSet presAssocID="{E100C3B5-85AD-4F63-B495-C9AFEAF9ABAD}" presName="ParentText" presStyleLbl="revTx" presStyleIdx="2" presStyleCnt="4" custScaleX="111993" custLinFactNeighborX="7606" custLinFactNeighborY="482">
        <dgm:presLayoutVars>
          <dgm:chMax val="0"/>
          <dgm:chPref val="0"/>
          <dgm:bulletEnabled val="1"/>
        </dgm:presLayoutVars>
      </dgm:prSet>
      <dgm:spPr/>
    </dgm:pt>
    <dgm:pt modelId="{21BE08EA-A5C0-4CF3-8147-5786901EC61A}" type="pres">
      <dgm:prSet presAssocID="{E100C3B5-85AD-4F63-B495-C9AFEAF9ABAD}" presName="Triangle" presStyleLbl="alignNode1" presStyleIdx="5" presStyleCnt="7"/>
      <dgm:spPr/>
    </dgm:pt>
    <dgm:pt modelId="{859677FB-E98B-43A9-9BA3-FD003A389D3E}" type="pres">
      <dgm:prSet presAssocID="{2D31D319-596B-4EF8-A0B3-5FFB33251B70}" presName="sibTrans" presStyleCnt="0"/>
      <dgm:spPr/>
    </dgm:pt>
    <dgm:pt modelId="{8C9926FD-4626-464F-A17D-A28AD5E904E4}" type="pres">
      <dgm:prSet presAssocID="{2D31D319-596B-4EF8-A0B3-5FFB33251B70}" presName="space" presStyleCnt="0"/>
      <dgm:spPr/>
    </dgm:pt>
    <dgm:pt modelId="{25F99111-24CD-437F-885C-CF0ED092D3BC}" type="pres">
      <dgm:prSet presAssocID="{2BC5A72C-2C42-4248-A27B-17F09D067146}" presName="composite" presStyleCnt="0"/>
      <dgm:spPr/>
    </dgm:pt>
    <dgm:pt modelId="{96CDCDAB-0006-4B7E-BE0E-A6E15C90BC5B}" type="pres">
      <dgm:prSet presAssocID="{2BC5A72C-2C42-4248-A27B-17F09D067146}" presName="LShape" presStyleLbl="alignNode1" presStyleIdx="6" presStyleCnt="7"/>
      <dgm:spPr/>
    </dgm:pt>
    <dgm:pt modelId="{795C6DCE-1814-473E-B48E-0BA71DFCC83E}" type="pres">
      <dgm:prSet presAssocID="{2BC5A72C-2C42-4248-A27B-17F09D067146}" presName="ParentText" presStyleLbl="revTx" presStyleIdx="3" presStyleCnt="4" custScaleX="96778" custLinFactNeighborX="13388" custLinFactNeighborY="3986">
        <dgm:presLayoutVars>
          <dgm:chMax val="0"/>
          <dgm:chPref val="0"/>
          <dgm:bulletEnabled val="1"/>
        </dgm:presLayoutVars>
      </dgm:prSet>
      <dgm:spPr/>
    </dgm:pt>
  </dgm:ptLst>
  <dgm:cxnLst>
    <dgm:cxn modelId="{6BA56708-A927-4BC5-A362-0C839B4A7498}" srcId="{354737AD-CD32-4BB8-A12B-E03D9BEAC5A6}" destId="{E100C3B5-85AD-4F63-B495-C9AFEAF9ABAD}" srcOrd="2" destOrd="0" parTransId="{B8FFC55A-C03D-42D4-BB5F-B10360B99BA3}" sibTransId="{2D31D319-596B-4EF8-A0B3-5FFB33251B70}"/>
    <dgm:cxn modelId="{09E49420-7CB4-415C-AF03-0D4280666391}" type="presOf" srcId="{354737AD-CD32-4BB8-A12B-E03D9BEAC5A6}" destId="{603332BD-8A4C-4961-883B-1D22C45FC898}" srcOrd="0" destOrd="0" presId="urn:microsoft.com/office/officeart/2009/3/layout/StepUpProcess"/>
    <dgm:cxn modelId="{7A511B81-FEA1-44C1-A3B8-5F74ED935A5F}" type="presOf" srcId="{2BC5A72C-2C42-4248-A27B-17F09D067146}" destId="{795C6DCE-1814-473E-B48E-0BA71DFCC83E}" srcOrd="0" destOrd="0" presId="urn:microsoft.com/office/officeart/2009/3/layout/StepUpProcess"/>
    <dgm:cxn modelId="{FB80CD94-58FB-4B52-99E5-7D2BBA3A388F}" srcId="{354737AD-CD32-4BB8-A12B-E03D9BEAC5A6}" destId="{B8D70269-38C5-4B3B-9C26-780B4B773B22}" srcOrd="0" destOrd="0" parTransId="{C2C57612-E9B3-48D7-A200-7082F1CBC332}" sibTransId="{6D305771-E0A4-4CFA-9251-DF0604AF098F}"/>
    <dgm:cxn modelId="{0FE029A0-986C-42C3-A4FD-5CDD4A435460}" type="presOf" srcId="{B8D70269-38C5-4B3B-9C26-780B4B773B22}" destId="{908DF037-FD4E-4C39-A071-03BB908C046C}" srcOrd="0" destOrd="0" presId="urn:microsoft.com/office/officeart/2009/3/layout/StepUpProcess"/>
    <dgm:cxn modelId="{DE337FB4-6BC9-4230-96CF-2F70DC119B57}" srcId="{354737AD-CD32-4BB8-A12B-E03D9BEAC5A6}" destId="{2BC5A72C-2C42-4248-A27B-17F09D067146}" srcOrd="3" destOrd="0" parTransId="{E87D258F-82FF-40D8-AB71-8854CBE65D7C}" sibTransId="{6CDD4BB5-1B36-4FE7-BD6C-1291D2A2DA5D}"/>
    <dgm:cxn modelId="{D8CCCEE5-66E7-4377-A3A8-A80C6ADB9400}" srcId="{354737AD-CD32-4BB8-A12B-E03D9BEAC5A6}" destId="{94E2B266-912A-4C56-A263-C0978469F8AD}" srcOrd="1" destOrd="0" parTransId="{28DBBDFF-015B-4EB5-B56E-D9172C654B32}" sibTransId="{29653A23-818A-46D4-ABC6-EAA6EEE8ABD3}"/>
    <dgm:cxn modelId="{806B7EE7-5F2D-4202-ADC6-EDFB4A1D6CCD}" type="presOf" srcId="{E100C3B5-85AD-4F63-B495-C9AFEAF9ABAD}" destId="{D1F3531D-F0FE-4BF2-97C1-824F8E32A15D}" srcOrd="0" destOrd="0" presId="urn:microsoft.com/office/officeart/2009/3/layout/StepUpProcess"/>
    <dgm:cxn modelId="{7D110AF9-8C14-49BE-96A5-43682D61E20C}" type="presOf" srcId="{94E2B266-912A-4C56-A263-C0978469F8AD}" destId="{3793E026-4A1A-497C-AEFF-C2C4665729B0}" srcOrd="0" destOrd="0" presId="urn:microsoft.com/office/officeart/2009/3/layout/StepUpProcess"/>
    <dgm:cxn modelId="{0C41D367-5FBC-46DB-9B9B-AE2D024D243E}" type="presParOf" srcId="{603332BD-8A4C-4961-883B-1D22C45FC898}" destId="{AD4185A4-2FF1-4C76-9DD8-BDEFBE8986A7}" srcOrd="0" destOrd="0" presId="urn:microsoft.com/office/officeart/2009/3/layout/StepUpProcess"/>
    <dgm:cxn modelId="{71110FAF-9BB0-4749-BA0F-1489D05D8F89}" type="presParOf" srcId="{AD4185A4-2FF1-4C76-9DD8-BDEFBE8986A7}" destId="{10D609A4-33C5-4D54-8F4A-7B701510C439}" srcOrd="0" destOrd="0" presId="urn:microsoft.com/office/officeart/2009/3/layout/StepUpProcess"/>
    <dgm:cxn modelId="{2234E796-027B-4C7F-BEDB-FD58D966A874}" type="presParOf" srcId="{AD4185A4-2FF1-4C76-9DD8-BDEFBE8986A7}" destId="{908DF037-FD4E-4C39-A071-03BB908C046C}" srcOrd="1" destOrd="0" presId="urn:microsoft.com/office/officeart/2009/3/layout/StepUpProcess"/>
    <dgm:cxn modelId="{ADB67A37-CBE1-4286-8BEE-8F2797223996}" type="presParOf" srcId="{AD4185A4-2FF1-4C76-9DD8-BDEFBE8986A7}" destId="{F021B6C2-1702-40F3-A3B9-4B00E84944B0}" srcOrd="2" destOrd="0" presId="urn:microsoft.com/office/officeart/2009/3/layout/StepUpProcess"/>
    <dgm:cxn modelId="{3BA435F4-A634-493B-BC7C-F710F20C00C4}" type="presParOf" srcId="{603332BD-8A4C-4961-883B-1D22C45FC898}" destId="{D1384F3C-1F7B-4216-812D-FC16220C0A73}" srcOrd="1" destOrd="0" presId="urn:microsoft.com/office/officeart/2009/3/layout/StepUpProcess"/>
    <dgm:cxn modelId="{4957AB5C-02B8-4FB3-AC46-4F0BB58DA848}" type="presParOf" srcId="{D1384F3C-1F7B-4216-812D-FC16220C0A73}" destId="{B5DBE4AF-7F61-4439-8695-CEF558723848}" srcOrd="0" destOrd="0" presId="urn:microsoft.com/office/officeart/2009/3/layout/StepUpProcess"/>
    <dgm:cxn modelId="{45C27A33-3F43-489E-8F74-93798B58340D}" type="presParOf" srcId="{603332BD-8A4C-4961-883B-1D22C45FC898}" destId="{702B9317-50CE-4751-9EA3-7A0D9B2BDC70}" srcOrd="2" destOrd="0" presId="urn:microsoft.com/office/officeart/2009/3/layout/StepUpProcess"/>
    <dgm:cxn modelId="{B2F938EE-A6E4-427F-BFF7-1E53AEB33700}" type="presParOf" srcId="{702B9317-50CE-4751-9EA3-7A0D9B2BDC70}" destId="{F7857BE1-1B37-428A-9F4D-FFD95E799A58}" srcOrd="0" destOrd="0" presId="urn:microsoft.com/office/officeart/2009/3/layout/StepUpProcess"/>
    <dgm:cxn modelId="{0D1700F0-6A30-4DC4-8EF1-220A4856E21E}" type="presParOf" srcId="{702B9317-50CE-4751-9EA3-7A0D9B2BDC70}" destId="{3793E026-4A1A-497C-AEFF-C2C4665729B0}" srcOrd="1" destOrd="0" presId="urn:microsoft.com/office/officeart/2009/3/layout/StepUpProcess"/>
    <dgm:cxn modelId="{F965F221-5BD3-4599-9DCC-DBB5F703C82F}" type="presParOf" srcId="{702B9317-50CE-4751-9EA3-7A0D9B2BDC70}" destId="{D0B1B599-62D9-416A-BC3F-7D8D10B102B1}" srcOrd="2" destOrd="0" presId="urn:microsoft.com/office/officeart/2009/3/layout/StepUpProcess"/>
    <dgm:cxn modelId="{8F6D8803-57A8-4AEA-953D-CFACAB3B958D}" type="presParOf" srcId="{603332BD-8A4C-4961-883B-1D22C45FC898}" destId="{04676F90-9E57-4589-A644-7FD5E11BD701}" srcOrd="3" destOrd="0" presId="urn:microsoft.com/office/officeart/2009/3/layout/StepUpProcess"/>
    <dgm:cxn modelId="{EB4ED70D-3782-4219-BCB8-B57D4CA0F2FD}" type="presParOf" srcId="{04676F90-9E57-4589-A644-7FD5E11BD701}" destId="{8DF7F085-EDE5-481B-8294-ACA64A82AA94}" srcOrd="0" destOrd="0" presId="urn:microsoft.com/office/officeart/2009/3/layout/StepUpProcess"/>
    <dgm:cxn modelId="{3E195CE2-1125-4A89-8C57-7663576FA1E4}" type="presParOf" srcId="{603332BD-8A4C-4961-883B-1D22C45FC898}" destId="{8FAD30AA-46D5-4A52-94D6-12EF41FDBA7A}" srcOrd="4" destOrd="0" presId="urn:microsoft.com/office/officeart/2009/3/layout/StepUpProcess"/>
    <dgm:cxn modelId="{CE64044B-BD7C-4449-8E22-B2416FCAD015}" type="presParOf" srcId="{8FAD30AA-46D5-4A52-94D6-12EF41FDBA7A}" destId="{63E68E25-9F2F-4C94-B8EF-29091BDEC23F}" srcOrd="0" destOrd="0" presId="urn:microsoft.com/office/officeart/2009/3/layout/StepUpProcess"/>
    <dgm:cxn modelId="{0FD4124C-F462-4091-A997-4EEB7D3E6A1C}" type="presParOf" srcId="{8FAD30AA-46D5-4A52-94D6-12EF41FDBA7A}" destId="{D1F3531D-F0FE-4BF2-97C1-824F8E32A15D}" srcOrd="1" destOrd="0" presId="urn:microsoft.com/office/officeart/2009/3/layout/StepUpProcess"/>
    <dgm:cxn modelId="{3D619322-89BD-4F98-8B82-C79FBE31E20B}" type="presParOf" srcId="{8FAD30AA-46D5-4A52-94D6-12EF41FDBA7A}" destId="{21BE08EA-A5C0-4CF3-8147-5786901EC61A}" srcOrd="2" destOrd="0" presId="urn:microsoft.com/office/officeart/2009/3/layout/StepUpProcess"/>
    <dgm:cxn modelId="{5D4CAB97-E733-4349-B203-9BE1EA5A89EA}" type="presParOf" srcId="{603332BD-8A4C-4961-883B-1D22C45FC898}" destId="{859677FB-E98B-43A9-9BA3-FD003A389D3E}" srcOrd="5" destOrd="0" presId="urn:microsoft.com/office/officeart/2009/3/layout/StepUpProcess"/>
    <dgm:cxn modelId="{9C3FBFAA-EBD0-434D-9A7F-B71C9FA0C0BC}" type="presParOf" srcId="{859677FB-E98B-43A9-9BA3-FD003A389D3E}" destId="{8C9926FD-4626-464F-A17D-A28AD5E904E4}" srcOrd="0" destOrd="0" presId="urn:microsoft.com/office/officeart/2009/3/layout/StepUpProcess"/>
    <dgm:cxn modelId="{CBC157AA-E8CD-4FA5-8324-4E1EB5F567A1}" type="presParOf" srcId="{603332BD-8A4C-4961-883B-1D22C45FC898}" destId="{25F99111-24CD-437F-885C-CF0ED092D3BC}" srcOrd="6" destOrd="0" presId="urn:microsoft.com/office/officeart/2009/3/layout/StepUpProcess"/>
    <dgm:cxn modelId="{A250CA7D-F54B-4E6C-9545-435A86A80072}" type="presParOf" srcId="{25F99111-24CD-437F-885C-CF0ED092D3BC}" destId="{96CDCDAB-0006-4B7E-BE0E-A6E15C90BC5B}" srcOrd="0" destOrd="0" presId="urn:microsoft.com/office/officeart/2009/3/layout/StepUpProcess"/>
    <dgm:cxn modelId="{A525F033-FDE7-45A8-8603-CB63FC877AD0}" type="presParOf" srcId="{25F99111-24CD-437F-885C-CF0ED092D3BC}" destId="{795C6DCE-1814-473E-B48E-0BA71DFCC83E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C5E8D4-B51F-442A-A77D-2D1B2AF1A5B2}" type="doc">
      <dgm:prSet loTypeId="urn:microsoft.com/office/officeart/2009/3/layout/StepUpProcess" loCatId="process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th-TH"/>
        </a:p>
      </dgm:t>
    </dgm:pt>
    <dgm:pt modelId="{68DE4930-9C44-4A1C-9F65-A8822209F443}">
      <dgm:prSet phldrT="[Text]" custT="1"/>
      <dgm:spPr/>
      <dgm:t>
        <a:bodyPr/>
        <a:lstStyle/>
        <a:p>
          <a:r>
            <a:rPr lang="th-TH" sz="2000" dirty="0">
              <a:latin typeface="TH SarabunPSK" panose="020B0500040200020003" pitchFamily="34" charset="-34"/>
              <a:cs typeface="TH SarabunPSK" panose="020B0500040200020003" pitchFamily="34" charset="-34"/>
            </a:rPr>
            <a:t>๑. นำเสื้อผ้าไหมขึ้นจากสารปรับผ้านุ่ม บีบเบา ๆ ไล่น้ำออก</a:t>
          </a:r>
        </a:p>
        <a:p>
          <a:r>
            <a:rPr lang="th-TH" sz="2000" dirty="0">
              <a:latin typeface="TH SarabunPSK" panose="020B0500040200020003" pitchFamily="34" charset="-34"/>
              <a:cs typeface="TH SarabunPSK" panose="020B0500040200020003" pitchFamily="34" charset="-34"/>
            </a:rPr>
            <a:t>ให้มากที่สุด ไม่บิด</a:t>
          </a:r>
        </a:p>
      </dgm:t>
    </dgm:pt>
    <dgm:pt modelId="{D543FDE1-63E4-4F51-A9C6-9F29BB185ED2}" type="parTrans" cxnId="{1B672C92-6DB1-412D-8188-05C4FF4DBB3B}">
      <dgm:prSet/>
      <dgm:spPr/>
      <dgm:t>
        <a:bodyPr/>
        <a:lstStyle/>
        <a:p>
          <a:endParaRPr lang="th-TH"/>
        </a:p>
      </dgm:t>
    </dgm:pt>
    <dgm:pt modelId="{BC13A5C4-5733-40EC-8C59-3D5F421EE37A}" type="sibTrans" cxnId="{1B672C92-6DB1-412D-8188-05C4FF4DBB3B}">
      <dgm:prSet/>
      <dgm:spPr/>
      <dgm:t>
        <a:bodyPr/>
        <a:lstStyle/>
        <a:p>
          <a:endParaRPr lang="th-TH"/>
        </a:p>
      </dgm:t>
    </dgm:pt>
    <dgm:pt modelId="{21C7AFFE-06AE-4B6F-B0D5-939638ADD6A0}">
      <dgm:prSet phldrT="[Text]" custT="1"/>
      <dgm:spPr/>
      <dgm:t>
        <a:bodyPr/>
        <a:lstStyle/>
        <a:p>
          <a:r>
            <a:rPr lang="th-TH" sz="2000" dirty="0">
              <a:latin typeface="TH SarabunPSK" panose="020B0500040200020003" pitchFamily="34" charset="-34"/>
              <a:cs typeface="TH SarabunPSK" panose="020B0500040200020003" pitchFamily="34" charset="-34"/>
            </a:rPr>
            <a:t>๒. สลัดเสื้อผ้าไหมเบา ๆ </a:t>
          </a:r>
        </a:p>
        <a:p>
          <a:r>
            <a:rPr lang="th-TH" sz="2000" dirty="0">
              <a:latin typeface="TH SarabunPSK" panose="020B0500040200020003" pitchFamily="34" charset="-34"/>
              <a:cs typeface="TH SarabunPSK" panose="020B0500040200020003" pitchFamily="34" charset="-34"/>
            </a:rPr>
            <a:t>ให้ผ้าคลี่ออก นำใส่ไม้แขวนเสื้อ</a:t>
          </a:r>
        </a:p>
      </dgm:t>
    </dgm:pt>
    <dgm:pt modelId="{CAB3E7AC-D154-43E6-89AA-3341916CA183}" type="parTrans" cxnId="{A43E13FA-448B-4693-A8D7-D0DC63699968}">
      <dgm:prSet/>
      <dgm:spPr/>
      <dgm:t>
        <a:bodyPr/>
        <a:lstStyle/>
        <a:p>
          <a:endParaRPr lang="th-TH"/>
        </a:p>
      </dgm:t>
    </dgm:pt>
    <dgm:pt modelId="{1AE646DE-22FE-4EFD-8A7E-3FDC7FA2BA21}" type="sibTrans" cxnId="{A43E13FA-448B-4693-A8D7-D0DC63699968}">
      <dgm:prSet/>
      <dgm:spPr/>
      <dgm:t>
        <a:bodyPr/>
        <a:lstStyle/>
        <a:p>
          <a:endParaRPr lang="th-TH"/>
        </a:p>
      </dgm:t>
    </dgm:pt>
    <dgm:pt modelId="{C8612350-C726-4634-8608-1B33DAAB78EC}">
      <dgm:prSet phldrT="[Text]" custT="1"/>
      <dgm:spPr/>
      <dgm:t>
        <a:bodyPr/>
        <a:lstStyle/>
        <a:p>
          <a:r>
            <a:rPr lang="th-TH" sz="2000" dirty="0">
              <a:latin typeface="TH SarabunPSK" panose="020B0500040200020003" pitchFamily="34" charset="-34"/>
              <a:cs typeface="TH SarabunPSK" panose="020B0500040200020003" pitchFamily="34" charset="-34"/>
            </a:rPr>
            <a:t>๓. นำไปแขวนตากบนราว</a:t>
          </a:r>
        </a:p>
        <a:p>
          <a:r>
            <a:rPr lang="th-TH" sz="2000" dirty="0">
              <a:latin typeface="TH SarabunPSK" panose="020B0500040200020003" pitchFamily="34" charset="-34"/>
              <a:cs typeface="TH SarabunPSK" panose="020B0500040200020003" pitchFamily="34" charset="-34"/>
            </a:rPr>
            <a:t>ตากผ้าที่อยู่ในร่มและมีลมพัดผ่าน</a:t>
          </a:r>
        </a:p>
      </dgm:t>
    </dgm:pt>
    <dgm:pt modelId="{357C6593-D048-4588-BD6A-2555B56BD16A}" type="parTrans" cxnId="{BC399525-5475-423F-900D-CB0C66979FAE}">
      <dgm:prSet/>
      <dgm:spPr/>
      <dgm:t>
        <a:bodyPr/>
        <a:lstStyle/>
        <a:p>
          <a:endParaRPr lang="th-TH"/>
        </a:p>
      </dgm:t>
    </dgm:pt>
    <dgm:pt modelId="{2C9213E3-FDBC-4A2C-81FC-E3587572C35A}" type="sibTrans" cxnId="{BC399525-5475-423F-900D-CB0C66979FAE}">
      <dgm:prSet/>
      <dgm:spPr/>
      <dgm:t>
        <a:bodyPr/>
        <a:lstStyle/>
        <a:p>
          <a:endParaRPr lang="th-TH"/>
        </a:p>
      </dgm:t>
    </dgm:pt>
    <dgm:pt modelId="{92C13189-FBC3-491A-99E0-CE0D91EC155B}" type="pres">
      <dgm:prSet presAssocID="{8FC5E8D4-B51F-442A-A77D-2D1B2AF1A5B2}" presName="rootnode" presStyleCnt="0">
        <dgm:presLayoutVars>
          <dgm:chMax/>
          <dgm:chPref/>
          <dgm:dir/>
          <dgm:animLvl val="lvl"/>
        </dgm:presLayoutVars>
      </dgm:prSet>
      <dgm:spPr/>
    </dgm:pt>
    <dgm:pt modelId="{562FE658-9A6C-4EDE-B954-B00CF9E719F0}" type="pres">
      <dgm:prSet presAssocID="{68DE4930-9C44-4A1C-9F65-A8822209F443}" presName="composite" presStyleCnt="0"/>
      <dgm:spPr/>
    </dgm:pt>
    <dgm:pt modelId="{D9FAAC59-2468-4552-B82B-F3876EDC4723}" type="pres">
      <dgm:prSet presAssocID="{68DE4930-9C44-4A1C-9F65-A8822209F443}" presName="LShape" presStyleLbl="alignNode1" presStyleIdx="0" presStyleCnt="5"/>
      <dgm:spPr/>
    </dgm:pt>
    <dgm:pt modelId="{16870502-E9D5-4155-87D2-76282F24754D}" type="pres">
      <dgm:prSet presAssocID="{68DE4930-9C44-4A1C-9F65-A8822209F443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0AD309F7-CF1D-4B33-A82C-3CED4672C786}" type="pres">
      <dgm:prSet presAssocID="{68DE4930-9C44-4A1C-9F65-A8822209F443}" presName="Triangle" presStyleLbl="alignNode1" presStyleIdx="1" presStyleCnt="5"/>
      <dgm:spPr/>
    </dgm:pt>
    <dgm:pt modelId="{2CF42E16-613A-4979-AEE7-5422942C9DB6}" type="pres">
      <dgm:prSet presAssocID="{BC13A5C4-5733-40EC-8C59-3D5F421EE37A}" presName="sibTrans" presStyleCnt="0"/>
      <dgm:spPr/>
    </dgm:pt>
    <dgm:pt modelId="{B8146BBD-FCB1-4382-BBDA-6125D0F1BA2C}" type="pres">
      <dgm:prSet presAssocID="{BC13A5C4-5733-40EC-8C59-3D5F421EE37A}" presName="space" presStyleCnt="0"/>
      <dgm:spPr/>
    </dgm:pt>
    <dgm:pt modelId="{34851493-13BE-42D9-847C-DEDB7CB8050E}" type="pres">
      <dgm:prSet presAssocID="{21C7AFFE-06AE-4B6F-B0D5-939638ADD6A0}" presName="composite" presStyleCnt="0"/>
      <dgm:spPr/>
    </dgm:pt>
    <dgm:pt modelId="{2511AD80-0446-4C6A-A291-B1E1734C9F8D}" type="pres">
      <dgm:prSet presAssocID="{21C7AFFE-06AE-4B6F-B0D5-939638ADD6A0}" presName="LShape" presStyleLbl="alignNode1" presStyleIdx="2" presStyleCnt="5"/>
      <dgm:spPr/>
    </dgm:pt>
    <dgm:pt modelId="{47206F70-CDBF-4F4D-8251-A4C82255478C}" type="pres">
      <dgm:prSet presAssocID="{21C7AFFE-06AE-4B6F-B0D5-939638ADD6A0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25887B9C-7AF4-4509-89A3-02BC2A8503E4}" type="pres">
      <dgm:prSet presAssocID="{21C7AFFE-06AE-4B6F-B0D5-939638ADD6A0}" presName="Triangle" presStyleLbl="alignNode1" presStyleIdx="3" presStyleCnt="5"/>
      <dgm:spPr/>
    </dgm:pt>
    <dgm:pt modelId="{325F7192-DA57-4BE0-B0CC-2C6673B1967E}" type="pres">
      <dgm:prSet presAssocID="{1AE646DE-22FE-4EFD-8A7E-3FDC7FA2BA21}" presName="sibTrans" presStyleCnt="0"/>
      <dgm:spPr/>
    </dgm:pt>
    <dgm:pt modelId="{2317EF64-5BEE-4676-A3A9-1E0F699E5ED9}" type="pres">
      <dgm:prSet presAssocID="{1AE646DE-22FE-4EFD-8A7E-3FDC7FA2BA21}" presName="space" presStyleCnt="0"/>
      <dgm:spPr/>
    </dgm:pt>
    <dgm:pt modelId="{11CC5CFB-0D7C-4478-804D-F7E8634C4607}" type="pres">
      <dgm:prSet presAssocID="{C8612350-C726-4634-8608-1B33DAAB78EC}" presName="composite" presStyleCnt="0"/>
      <dgm:spPr/>
    </dgm:pt>
    <dgm:pt modelId="{35B16179-C01B-4FEF-881A-B6B666665D9F}" type="pres">
      <dgm:prSet presAssocID="{C8612350-C726-4634-8608-1B33DAAB78EC}" presName="LShape" presStyleLbl="alignNode1" presStyleIdx="4" presStyleCnt="5" custScaleX="108267" custScaleY="101236"/>
      <dgm:spPr/>
    </dgm:pt>
    <dgm:pt modelId="{DED2A145-F843-4479-AF5A-04CF9AC3EAD9}" type="pres">
      <dgm:prSet presAssocID="{C8612350-C726-4634-8608-1B33DAAB78EC}" presName="ParentText" presStyleLbl="revTx" presStyleIdx="2" presStyleCnt="3" custScaleX="108098" custLinFactNeighborX="-1373" custLinFactNeighborY="630">
        <dgm:presLayoutVars>
          <dgm:chMax val="0"/>
          <dgm:chPref val="0"/>
          <dgm:bulletEnabled val="1"/>
        </dgm:presLayoutVars>
      </dgm:prSet>
      <dgm:spPr/>
    </dgm:pt>
  </dgm:ptLst>
  <dgm:cxnLst>
    <dgm:cxn modelId="{BC399525-5475-423F-900D-CB0C66979FAE}" srcId="{8FC5E8D4-B51F-442A-A77D-2D1B2AF1A5B2}" destId="{C8612350-C726-4634-8608-1B33DAAB78EC}" srcOrd="2" destOrd="0" parTransId="{357C6593-D048-4588-BD6A-2555B56BD16A}" sibTransId="{2C9213E3-FDBC-4A2C-81FC-E3587572C35A}"/>
    <dgm:cxn modelId="{8AD89825-9A02-4731-B12D-DE221653251D}" type="presOf" srcId="{21C7AFFE-06AE-4B6F-B0D5-939638ADD6A0}" destId="{47206F70-CDBF-4F4D-8251-A4C82255478C}" srcOrd="0" destOrd="0" presId="urn:microsoft.com/office/officeart/2009/3/layout/StepUpProcess"/>
    <dgm:cxn modelId="{1B672C92-6DB1-412D-8188-05C4FF4DBB3B}" srcId="{8FC5E8D4-B51F-442A-A77D-2D1B2AF1A5B2}" destId="{68DE4930-9C44-4A1C-9F65-A8822209F443}" srcOrd="0" destOrd="0" parTransId="{D543FDE1-63E4-4F51-A9C6-9F29BB185ED2}" sibTransId="{BC13A5C4-5733-40EC-8C59-3D5F421EE37A}"/>
    <dgm:cxn modelId="{842CDEB3-04B3-47A4-AA66-68BC7C07E126}" type="presOf" srcId="{8FC5E8D4-B51F-442A-A77D-2D1B2AF1A5B2}" destId="{92C13189-FBC3-491A-99E0-CE0D91EC155B}" srcOrd="0" destOrd="0" presId="urn:microsoft.com/office/officeart/2009/3/layout/StepUpProcess"/>
    <dgm:cxn modelId="{49F90AC6-45A2-4CFA-918A-0C8DFC324B82}" type="presOf" srcId="{68DE4930-9C44-4A1C-9F65-A8822209F443}" destId="{16870502-E9D5-4155-87D2-76282F24754D}" srcOrd="0" destOrd="0" presId="urn:microsoft.com/office/officeart/2009/3/layout/StepUpProcess"/>
    <dgm:cxn modelId="{2AAB73D0-7739-4120-A5C0-084276FDEC47}" type="presOf" srcId="{C8612350-C726-4634-8608-1B33DAAB78EC}" destId="{DED2A145-F843-4479-AF5A-04CF9AC3EAD9}" srcOrd="0" destOrd="0" presId="urn:microsoft.com/office/officeart/2009/3/layout/StepUpProcess"/>
    <dgm:cxn modelId="{A43E13FA-448B-4693-A8D7-D0DC63699968}" srcId="{8FC5E8D4-B51F-442A-A77D-2D1B2AF1A5B2}" destId="{21C7AFFE-06AE-4B6F-B0D5-939638ADD6A0}" srcOrd="1" destOrd="0" parTransId="{CAB3E7AC-D154-43E6-89AA-3341916CA183}" sibTransId="{1AE646DE-22FE-4EFD-8A7E-3FDC7FA2BA21}"/>
    <dgm:cxn modelId="{D10E11E5-3780-4B36-A495-2AD93FD5BDBE}" type="presParOf" srcId="{92C13189-FBC3-491A-99E0-CE0D91EC155B}" destId="{562FE658-9A6C-4EDE-B954-B00CF9E719F0}" srcOrd="0" destOrd="0" presId="urn:microsoft.com/office/officeart/2009/3/layout/StepUpProcess"/>
    <dgm:cxn modelId="{C1FEBE8F-F7BD-4D13-A902-C51929E8059B}" type="presParOf" srcId="{562FE658-9A6C-4EDE-B954-B00CF9E719F0}" destId="{D9FAAC59-2468-4552-B82B-F3876EDC4723}" srcOrd="0" destOrd="0" presId="urn:microsoft.com/office/officeart/2009/3/layout/StepUpProcess"/>
    <dgm:cxn modelId="{B804A80E-C8B0-4333-9320-45FC187FDFBA}" type="presParOf" srcId="{562FE658-9A6C-4EDE-B954-B00CF9E719F0}" destId="{16870502-E9D5-4155-87D2-76282F24754D}" srcOrd="1" destOrd="0" presId="urn:microsoft.com/office/officeart/2009/3/layout/StepUpProcess"/>
    <dgm:cxn modelId="{26FF9A53-2AB2-4219-923E-2CB31766402F}" type="presParOf" srcId="{562FE658-9A6C-4EDE-B954-B00CF9E719F0}" destId="{0AD309F7-CF1D-4B33-A82C-3CED4672C786}" srcOrd="2" destOrd="0" presId="urn:microsoft.com/office/officeart/2009/3/layout/StepUpProcess"/>
    <dgm:cxn modelId="{922AFCEA-4302-46E0-B5E6-12BB444C0354}" type="presParOf" srcId="{92C13189-FBC3-491A-99E0-CE0D91EC155B}" destId="{2CF42E16-613A-4979-AEE7-5422942C9DB6}" srcOrd="1" destOrd="0" presId="urn:microsoft.com/office/officeart/2009/3/layout/StepUpProcess"/>
    <dgm:cxn modelId="{43A854B4-9080-4A01-8C36-F433575AD533}" type="presParOf" srcId="{2CF42E16-613A-4979-AEE7-5422942C9DB6}" destId="{B8146BBD-FCB1-4382-BBDA-6125D0F1BA2C}" srcOrd="0" destOrd="0" presId="urn:microsoft.com/office/officeart/2009/3/layout/StepUpProcess"/>
    <dgm:cxn modelId="{4F75E985-840D-42C0-9D9D-77EF0FF50715}" type="presParOf" srcId="{92C13189-FBC3-491A-99E0-CE0D91EC155B}" destId="{34851493-13BE-42D9-847C-DEDB7CB8050E}" srcOrd="2" destOrd="0" presId="urn:microsoft.com/office/officeart/2009/3/layout/StepUpProcess"/>
    <dgm:cxn modelId="{AFBFB6C2-0F03-4070-8126-E4C022A087AA}" type="presParOf" srcId="{34851493-13BE-42D9-847C-DEDB7CB8050E}" destId="{2511AD80-0446-4C6A-A291-B1E1734C9F8D}" srcOrd="0" destOrd="0" presId="urn:microsoft.com/office/officeart/2009/3/layout/StepUpProcess"/>
    <dgm:cxn modelId="{4906A98C-FDDE-46C6-A1FE-8A753EF0CCD5}" type="presParOf" srcId="{34851493-13BE-42D9-847C-DEDB7CB8050E}" destId="{47206F70-CDBF-4F4D-8251-A4C82255478C}" srcOrd="1" destOrd="0" presId="urn:microsoft.com/office/officeart/2009/3/layout/StepUpProcess"/>
    <dgm:cxn modelId="{F8D9D30E-C774-4E97-8EEA-296CF10BCEA8}" type="presParOf" srcId="{34851493-13BE-42D9-847C-DEDB7CB8050E}" destId="{25887B9C-7AF4-4509-89A3-02BC2A8503E4}" srcOrd="2" destOrd="0" presId="urn:microsoft.com/office/officeart/2009/3/layout/StepUpProcess"/>
    <dgm:cxn modelId="{D6835FAD-2E7E-492B-9609-6EE490B3AFA5}" type="presParOf" srcId="{92C13189-FBC3-491A-99E0-CE0D91EC155B}" destId="{325F7192-DA57-4BE0-B0CC-2C6673B1967E}" srcOrd="3" destOrd="0" presId="urn:microsoft.com/office/officeart/2009/3/layout/StepUpProcess"/>
    <dgm:cxn modelId="{01A30EB1-6EBC-4917-B730-FFD1AE3B7866}" type="presParOf" srcId="{325F7192-DA57-4BE0-B0CC-2C6673B1967E}" destId="{2317EF64-5BEE-4676-A3A9-1E0F699E5ED9}" srcOrd="0" destOrd="0" presId="urn:microsoft.com/office/officeart/2009/3/layout/StepUpProcess"/>
    <dgm:cxn modelId="{A2D1BEA3-938F-4AAC-972C-59790B4DD69C}" type="presParOf" srcId="{92C13189-FBC3-491A-99E0-CE0D91EC155B}" destId="{11CC5CFB-0D7C-4478-804D-F7E8634C4607}" srcOrd="4" destOrd="0" presId="urn:microsoft.com/office/officeart/2009/3/layout/StepUpProcess"/>
    <dgm:cxn modelId="{2851C9C6-B0B7-4B95-ACE5-6E2B49DC60FC}" type="presParOf" srcId="{11CC5CFB-0D7C-4478-804D-F7E8634C4607}" destId="{35B16179-C01B-4FEF-881A-B6B666665D9F}" srcOrd="0" destOrd="0" presId="urn:microsoft.com/office/officeart/2009/3/layout/StepUpProcess"/>
    <dgm:cxn modelId="{4CEF68F5-3A46-45AB-AF57-9F08130D332A}" type="presParOf" srcId="{11CC5CFB-0D7C-4478-804D-F7E8634C4607}" destId="{DED2A145-F843-4479-AF5A-04CF9AC3EAD9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D609A4-33C5-4D54-8F4A-7B701510C439}">
      <dsp:nvSpPr>
        <dsp:cNvPr id="0" name=""/>
        <dsp:cNvSpPr/>
      </dsp:nvSpPr>
      <dsp:spPr>
        <a:xfrm rot="5400000">
          <a:off x="499616" y="2150564"/>
          <a:ext cx="1480569" cy="2463634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8DF037-FD4E-4C39-A071-03BB908C046C}">
      <dsp:nvSpPr>
        <dsp:cNvPr id="0" name=""/>
        <dsp:cNvSpPr/>
      </dsp:nvSpPr>
      <dsp:spPr>
        <a:xfrm>
          <a:off x="252472" y="2886660"/>
          <a:ext cx="2224183" cy="1949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๑. รองน้ำใส่กะละมัง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นำผลิตภัณฑ์ซักผ้าไหมเทใส่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น้ำในกะละมัง ใช้มือตีจนเกิด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ฟอง</a:t>
          </a:r>
        </a:p>
      </dsp:txBody>
      <dsp:txXfrm>
        <a:off x="252472" y="2886660"/>
        <a:ext cx="2224183" cy="1949627"/>
      </dsp:txXfrm>
    </dsp:sp>
    <dsp:sp modelId="{F021B6C2-1702-40F3-A3B9-4B00E84944B0}">
      <dsp:nvSpPr>
        <dsp:cNvPr id="0" name=""/>
        <dsp:cNvSpPr/>
      </dsp:nvSpPr>
      <dsp:spPr>
        <a:xfrm>
          <a:off x="2056998" y="1969188"/>
          <a:ext cx="419657" cy="419657"/>
        </a:xfrm>
        <a:prstGeom prst="triangle">
          <a:avLst>
            <a:gd name="adj" fmla="val 100000"/>
          </a:avLst>
        </a:prstGeom>
        <a:solidFill>
          <a:schemeClr val="accent2">
            <a:shade val="80000"/>
            <a:hueOff val="-80236"/>
            <a:satOff val="1694"/>
            <a:lumOff val="4514"/>
            <a:alphaOff val="0"/>
          </a:schemeClr>
        </a:solidFill>
        <a:ln w="12700" cap="flat" cmpd="sng" algn="ctr">
          <a:solidFill>
            <a:schemeClr val="accent2">
              <a:shade val="80000"/>
              <a:hueOff val="-80236"/>
              <a:satOff val="1694"/>
              <a:lumOff val="45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857BE1-1B37-428A-9F4D-FFD95E799A58}">
      <dsp:nvSpPr>
        <dsp:cNvPr id="0" name=""/>
        <dsp:cNvSpPr/>
      </dsp:nvSpPr>
      <dsp:spPr>
        <a:xfrm rot="5400000">
          <a:off x="3222451" y="1476796"/>
          <a:ext cx="1480569" cy="2463634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shade val="80000"/>
            <a:hueOff val="-160472"/>
            <a:satOff val="3389"/>
            <a:lumOff val="9027"/>
            <a:alphaOff val="0"/>
          </a:schemeClr>
        </a:solidFill>
        <a:ln w="12700" cap="flat" cmpd="sng" algn="ctr">
          <a:solidFill>
            <a:schemeClr val="accent2">
              <a:shade val="80000"/>
              <a:hueOff val="-160472"/>
              <a:satOff val="3389"/>
              <a:lumOff val="902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93E026-4A1A-497C-AEFF-C2C4665729B0}">
      <dsp:nvSpPr>
        <dsp:cNvPr id="0" name=""/>
        <dsp:cNvSpPr/>
      </dsp:nvSpPr>
      <dsp:spPr>
        <a:xfrm>
          <a:off x="2975307" y="2212892"/>
          <a:ext cx="2224183" cy="1949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๒. นำเสื้อผ้าไหมใส่ลงในน้ำ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ที่ผสมผลิตภัณฑ์ซักผ้าไหม 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กดผ้าให้เปียกทิ้งไว้สักครู่ 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ใช้มือขยี้บริเวณที่สกปรก</a:t>
          </a:r>
        </a:p>
      </dsp:txBody>
      <dsp:txXfrm>
        <a:off x="2975307" y="2212892"/>
        <a:ext cx="2224183" cy="1949627"/>
      </dsp:txXfrm>
    </dsp:sp>
    <dsp:sp modelId="{D0B1B599-62D9-416A-BC3F-7D8D10B102B1}">
      <dsp:nvSpPr>
        <dsp:cNvPr id="0" name=""/>
        <dsp:cNvSpPr/>
      </dsp:nvSpPr>
      <dsp:spPr>
        <a:xfrm>
          <a:off x="4779833" y="1295420"/>
          <a:ext cx="419657" cy="419657"/>
        </a:xfrm>
        <a:prstGeom prst="triangle">
          <a:avLst>
            <a:gd name="adj" fmla="val 100000"/>
          </a:avLst>
        </a:prstGeom>
        <a:solidFill>
          <a:schemeClr val="accent2">
            <a:shade val="80000"/>
            <a:hueOff val="-240708"/>
            <a:satOff val="5083"/>
            <a:lumOff val="13541"/>
            <a:alphaOff val="0"/>
          </a:schemeClr>
        </a:solidFill>
        <a:ln w="12700" cap="flat" cmpd="sng" algn="ctr">
          <a:solidFill>
            <a:schemeClr val="accent2">
              <a:shade val="80000"/>
              <a:hueOff val="-240708"/>
              <a:satOff val="5083"/>
              <a:lumOff val="135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E68E25-9F2F-4C94-B8EF-29091BDEC23F}">
      <dsp:nvSpPr>
        <dsp:cNvPr id="0" name=""/>
        <dsp:cNvSpPr/>
      </dsp:nvSpPr>
      <dsp:spPr>
        <a:xfrm rot="5400000">
          <a:off x="5945286" y="803028"/>
          <a:ext cx="1480569" cy="2463634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shade val="80000"/>
            <a:hueOff val="-320943"/>
            <a:satOff val="6777"/>
            <a:lumOff val="18054"/>
            <a:alphaOff val="0"/>
          </a:schemeClr>
        </a:solidFill>
        <a:ln w="12700" cap="flat" cmpd="sng" algn="ctr">
          <a:solidFill>
            <a:schemeClr val="accent2">
              <a:shade val="80000"/>
              <a:hueOff val="-320943"/>
              <a:satOff val="6777"/>
              <a:lumOff val="180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F3531D-F0FE-4BF2-97C1-824F8E32A15D}">
      <dsp:nvSpPr>
        <dsp:cNvPr id="0" name=""/>
        <dsp:cNvSpPr/>
      </dsp:nvSpPr>
      <dsp:spPr>
        <a:xfrm>
          <a:off x="5733940" y="1548521"/>
          <a:ext cx="2490929" cy="1949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๓. นำเสื้อผ้าไหมที่ซักสะอาดแล้ว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ขึ้นจากน้ำ ล้างน้ำสะอาด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๒ ครั้ง ใช้มือบีบเบา ๆ ไม่บิด</a:t>
          </a:r>
        </a:p>
      </dsp:txBody>
      <dsp:txXfrm>
        <a:off x="5733940" y="1548521"/>
        <a:ext cx="2490929" cy="1949627"/>
      </dsp:txXfrm>
    </dsp:sp>
    <dsp:sp modelId="{21BE08EA-A5C0-4CF3-8147-5786901EC61A}">
      <dsp:nvSpPr>
        <dsp:cNvPr id="0" name=""/>
        <dsp:cNvSpPr/>
      </dsp:nvSpPr>
      <dsp:spPr>
        <a:xfrm>
          <a:off x="7502668" y="621652"/>
          <a:ext cx="419657" cy="419657"/>
        </a:xfrm>
        <a:prstGeom prst="triangle">
          <a:avLst>
            <a:gd name="adj" fmla="val 100000"/>
          </a:avLst>
        </a:prstGeom>
        <a:solidFill>
          <a:schemeClr val="accent2">
            <a:shade val="80000"/>
            <a:hueOff val="-401179"/>
            <a:satOff val="8472"/>
            <a:lumOff val="22568"/>
            <a:alphaOff val="0"/>
          </a:schemeClr>
        </a:solidFill>
        <a:ln w="12700" cap="flat" cmpd="sng" algn="ctr">
          <a:solidFill>
            <a:schemeClr val="accent2">
              <a:shade val="80000"/>
              <a:hueOff val="-401179"/>
              <a:satOff val="8472"/>
              <a:lumOff val="225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CDCDAB-0006-4B7E-BE0E-A6E15C90BC5B}">
      <dsp:nvSpPr>
        <dsp:cNvPr id="0" name=""/>
        <dsp:cNvSpPr/>
      </dsp:nvSpPr>
      <dsp:spPr>
        <a:xfrm rot="5400000">
          <a:off x="8668120" y="129259"/>
          <a:ext cx="1480569" cy="2463634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accent2">
              <a:shade val="80000"/>
              <a:hueOff val="-481415"/>
              <a:satOff val="10166"/>
              <a:lumOff val="270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5C6DCE-1814-473E-B48E-0BA71DFCC83E}">
      <dsp:nvSpPr>
        <dsp:cNvPr id="0" name=""/>
        <dsp:cNvSpPr/>
      </dsp:nvSpPr>
      <dsp:spPr>
        <a:xfrm>
          <a:off x="8495786" y="943068"/>
          <a:ext cx="2152520" cy="1949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๔. นำเสื้อผ้าไหมใส่ในกะละมัง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ที่ผสมน้ำยาปรับผ้านุ่มพักไว้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สักครู่</a:t>
          </a:r>
        </a:p>
      </dsp:txBody>
      <dsp:txXfrm>
        <a:off x="8495786" y="943068"/>
        <a:ext cx="2152520" cy="19496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FAAC59-2468-4552-B82B-F3876EDC4723}">
      <dsp:nvSpPr>
        <dsp:cNvPr id="0" name=""/>
        <dsp:cNvSpPr/>
      </dsp:nvSpPr>
      <dsp:spPr>
        <a:xfrm rot="5400000">
          <a:off x="505369" y="1783615"/>
          <a:ext cx="1505671" cy="2505404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870502-E9D5-4155-87D2-76282F24754D}">
      <dsp:nvSpPr>
        <dsp:cNvPr id="0" name=""/>
        <dsp:cNvSpPr/>
      </dsp:nvSpPr>
      <dsp:spPr>
        <a:xfrm>
          <a:off x="254035" y="2532191"/>
          <a:ext cx="2261892" cy="1982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๑. นำเสื้อผ้าไหมขึ้นจากสารปรับผ้านุ่ม บีบเบา ๆ ไล่น้ำออก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ให้มากที่สุด ไม่บิด</a:t>
          </a:r>
        </a:p>
      </dsp:txBody>
      <dsp:txXfrm>
        <a:off x="254035" y="2532191"/>
        <a:ext cx="2261892" cy="1982681"/>
      </dsp:txXfrm>
    </dsp:sp>
    <dsp:sp modelId="{0AD309F7-CF1D-4B33-A82C-3CED4672C786}">
      <dsp:nvSpPr>
        <dsp:cNvPr id="0" name=""/>
        <dsp:cNvSpPr/>
      </dsp:nvSpPr>
      <dsp:spPr>
        <a:xfrm>
          <a:off x="2089156" y="1599164"/>
          <a:ext cx="426772" cy="426772"/>
        </a:xfrm>
        <a:prstGeom prst="triangle">
          <a:avLst>
            <a:gd name="adj" fmla="val 100000"/>
          </a:avLst>
        </a:prstGeom>
        <a:solidFill>
          <a:schemeClr val="accent3">
            <a:shade val="80000"/>
            <a:hueOff val="0"/>
            <a:satOff val="0"/>
            <a:lumOff val="4773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47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11AD80-0446-4C6A-A291-B1E1734C9F8D}">
      <dsp:nvSpPr>
        <dsp:cNvPr id="0" name=""/>
        <dsp:cNvSpPr/>
      </dsp:nvSpPr>
      <dsp:spPr>
        <a:xfrm rot="5400000">
          <a:off x="3274368" y="1098424"/>
          <a:ext cx="1505671" cy="2505404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shade val="80000"/>
            <a:hueOff val="0"/>
            <a:satOff val="0"/>
            <a:lumOff val="9546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954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206F70-CDBF-4F4D-8251-A4C82255478C}">
      <dsp:nvSpPr>
        <dsp:cNvPr id="0" name=""/>
        <dsp:cNvSpPr/>
      </dsp:nvSpPr>
      <dsp:spPr>
        <a:xfrm>
          <a:off x="3023034" y="1847000"/>
          <a:ext cx="2261892" cy="1982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๒. สลัดเสื้อผ้าไหมเบา ๆ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ให้ผ้าคลี่ออก นำใส่ไม้แขวนเสื้อ</a:t>
          </a:r>
        </a:p>
      </dsp:txBody>
      <dsp:txXfrm>
        <a:off x="3023034" y="1847000"/>
        <a:ext cx="2261892" cy="1982681"/>
      </dsp:txXfrm>
    </dsp:sp>
    <dsp:sp modelId="{25887B9C-7AF4-4509-89A3-02BC2A8503E4}">
      <dsp:nvSpPr>
        <dsp:cNvPr id="0" name=""/>
        <dsp:cNvSpPr/>
      </dsp:nvSpPr>
      <dsp:spPr>
        <a:xfrm>
          <a:off x="4858155" y="913973"/>
          <a:ext cx="426772" cy="426772"/>
        </a:xfrm>
        <a:prstGeom prst="triangle">
          <a:avLst>
            <a:gd name="adj" fmla="val 100000"/>
          </a:avLst>
        </a:prstGeom>
        <a:solidFill>
          <a:schemeClr val="accent3">
            <a:shade val="80000"/>
            <a:hueOff val="0"/>
            <a:satOff val="0"/>
            <a:lumOff val="14319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143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B16179-C01B-4FEF-881A-B6B666665D9F}">
      <dsp:nvSpPr>
        <dsp:cNvPr id="0" name=""/>
        <dsp:cNvSpPr/>
      </dsp:nvSpPr>
      <dsp:spPr>
        <a:xfrm rot="5400000">
          <a:off x="6137623" y="309671"/>
          <a:ext cx="1524281" cy="2712525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shade val="80000"/>
            <a:hueOff val="0"/>
            <a:satOff val="0"/>
            <a:lumOff val="19092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190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D2A145-F843-4479-AF5A-04CF9AC3EAD9}">
      <dsp:nvSpPr>
        <dsp:cNvPr id="0" name=""/>
        <dsp:cNvSpPr/>
      </dsp:nvSpPr>
      <dsp:spPr>
        <a:xfrm>
          <a:off x="5772954" y="1174299"/>
          <a:ext cx="2445061" cy="1982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๓. นำไปแขวนตากบนราว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ตากผ้าที่อยู่ในร่มและมีลมพัดผ่าน</a:t>
          </a:r>
        </a:p>
      </dsp:txBody>
      <dsp:txXfrm>
        <a:off x="5772954" y="1174299"/>
        <a:ext cx="2445061" cy="19826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AD8DB3-319E-49E6-AC58-03374A2B632C}" type="datetimeFigureOut">
              <a:rPr lang="th-TH" smtClean="0"/>
              <a:t>02/05/68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23B52B-9303-4965-9C72-C638B0DEB80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87989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8E3B1-6392-4EE3-A1A5-39741369E333}" type="slidenum">
              <a:rPr lang="th-TH" smtClean="0"/>
              <a:t>20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95792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8E3B1-6392-4EE3-A1A5-39741369E333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269380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8E3B1-6392-4EE3-A1A5-39741369E333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14469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8E3B1-6392-4EE3-A1A5-39741369E333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913303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8E3B1-6392-4EE3-A1A5-39741369E333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207241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8E3B1-6392-4EE3-A1A5-39741369E333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217191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8E3B1-6392-4EE3-A1A5-39741369E333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798027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8E3B1-6392-4EE3-A1A5-39741369E333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025092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8E3B1-6392-4EE3-A1A5-39741369E333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04726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8E3B1-6392-4EE3-A1A5-39741369E333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276637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1A5CF2-37C2-45BA-A5A1-7F1FC0D91701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05849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8E3B1-6392-4EE3-A1A5-39741369E333}" type="slidenum">
              <a:rPr lang="th-TH" smtClean="0"/>
              <a:t>21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788485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8E3B1-6392-4EE3-A1A5-39741369E333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9844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8E3B1-6392-4EE3-A1A5-39741369E333}" type="slidenum">
              <a:rPr lang="th-TH" smtClean="0"/>
              <a:t>22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00078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8E3B1-6392-4EE3-A1A5-39741369E333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12025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8E3B1-6392-4EE3-A1A5-39741369E333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15185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8E3B1-6392-4EE3-A1A5-39741369E333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65411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8E3B1-6392-4EE3-A1A5-39741369E333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59318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8E3B1-6392-4EE3-A1A5-39741369E333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70017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8E3B1-6392-4EE3-A1A5-39741369E333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03175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C6351-D097-456E-BD9E-CD91B7A456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D98817-FD71-4275-A7AB-AA6F98ABE4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0BA21-1AFF-4423-B0EA-AEAD283BD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4657-CBF8-4425-8C96-5DE8B9AE9B41}" type="datetimeFigureOut">
              <a:rPr lang="th-TH" smtClean="0"/>
              <a:t>02/05/68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B1648-D89E-4552-B6E3-2DF216A75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64E68-2A81-47BF-A900-07FF15F1B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0239-ECA1-4122-B1E9-559EB4F8B88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19888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85819-7223-4F84-BD18-1D50436D7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12479B-437E-4174-9133-D6749EFBBB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EC2C6F-4195-4667-B480-56C94ABB0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4657-CBF8-4425-8C96-5DE8B9AE9B41}" type="datetimeFigureOut">
              <a:rPr lang="th-TH" smtClean="0"/>
              <a:t>02/05/68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477C8-A377-4A5F-B2FC-9C4611B80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466449-07E0-46F3-A567-5743CA3B8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0239-ECA1-4122-B1E9-559EB4F8B88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8749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E01AF9-17BD-443C-ADDF-5C34D1EFDD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1B9CC2-D00E-4692-9076-8A1E91420B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7057A5-44C3-410B-9531-93E3ACF2B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4657-CBF8-4425-8C96-5DE8B9AE9B41}" type="datetimeFigureOut">
              <a:rPr lang="th-TH" smtClean="0"/>
              <a:t>02/05/68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732AA-074E-456E-8388-09A9B95B2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468C9-CB7F-478F-827D-A55741CAB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0239-ECA1-4122-B1E9-559EB4F8B88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01994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2940-9D78-4DCD-9FD1-BD30A3570B53}" type="datetimeFigureOut">
              <a:rPr lang="th-TH" smtClean="0"/>
              <a:t>02/05/68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2F01-7DB2-4161-9577-A666D63DC3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3337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2940-9D78-4DCD-9FD1-BD30A3570B53}" type="datetimeFigureOut">
              <a:rPr lang="th-TH" smtClean="0"/>
              <a:t>02/05/68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2F01-7DB2-4161-9577-A666D63DC3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5322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2940-9D78-4DCD-9FD1-BD30A3570B53}" type="datetimeFigureOut">
              <a:rPr lang="th-TH" smtClean="0"/>
              <a:t>02/05/68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2F01-7DB2-4161-9577-A666D63DC3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46444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2940-9D78-4DCD-9FD1-BD30A3570B53}" type="datetimeFigureOut">
              <a:rPr lang="th-TH" smtClean="0"/>
              <a:t>02/05/68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2F01-7DB2-4161-9577-A666D63DC3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83289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2940-9D78-4DCD-9FD1-BD30A3570B53}" type="datetimeFigureOut">
              <a:rPr lang="th-TH" smtClean="0"/>
              <a:t>02/05/68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2F01-7DB2-4161-9577-A666D63DC3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79090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2940-9D78-4DCD-9FD1-BD30A3570B53}" type="datetimeFigureOut">
              <a:rPr lang="th-TH" smtClean="0"/>
              <a:t>02/05/68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2F01-7DB2-4161-9577-A666D63DC3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613071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2940-9D78-4DCD-9FD1-BD30A3570B53}" type="datetimeFigureOut">
              <a:rPr lang="th-TH" smtClean="0"/>
              <a:t>02/05/68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2F01-7DB2-4161-9577-A666D63DC3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88249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2940-9D78-4DCD-9FD1-BD30A3570B53}" type="datetimeFigureOut">
              <a:rPr lang="th-TH" smtClean="0"/>
              <a:t>02/05/68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2F01-7DB2-4161-9577-A666D63DC3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10438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EB114-F3BD-4695-B358-8E130C492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8A369-69F0-4BEE-AC05-A3C2A9C1F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E538F-2B45-497C-9460-3EAB3E4C4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4657-CBF8-4425-8C96-5DE8B9AE9B41}" type="datetimeFigureOut">
              <a:rPr lang="th-TH" smtClean="0"/>
              <a:t>02/05/68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C3DE0-9CD8-48BA-82DB-3FF7F3966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45C5F-024F-4759-8282-E2A69033A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0239-ECA1-4122-B1E9-559EB4F8B88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11533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2940-9D78-4DCD-9FD1-BD30A3570B53}" type="datetimeFigureOut">
              <a:rPr lang="th-TH" smtClean="0"/>
              <a:t>02/05/68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2F01-7DB2-4161-9577-A666D63DC3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13429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2940-9D78-4DCD-9FD1-BD30A3570B53}" type="datetimeFigureOut">
              <a:rPr lang="th-TH" smtClean="0"/>
              <a:t>02/05/68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2F01-7DB2-4161-9577-A666D63DC3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72384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2940-9D78-4DCD-9FD1-BD30A3570B53}" type="datetimeFigureOut">
              <a:rPr lang="th-TH" smtClean="0"/>
              <a:t>02/05/68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2F01-7DB2-4161-9577-A666D63DC3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236828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55EEA-AEB4-44F3-BABE-F5C1284FAEED}" type="datetime1">
              <a:rPr lang="th-TH" smtClean="0"/>
              <a:t>02/05/68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2F01-7DB2-4161-9577-A666D63DC3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722031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37210-FE9A-4238-9B9E-43C565EEDFED}" type="datetime1">
              <a:rPr lang="th-TH" smtClean="0"/>
              <a:t>02/05/68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2F01-7DB2-4161-9577-A666D63DC3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953007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809FA-CDA5-4666-90AD-F34F48BE7E99}" type="datetime1">
              <a:rPr lang="th-TH" smtClean="0"/>
              <a:t>02/05/68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2F01-7DB2-4161-9577-A666D63DC3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415518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40EC-1BC6-4FC6-AFE2-323F34955967}" type="datetime1">
              <a:rPr lang="th-TH" smtClean="0"/>
              <a:t>02/05/68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2F01-7DB2-4161-9577-A666D63DC3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156116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AB3A4-C58E-413E-A4DF-F7BA6FE17B26}" type="datetime1">
              <a:rPr lang="th-TH" smtClean="0"/>
              <a:t>02/05/68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2F01-7DB2-4161-9577-A666D63DC3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646751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B1B2B-20E8-4FC7-B4E5-9EA51A00BFA2}" type="datetime1">
              <a:rPr lang="th-TH" smtClean="0"/>
              <a:t>02/05/68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2F01-7DB2-4161-9577-A666D63DC3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356154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4999E-E1CE-423D-96E1-5453A2178853}" type="datetime1">
              <a:rPr lang="th-TH" smtClean="0"/>
              <a:t>02/05/68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2F01-7DB2-4161-9577-A666D63DC3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88766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38ADC-FC3E-4B02-9E6F-5823359F9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625974-DD42-4045-964A-2DACB9E615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BF6041-CA3D-41F8-9AEC-87638745B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4657-CBF8-4425-8C96-5DE8B9AE9B41}" type="datetimeFigureOut">
              <a:rPr lang="th-TH" smtClean="0"/>
              <a:t>02/05/68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38914-BF59-4C31-99C9-ADD06A86D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F23B0-57D8-4DE3-AAB8-5335D2CC3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0239-ECA1-4122-B1E9-559EB4F8B88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22794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FB4EC-31AC-484C-977F-BA38334B4E46}" type="datetime1">
              <a:rPr lang="th-TH" smtClean="0"/>
              <a:t>02/05/68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2F01-7DB2-4161-9577-A666D63DC3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496595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DB84-7B7A-4932-9E1B-0D827553DAFD}" type="datetime1">
              <a:rPr lang="th-TH" smtClean="0"/>
              <a:t>02/05/68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2F01-7DB2-4161-9577-A666D63DC3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927043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72295-C372-4233-9380-10C2AEBE322A}" type="datetime1">
              <a:rPr lang="th-TH" smtClean="0"/>
              <a:t>02/05/68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2F01-7DB2-4161-9577-A666D63DC3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010973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097E-469B-440A-B916-7CBFACEAB179}" type="datetime1">
              <a:rPr lang="th-TH" smtClean="0"/>
              <a:t>02/05/68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2F01-7DB2-4161-9577-A666D63DC3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862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6C626-30D2-43C3-AE6A-996E85721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1291A-B454-403C-8D12-C6D6C3C1E2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4D1546-21A7-4C4D-8524-EC398720D8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11492F-9746-4603-8277-05DD544F3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4657-CBF8-4425-8C96-5DE8B9AE9B41}" type="datetimeFigureOut">
              <a:rPr lang="th-TH" smtClean="0"/>
              <a:t>02/05/68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50E907-7320-4AEF-833F-3FD787440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BAC65A-7AF4-4D41-81D2-ADC56D43C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0239-ECA1-4122-B1E9-559EB4F8B88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64074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7A448-EA51-48D6-A627-5CAE1CA99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882A8C-4431-4CBF-9846-A46D9A19E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84C24B-6BB0-4906-A39B-6DD89DFC4A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034E27-66DB-427F-A8C1-496E3133A3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3D78D7-FB3D-491B-83BE-48C8C62680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094356-0B9C-4CB8-B7D0-1AB436FFB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4657-CBF8-4425-8C96-5DE8B9AE9B41}" type="datetimeFigureOut">
              <a:rPr lang="th-TH" smtClean="0"/>
              <a:t>02/05/68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812DC8-0BFD-45C3-A97D-7B8F28A6C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C76F26-07EA-4E94-B9C3-89193299D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0239-ECA1-4122-B1E9-559EB4F8B88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91599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3EE16-8B8A-4DB1-A69C-E0D2101D5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F8036E-2BE6-45A5-8241-9CA76BB5D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4657-CBF8-4425-8C96-5DE8B9AE9B41}" type="datetimeFigureOut">
              <a:rPr lang="th-TH" smtClean="0"/>
              <a:t>02/05/68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123241-DBFB-404E-B8FF-686C5D268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32A1D7-B87A-43F4-A82A-3422DA6B6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0239-ECA1-4122-B1E9-559EB4F8B88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64985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B20A47-3353-4A73-93C6-D0CB6FBFC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4657-CBF8-4425-8C96-5DE8B9AE9B41}" type="datetimeFigureOut">
              <a:rPr lang="th-TH" smtClean="0"/>
              <a:t>02/05/68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6F0BF7-7543-4614-BBAC-173E7B30B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548982-F230-4A90-B7F2-D9F97EDA0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0239-ECA1-4122-B1E9-559EB4F8B88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11650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089B8-A74C-4743-8C93-1E017339E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AE6B2-7237-4B01-8CDC-2E4275D35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19D140-7594-47B8-8002-9A2CA2FE36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EDF915-295E-4192-970A-02A359448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4657-CBF8-4425-8C96-5DE8B9AE9B41}" type="datetimeFigureOut">
              <a:rPr lang="th-TH" smtClean="0"/>
              <a:t>02/05/68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1EBADB-5044-44BC-9279-927C83844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5FE860-3064-4AF5-A282-EE13B0746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0239-ECA1-4122-B1E9-559EB4F8B88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62596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DB9BF-E321-4944-BFAF-EA7B3AB64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63707-A772-4E28-957D-16351BA841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BC7AA2-8855-4FB8-A4AD-F2832AA81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3A4BE1-9D14-47FD-A763-B909B80B5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4657-CBF8-4425-8C96-5DE8B9AE9B41}" type="datetimeFigureOut">
              <a:rPr lang="th-TH" smtClean="0"/>
              <a:t>02/05/68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653834-1286-461C-BBA4-2AA6985F6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92A875-4758-46A3-AD41-3B7215C7B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0239-ECA1-4122-B1E9-559EB4F8B88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35875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6B2314-B1CA-48DB-981C-AC82A9A04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8B7993-C6CD-481E-99C4-829D5AC49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CD794-0CBC-41DA-B2F7-67E4F1B3C5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84657-CBF8-4425-8C96-5DE8B9AE9B41}" type="datetimeFigureOut">
              <a:rPr lang="th-TH" smtClean="0"/>
              <a:t>02/05/68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099DB4-3529-48CB-A02E-7A5ED90D85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7BCB6-BB84-4167-9C43-78C31BB3FF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20239-ECA1-4122-B1E9-559EB4F8B88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3474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C2940-9D78-4DCD-9FD1-BD30A3570B53}" type="datetimeFigureOut">
              <a:rPr lang="th-TH" smtClean="0"/>
              <a:t>02/05/68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A2F01-7DB2-4161-9577-A666D63DC3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89630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66028-35F7-48CD-A6D1-3D55A2CB5994}" type="datetime1">
              <a:rPr lang="th-TH" smtClean="0"/>
              <a:t>02/05/68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A2F01-7DB2-4161-9577-A666D63DC3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03834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6"/>
          <p:cNvSpPr>
            <a:spLocks/>
          </p:cNvSpPr>
          <p:nvPr/>
        </p:nvSpPr>
        <p:spPr bwMode="auto">
          <a:xfrm>
            <a:off x="-39990" y="6513922"/>
            <a:ext cx="12351431" cy="38942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248" tIns="72248" rIns="72248" bIns="72248" anchor="ctr"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 New" panose="020B0500040200020003" pitchFamily="34" charset="-34"/>
              <a:cs typeface="TH Sarabun New" panose="020B0500040200020003" pitchFamily="34" charset="-34"/>
              <a:sym typeface="Helvetica Light" charset="0"/>
            </a:endParaRPr>
          </a:p>
        </p:txBody>
      </p:sp>
      <p:grpSp>
        <p:nvGrpSpPr>
          <p:cNvPr id="47" name="กลุ่ม 46"/>
          <p:cNvGrpSpPr/>
          <p:nvPr/>
        </p:nvGrpSpPr>
        <p:grpSpPr>
          <a:xfrm>
            <a:off x="-45816" y="-104409"/>
            <a:ext cx="12475220" cy="444043"/>
            <a:chOff x="-130629" y="-329934"/>
            <a:chExt cx="12475220" cy="91776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8" name="สี่เหลี่ยมผืนผ้า 47"/>
            <p:cNvSpPr/>
            <p:nvPr/>
          </p:nvSpPr>
          <p:spPr>
            <a:xfrm>
              <a:off x="-130629" y="-320604"/>
              <a:ext cx="6018245" cy="90843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grpSp>
          <p:nvGrpSpPr>
            <p:cNvPr id="49" name="กลุ่ม 87"/>
            <p:cNvGrpSpPr/>
            <p:nvPr/>
          </p:nvGrpSpPr>
          <p:grpSpPr>
            <a:xfrm>
              <a:off x="2700215" y="-329934"/>
              <a:ext cx="9644376" cy="916360"/>
              <a:chOff x="5998344" y="-1240110"/>
              <a:chExt cx="6175308" cy="2876550"/>
            </a:xfrm>
            <a:solidFill>
              <a:srgbClr val="0070C0"/>
            </a:solidFill>
          </p:grpSpPr>
          <p:sp>
            <p:nvSpPr>
              <p:cNvPr id="50" name="AutoShape 4"/>
              <p:cNvSpPr>
                <a:spLocks/>
              </p:cNvSpPr>
              <p:nvPr/>
            </p:nvSpPr>
            <p:spPr bwMode="auto">
              <a:xfrm rot="10800000" flipV="1">
                <a:off x="5998344" y="-1240110"/>
                <a:ext cx="4693841" cy="28765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51" name="AutoShape 5"/>
              <p:cNvSpPr>
                <a:spLocks/>
              </p:cNvSpPr>
              <p:nvPr/>
            </p:nvSpPr>
            <p:spPr bwMode="auto">
              <a:xfrm flipV="1">
                <a:off x="9382720" y="-1227438"/>
                <a:ext cx="2790932" cy="2863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8853" y="21582"/>
                    </a:lnTo>
                    <a:lnTo>
                      <a:pt x="21600" y="21600"/>
                    </a:lnTo>
                    <a:lnTo>
                      <a:pt x="21548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</p:grpSp>
      <p:sp>
        <p:nvSpPr>
          <p:cNvPr id="84" name="Rounded Rectangle 25">
            <a:extLst>
              <a:ext uri="{FF2B5EF4-FFF2-40B4-BE49-F238E27FC236}">
                <a16:creationId xmlns:a16="http://schemas.microsoft.com/office/drawing/2014/main" id="{8A5FE0F8-E4F0-4191-A29C-B80F2891E2E8}"/>
              </a:ext>
            </a:extLst>
          </p:cNvPr>
          <p:cNvSpPr/>
          <p:nvPr/>
        </p:nvSpPr>
        <p:spPr>
          <a:xfrm>
            <a:off x="4466105" y="3863814"/>
            <a:ext cx="4436674" cy="120619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เสื้อผ้าที่ทำมาจากเส้นใยธรรมชาติ</a:t>
            </a:r>
          </a:p>
        </p:txBody>
      </p:sp>
      <p:sp>
        <p:nvSpPr>
          <p:cNvPr id="88" name="Rounded Rectangular Callout 2">
            <a:extLst>
              <a:ext uri="{FF2B5EF4-FFF2-40B4-BE49-F238E27FC236}">
                <a16:creationId xmlns:a16="http://schemas.microsoft.com/office/drawing/2014/main" id="{38EFE3E9-D7BA-4D76-836D-7EEC4F51058F}"/>
              </a:ext>
            </a:extLst>
          </p:cNvPr>
          <p:cNvSpPr/>
          <p:nvPr/>
        </p:nvSpPr>
        <p:spPr>
          <a:xfrm>
            <a:off x="3657600" y="1893218"/>
            <a:ext cx="5522026" cy="1426054"/>
          </a:xfrm>
          <a:prstGeom prst="wedgeRoundRectCallout">
            <a:avLst>
              <a:gd name="adj1" fmla="val 60043"/>
              <a:gd name="adj2" fmla="val 3283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ผ้าไหมเป็นเสื้อผ้าประเภทใด</a:t>
            </a:r>
          </a:p>
        </p:txBody>
      </p:sp>
      <p:pic>
        <p:nvPicPr>
          <p:cNvPr id="22" name="รูปภาพ 19">
            <a:extLst>
              <a:ext uri="{FF2B5EF4-FFF2-40B4-BE49-F238E27FC236}">
                <a16:creationId xmlns:a16="http://schemas.microsoft.com/office/drawing/2014/main" id="{60D04C8C-9840-4420-A1E1-CA2829EE5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98" y="2274688"/>
            <a:ext cx="2676525" cy="3019425"/>
          </a:xfrm>
          <a:prstGeom prst="rect">
            <a:avLst/>
          </a:prstGeom>
          <a:ln w="38100">
            <a:solidFill>
              <a:srgbClr val="B9D774"/>
            </a:solidFill>
          </a:ln>
        </p:spPr>
      </p:pic>
      <p:pic>
        <p:nvPicPr>
          <p:cNvPr id="16" name="รูปภาพ 21">
            <a:extLst>
              <a:ext uri="{FF2B5EF4-FFF2-40B4-BE49-F238E27FC236}">
                <a16:creationId xmlns:a16="http://schemas.microsoft.com/office/drawing/2014/main" id="{2FF2E8F7-36CA-43A2-90AB-4A6AF1E49C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722" y="2233641"/>
            <a:ext cx="1840586" cy="390809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7" name="สี่เหลี่ยมผืนผ้ามุมมน 24"/>
          <p:cNvSpPr/>
          <p:nvPr/>
        </p:nvSpPr>
        <p:spPr>
          <a:xfrm>
            <a:off x="612698" y="957691"/>
            <a:ext cx="2082956" cy="595040"/>
          </a:xfrm>
          <a:prstGeom prst="roundRect">
            <a:avLst>
              <a:gd name="adj" fmla="val 50000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เสื้อผ้าไหม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ea typeface="Calibri" panose="020F0502020204030204" pitchFamily="34" charset="0"/>
              <a:cs typeface="TH SarabunPSK" pitchFamily="34" charset="-34"/>
            </a:endParaRP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1448E434-33B2-6C49-8218-3D9B1C6660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219" y="124883"/>
            <a:ext cx="956402" cy="88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34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60960"/>
            <a:ext cx="12496800" cy="3168568"/>
          </a:xfrm>
          <a:prstGeom prst="rect">
            <a:avLst/>
          </a:prstGeom>
          <a:solidFill>
            <a:srgbClr val="C5E0B4">
              <a:alpha val="60000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3">
            <a:extLst>
              <a:ext uri="{FF2B5EF4-FFF2-40B4-BE49-F238E27FC236}">
                <a16:creationId xmlns:a16="http://schemas.microsoft.com/office/drawing/2014/main" id="{5EB1F52F-8639-4C2B-BB14-6F1ABDC2377D}"/>
              </a:ext>
            </a:extLst>
          </p:cNvPr>
          <p:cNvSpPr/>
          <p:nvPr/>
        </p:nvSpPr>
        <p:spPr>
          <a:xfrm>
            <a:off x="879185" y="685993"/>
            <a:ext cx="3042230" cy="671674"/>
          </a:xfrm>
          <a:prstGeom prst="roundRect">
            <a:avLst/>
          </a:prstGeom>
          <a:solidFill>
            <a:srgbClr val="FF66CC"/>
          </a:solidFill>
          <a:ln w="3175">
            <a:solidFill>
              <a:srgbClr val="FF66CC"/>
            </a:solidFill>
            <a:prstDash val="lgDash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ตัวอย่างตาราง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FC61CF0-56BB-4BC9-89A3-7EDE9F5698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119842"/>
              </p:ext>
            </p:extLst>
          </p:nvPr>
        </p:nvGraphicFramePr>
        <p:xfrm>
          <a:off x="2400300" y="1858618"/>
          <a:ext cx="6899148" cy="297274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449574">
                  <a:extLst>
                    <a:ext uri="{9D8B030D-6E8A-4147-A177-3AD203B41FA5}">
                      <a16:colId xmlns:a16="http://schemas.microsoft.com/office/drawing/2014/main" val="287649447"/>
                    </a:ext>
                  </a:extLst>
                </a:gridCol>
                <a:gridCol w="3449574">
                  <a:extLst>
                    <a:ext uri="{9D8B030D-6E8A-4147-A177-3AD203B41FA5}">
                      <a16:colId xmlns:a16="http://schemas.microsoft.com/office/drawing/2014/main" val="1792527507"/>
                    </a:ext>
                  </a:extLst>
                </a:gridCol>
              </a:tblGrid>
              <a:tr h="800223"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ประเภทของเสื้อผ้าฝ้าย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ลักษณะของเสื้อผ้าฝ้าย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238893"/>
                  </a:ext>
                </a:extLst>
              </a:tr>
              <a:tr h="2172523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/>
                        <a:t>เสื้อผ้าที่ทำมาจากเส้นใยธรรมชาติ</a:t>
                      </a:r>
                      <a:endParaRPr lang="th-TH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/>
                        <a:t>เส้นใยมีความอ่อนนุ่ม ยับง่าย ดูดความชื้นและระบาย</a:t>
                      </a:r>
                      <a:br>
                        <a:rPr lang="th-TH" sz="3200" dirty="0"/>
                      </a:br>
                      <a:r>
                        <a:rPr lang="th-TH" sz="3200" dirty="0"/>
                        <a:t>ความร้อนได้ดี ไม่เป็นขุย </a:t>
                      </a:r>
                      <a:br>
                        <a:rPr lang="th-TH" sz="3200" dirty="0"/>
                      </a:br>
                      <a:r>
                        <a:rPr lang="th-TH" sz="3200" dirty="0"/>
                        <a:t>มีความยืดหยุ่นต่ำ</a:t>
                      </a:r>
                      <a:endParaRPr lang="th-TH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13976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500388" y="2670974"/>
            <a:ext cx="3249398" cy="1348033"/>
          </a:xfrm>
          <a:prstGeom prst="rect">
            <a:avLst/>
          </a:prstGeom>
          <a:solidFill>
            <a:srgbClr val="CBE3BC"/>
          </a:solidFill>
          <a:ln>
            <a:solidFill>
              <a:srgbClr val="CBE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67483" y="2710823"/>
            <a:ext cx="3353761" cy="1867969"/>
          </a:xfrm>
          <a:prstGeom prst="rect">
            <a:avLst/>
          </a:prstGeom>
          <a:solidFill>
            <a:srgbClr val="CBE3BC"/>
          </a:solidFill>
          <a:ln>
            <a:solidFill>
              <a:srgbClr val="CBE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83EFABD-1D29-014F-ADFF-101011FB2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219" y="124883"/>
            <a:ext cx="956402" cy="88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77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439953E-3FA3-4FAF-95CB-CFD0083AF255}"/>
              </a:ext>
            </a:extLst>
          </p:cNvPr>
          <p:cNvSpPr txBox="1"/>
          <p:nvPr/>
        </p:nvSpPr>
        <p:spPr>
          <a:xfrm>
            <a:off x="2093843" y="1852015"/>
            <a:ext cx="7968517" cy="304698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  <a:prstDash val="lgDashDot"/>
          </a:ln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นักเรียนร่วมกันวิเคราะห์เกี่ยวกับการดูแลเสื้อผ้าฝ้าย ในประเด็นต่อไปนี้ จากนั้นร่วมกันแสดงความคิดเห็น โดยการตอบคำถาม</a:t>
            </a:r>
          </a:p>
          <a:p>
            <a:pPr marL="1371600" lvl="2" indent="-457200">
              <a:buFontTx/>
              <a:buChar char="-"/>
            </a:pPr>
            <a:r>
              <a:rPr lang="th-TH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การซัก</a:t>
            </a:r>
          </a:p>
          <a:p>
            <a:pPr marL="1371600" lvl="2" indent="-457200">
              <a:buFontTx/>
              <a:buChar char="-"/>
            </a:pPr>
            <a:r>
              <a:rPr lang="th-TH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การตาก</a:t>
            </a:r>
          </a:p>
          <a:p>
            <a:pPr marL="1371600" lvl="2" indent="-457200">
              <a:buFontTx/>
              <a:buChar char="-"/>
            </a:pPr>
            <a:r>
              <a:rPr lang="th-TH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การรีด</a:t>
            </a:r>
          </a:p>
          <a:p>
            <a:pPr marL="1371600" lvl="2" indent="-457200">
              <a:buFontTx/>
              <a:buChar char="-"/>
            </a:pPr>
            <a:r>
              <a:rPr lang="th-TH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การเก็บรักษา</a:t>
            </a:r>
          </a:p>
        </p:txBody>
      </p:sp>
      <p:sp>
        <p:nvSpPr>
          <p:cNvPr id="14" name="มนมุมสี่เหลี่ยมผืนผ้าหนึ่งมุม 135">
            <a:extLst>
              <a:ext uri="{FF2B5EF4-FFF2-40B4-BE49-F238E27FC236}">
                <a16:creationId xmlns:a16="http://schemas.microsoft.com/office/drawing/2014/main" id="{EACF8E1E-8CB2-4083-BAE3-635392330573}"/>
              </a:ext>
            </a:extLst>
          </p:cNvPr>
          <p:cNvSpPr/>
          <p:nvPr/>
        </p:nvSpPr>
        <p:spPr>
          <a:xfrm>
            <a:off x="687323" y="968633"/>
            <a:ext cx="2446021" cy="561579"/>
          </a:xfrm>
          <a:prstGeom prst="round1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5" name="มนมุมสี่เหลี่ยมผืนผ้าหนึ่งมุม 136">
            <a:extLst>
              <a:ext uri="{FF2B5EF4-FFF2-40B4-BE49-F238E27FC236}">
                <a16:creationId xmlns:a16="http://schemas.microsoft.com/office/drawing/2014/main" id="{770C58C4-7EB5-4BDA-8E59-FC9120BA6668}"/>
              </a:ext>
            </a:extLst>
          </p:cNvPr>
          <p:cNvSpPr/>
          <p:nvPr/>
        </p:nvSpPr>
        <p:spPr>
          <a:xfrm>
            <a:off x="687685" y="937188"/>
            <a:ext cx="281820" cy="620486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6" name="สี่เหลี่ยมผืนผ้า 134">
            <a:extLst>
              <a:ext uri="{FF2B5EF4-FFF2-40B4-BE49-F238E27FC236}">
                <a16:creationId xmlns:a16="http://schemas.microsoft.com/office/drawing/2014/main" id="{E5E6C6D2-4DCD-4437-87A1-6595F7CC0106}"/>
              </a:ext>
            </a:extLst>
          </p:cNvPr>
          <p:cNvSpPr/>
          <p:nvPr/>
        </p:nvSpPr>
        <p:spPr>
          <a:xfrm flipV="1">
            <a:off x="692783" y="1459992"/>
            <a:ext cx="2440561" cy="6788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" name="ชื่อเรื่อง 1">
            <a:extLst>
              <a:ext uri="{FF2B5EF4-FFF2-40B4-BE49-F238E27FC236}">
                <a16:creationId xmlns:a16="http://schemas.microsoft.com/office/drawing/2014/main" id="{88FC79D0-9DE8-4BAC-893A-0C4F169C7836}"/>
              </a:ext>
            </a:extLst>
          </p:cNvPr>
          <p:cNvSpPr txBox="1">
            <a:spLocks/>
          </p:cNvSpPr>
          <p:nvPr/>
        </p:nvSpPr>
        <p:spPr>
          <a:xfrm>
            <a:off x="1216118" y="1049862"/>
            <a:ext cx="3324749" cy="64008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เสื้อผ้าฝ้าย</a:t>
            </a:r>
            <a:endParaRPr kumimoji="0" lang="th-TH" sz="3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C9457C83-32D9-4347-B70F-992E006EDA54}"/>
              </a:ext>
            </a:extLst>
          </p:cNvPr>
          <p:cNvSpPr>
            <a:spLocks/>
          </p:cNvSpPr>
          <p:nvPr/>
        </p:nvSpPr>
        <p:spPr bwMode="auto">
          <a:xfrm>
            <a:off x="-39990" y="6513922"/>
            <a:ext cx="12351431" cy="389424"/>
          </a:xfrm>
          <a:prstGeom prst="rect">
            <a:avLst/>
          </a:prstGeom>
          <a:solidFill>
            <a:schemeClr val="accent6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248" tIns="72248" rIns="72248" bIns="72248" anchor="ctr"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charset="0"/>
              <a:sym typeface="Helvetica Light" charset="0"/>
            </a:endParaRPr>
          </a:p>
        </p:txBody>
      </p:sp>
      <p:grpSp>
        <p:nvGrpSpPr>
          <p:cNvPr id="19" name="กลุ่ม 46">
            <a:extLst>
              <a:ext uri="{FF2B5EF4-FFF2-40B4-BE49-F238E27FC236}">
                <a16:creationId xmlns:a16="http://schemas.microsoft.com/office/drawing/2014/main" id="{4AD284BF-B191-4665-B5C5-73462F5F847A}"/>
              </a:ext>
            </a:extLst>
          </p:cNvPr>
          <p:cNvGrpSpPr/>
          <p:nvPr/>
        </p:nvGrpSpPr>
        <p:grpSpPr>
          <a:xfrm>
            <a:off x="-130629" y="-19315"/>
            <a:ext cx="12475220" cy="533856"/>
            <a:chOff x="-130629" y="-329934"/>
            <a:chExt cx="12475220" cy="917764"/>
          </a:xfrm>
          <a:solidFill>
            <a:schemeClr val="accent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0" name="สี่เหลี่ยมผืนผ้า 47">
              <a:extLst>
                <a:ext uri="{FF2B5EF4-FFF2-40B4-BE49-F238E27FC236}">
                  <a16:creationId xmlns:a16="http://schemas.microsoft.com/office/drawing/2014/main" id="{4B1D18BA-BA12-4D64-8C6D-91AAA9EE3C9D}"/>
                </a:ext>
              </a:extLst>
            </p:cNvPr>
            <p:cNvSpPr/>
            <p:nvPr/>
          </p:nvSpPr>
          <p:spPr>
            <a:xfrm>
              <a:off x="-130629" y="-320604"/>
              <a:ext cx="6018245" cy="9084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grpSp>
          <p:nvGrpSpPr>
            <p:cNvPr id="21" name="กลุ่ม 87">
              <a:extLst>
                <a:ext uri="{FF2B5EF4-FFF2-40B4-BE49-F238E27FC236}">
                  <a16:creationId xmlns:a16="http://schemas.microsoft.com/office/drawing/2014/main" id="{2DE35D2E-D504-44C9-800C-E2177A13B391}"/>
                </a:ext>
              </a:extLst>
            </p:cNvPr>
            <p:cNvGrpSpPr/>
            <p:nvPr/>
          </p:nvGrpSpPr>
          <p:grpSpPr>
            <a:xfrm>
              <a:off x="2700215" y="-329934"/>
              <a:ext cx="9644376" cy="916360"/>
              <a:chOff x="5998344" y="-1240110"/>
              <a:chExt cx="6175308" cy="2876550"/>
            </a:xfrm>
            <a:grpFill/>
          </p:grpSpPr>
          <p:sp>
            <p:nvSpPr>
              <p:cNvPr id="22" name="AutoShape 4">
                <a:extLst>
                  <a:ext uri="{FF2B5EF4-FFF2-40B4-BE49-F238E27FC236}">
                    <a16:creationId xmlns:a16="http://schemas.microsoft.com/office/drawing/2014/main" id="{A94EEC8F-84CD-47D9-8211-0E44DAF73223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V="1">
                <a:off x="5998344" y="-1240110"/>
                <a:ext cx="4693841" cy="28765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" name="AutoShape 5">
                <a:extLst>
                  <a:ext uri="{FF2B5EF4-FFF2-40B4-BE49-F238E27FC236}">
                    <a16:creationId xmlns:a16="http://schemas.microsoft.com/office/drawing/2014/main" id="{4E1D9C28-F641-4F84-8DE7-30CB3D3CE152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9382720" y="-1227438"/>
                <a:ext cx="2790932" cy="2863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8853" y="21582"/>
                    </a:lnTo>
                    <a:lnTo>
                      <a:pt x="21600" y="21600"/>
                    </a:lnTo>
                    <a:lnTo>
                      <a:pt x="21548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pic>
        <p:nvPicPr>
          <p:cNvPr id="24" name="รูปภาพ 7" descr="รูปภาพประกอบด้วย ข้อความ, ตุ๊กตา, ของเล่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11DDBD1C-A9DA-45F4-BA4C-F3B147ABBC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7474" y1="36861" x2="17474" y2="36861"/>
                        <a14:foregroundMark x1="22737" y1="10949" x2="22737" y2="10949"/>
                        <a14:foregroundMark x1="31579" y1="8759" x2="31579" y2="8759"/>
                        <a14:foregroundMark x1="49474" y1="4836" x2="49474" y2="4836"/>
                        <a14:foregroundMark x1="60632" y1="11588" x2="60632" y2="11588"/>
                        <a14:foregroundMark x1="42737" y1="14781" x2="42737" y2="14781"/>
                        <a14:foregroundMark x1="51579" y1="2372" x2="51579" y2="2372"/>
                        <a14:foregroundMark x1="19789" y1="9489" x2="19789" y2="9489"/>
                        <a14:foregroundMark x1="21895" y1="7026" x2="21895" y2="7026"/>
                        <a14:foregroundMark x1="15368" y1="9854" x2="15368" y2="9854"/>
                        <a14:foregroundMark x1="18947" y1="14507" x2="18947" y2="14507"/>
                        <a14:foregroundMark x1="25053" y1="9854" x2="25053" y2="9854"/>
                        <a14:foregroundMark x1="25053" y1="8029" x2="25053" y2="8029"/>
                        <a14:foregroundMark x1="22737" y1="6661" x2="22737" y2="6661"/>
                        <a14:foregroundMark x1="22737" y1="6661" x2="22737" y2="6661"/>
                        <a14:foregroundMark x1="25684" y1="5931" x2="25684" y2="5931"/>
                        <a14:foregroundMark x1="33053" y1="11588" x2="33053" y2="11588"/>
                        <a14:foregroundMark x1="12421" y1="39325" x2="12421" y2="39325"/>
                        <a14:foregroundMark x1="55368" y1="95529" x2="55368" y2="95529"/>
                        <a14:foregroundMark x1="31579" y1="96259" x2="31579" y2="96259"/>
                        <a14:foregroundMark x1="21895" y1="15511" x2="21895" y2="15511"/>
                        <a14:foregroundMark x1="27158" y1="21898" x2="27158" y2="218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13246" y="2342260"/>
            <a:ext cx="1797993" cy="3753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28B81993-361B-2F4D-ADFF-F0F1D8F8CD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219" y="124883"/>
            <a:ext cx="956402" cy="88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996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ounded Rectangular Callout 2">
            <a:extLst>
              <a:ext uri="{FF2B5EF4-FFF2-40B4-BE49-F238E27FC236}">
                <a16:creationId xmlns:a16="http://schemas.microsoft.com/office/drawing/2014/main" id="{38EFE3E9-D7BA-4D76-836D-7EEC4F51058F}"/>
              </a:ext>
            </a:extLst>
          </p:cNvPr>
          <p:cNvSpPr/>
          <p:nvPr/>
        </p:nvSpPr>
        <p:spPr>
          <a:xfrm>
            <a:off x="3928040" y="1929033"/>
            <a:ext cx="6124925" cy="1266473"/>
          </a:xfrm>
          <a:prstGeom prst="wedgeRoundRectCallout">
            <a:avLst>
              <a:gd name="adj1" fmla="val 60043"/>
              <a:gd name="adj2" fmla="val 3283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การซักเสื้อผ้าฝ้ายด้วยมือมีขั้นตอนอย่างไร</a:t>
            </a:r>
          </a:p>
        </p:txBody>
      </p:sp>
      <p:pic>
        <p:nvPicPr>
          <p:cNvPr id="21" name="รูปภาพ 7" descr="รูปภาพประกอบด้วย ข้อความ, ตุ๊กตา, ของเล่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F8E9FA4D-8197-4A9F-B5A2-C6E804AA97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7474" y1="36861" x2="17474" y2="36861"/>
                        <a14:foregroundMark x1="22737" y1="10949" x2="22737" y2="10949"/>
                        <a14:foregroundMark x1="31579" y1="8759" x2="31579" y2="8759"/>
                        <a14:foregroundMark x1="49474" y1="4836" x2="49474" y2="4836"/>
                        <a14:foregroundMark x1="60632" y1="11588" x2="60632" y2="11588"/>
                        <a14:foregroundMark x1="42737" y1="14781" x2="42737" y2="14781"/>
                        <a14:foregroundMark x1="51579" y1="2372" x2="51579" y2="2372"/>
                        <a14:foregroundMark x1="19789" y1="9489" x2="19789" y2="9489"/>
                        <a14:foregroundMark x1="21895" y1="7026" x2="21895" y2="7026"/>
                        <a14:foregroundMark x1="15368" y1="9854" x2="15368" y2="9854"/>
                        <a14:foregroundMark x1="18947" y1="14507" x2="18947" y2="14507"/>
                        <a14:foregroundMark x1="25053" y1="9854" x2="25053" y2="9854"/>
                        <a14:foregroundMark x1="25053" y1="8029" x2="25053" y2="8029"/>
                        <a14:foregroundMark x1="22737" y1="6661" x2="22737" y2="6661"/>
                        <a14:foregroundMark x1="22737" y1="6661" x2="22737" y2="6661"/>
                        <a14:foregroundMark x1="25684" y1="5931" x2="25684" y2="5931"/>
                        <a14:foregroundMark x1="33053" y1="11588" x2="33053" y2="11588"/>
                        <a14:foregroundMark x1="12421" y1="39325" x2="12421" y2="39325"/>
                        <a14:foregroundMark x1="55368" y1="95529" x2="55368" y2="95529"/>
                        <a14:foregroundMark x1="31579" y1="96259" x2="31579" y2="96259"/>
                        <a14:foregroundMark x1="21895" y1="15511" x2="21895" y2="15511"/>
                        <a14:foregroundMark x1="27158" y1="21898" x2="27158" y2="218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50015" y="2482668"/>
            <a:ext cx="1797993" cy="3753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รูปภาพ 1">
            <a:extLst>
              <a:ext uri="{FF2B5EF4-FFF2-40B4-BE49-F238E27FC236}">
                <a16:creationId xmlns:a16="http://schemas.microsoft.com/office/drawing/2014/main" id="{DB363B79-F913-4A8F-A245-1F0189F5BB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394" y="2100078"/>
            <a:ext cx="2647950" cy="2914650"/>
          </a:xfrm>
          <a:prstGeom prst="rect">
            <a:avLst/>
          </a:prstGeom>
          <a:ln w="76200">
            <a:solidFill>
              <a:srgbClr val="B9D774"/>
            </a:solidFill>
          </a:ln>
        </p:spPr>
      </p:pic>
      <p:sp>
        <p:nvSpPr>
          <p:cNvPr id="84" name="Rounded Rectangle 25">
            <a:extLst>
              <a:ext uri="{FF2B5EF4-FFF2-40B4-BE49-F238E27FC236}">
                <a16:creationId xmlns:a16="http://schemas.microsoft.com/office/drawing/2014/main" id="{8A5FE0F8-E4F0-4191-A29C-B80F2891E2E8}"/>
              </a:ext>
            </a:extLst>
          </p:cNvPr>
          <p:cNvSpPr/>
          <p:nvPr/>
        </p:nvSpPr>
        <p:spPr>
          <a:xfrm>
            <a:off x="3330394" y="3642573"/>
            <a:ext cx="6919621" cy="252275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thaiNumPeriod"/>
            </a:pP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แช่เสื้อผ้าฝ้ายในน้ำเกลือหรือน้ำส้มสายชูผสมกับน้ำเปล่า ๑ คืน แล้วบีบน้ำออก</a:t>
            </a:r>
          </a:p>
          <a:p>
            <a:pPr marL="514350" indent="-514350">
              <a:buAutoNum type="thaiNumPeriod"/>
            </a:pP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ใส่สารซักฟอก ๑ ช้อนต่อน้ำ ๑ กะละมัง ใช้มือตีหรือแกว่งจนเกิดฟอง </a:t>
            </a:r>
            <a:b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เมื่อสารซักฟอกละลายผสมกับน้ำดีแล้ว นำเสื้อผ้าฝ้ายลงซัก ขยี้เบา ๆ ยกขึ้นบีบน้ำออกเบา ๆ นำไปล้างน้ำสะอาด ๒ ครั้ง</a:t>
            </a:r>
          </a:p>
          <a:p>
            <a:pPr marL="514350" indent="-514350">
              <a:buAutoNum type="thaiNumPeriod"/>
            </a:pP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แช่เสื้อผ้าฝ้ายในกะละมังน้ำที่ผสมน้ำยาปรับผ้านุ่มไว้สักครู่ ยกขึ้นบีบน้ำออก</a:t>
            </a:r>
          </a:p>
        </p:txBody>
      </p:sp>
      <p:sp>
        <p:nvSpPr>
          <p:cNvPr id="16" name="มนมุมสี่เหลี่ยมผืนผ้าหนึ่งมุม 135">
            <a:extLst>
              <a:ext uri="{FF2B5EF4-FFF2-40B4-BE49-F238E27FC236}">
                <a16:creationId xmlns:a16="http://schemas.microsoft.com/office/drawing/2014/main" id="{20CB7270-A252-474D-B26D-6BF33AF27DDD}"/>
              </a:ext>
            </a:extLst>
          </p:cNvPr>
          <p:cNvSpPr/>
          <p:nvPr/>
        </p:nvSpPr>
        <p:spPr>
          <a:xfrm>
            <a:off x="687323" y="968633"/>
            <a:ext cx="2446021" cy="561579"/>
          </a:xfrm>
          <a:prstGeom prst="round1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7" name="มนมุมสี่เหลี่ยมผืนผ้าหนึ่งมุม 136">
            <a:extLst>
              <a:ext uri="{FF2B5EF4-FFF2-40B4-BE49-F238E27FC236}">
                <a16:creationId xmlns:a16="http://schemas.microsoft.com/office/drawing/2014/main" id="{847D8121-BDF1-4FB4-A4AA-1016134EA27F}"/>
              </a:ext>
            </a:extLst>
          </p:cNvPr>
          <p:cNvSpPr/>
          <p:nvPr/>
        </p:nvSpPr>
        <p:spPr>
          <a:xfrm>
            <a:off x="687685" y="937188"/>
            <a:ext cx="281820" cy="620486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8" name="สี่เหลี่ยมผืนผ้า 134">
            <a:extLst>
              <a:ext uri="{FF2B5EF4-FFF2-40B4-BE49-F238E27FC236}">
                <a16:creationId xmlns:a16="http://schemas.microsoft.com/office/drawing/2014/main" id="{45541A2F-E707-4B2F-8C57-AB0B5E82E229}"/>
              </a:ext>
            </a:extLst>
          </p:cNvPr>
          <p:cNvSpPr/>
          <p:nvPr/>
        </p:nvSpPr>
        <p:spPr>
          <a:xfrm flipV="1">
            <a:off x="692783" y="1459992"/>
            <a:ext cx="2440561" cy="6788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9" name="ชื่อเรื่อง 1">
            <a:extLst>
              <a:ext uri="{FF2B5EF4-FFF2-40B4-BE49-F238E27FC236}">
                <a16:creationId xmlns:a16="http://schemas.microsoft.com/office/drawing/2014/main" id="{54C5FE84-32E5-446F-8678-AD31787AFAE2}"/>
              </a:ext>
            </a:extLst>
          </p:cNvPr>
          <p:cNvSpPr txBox="1">
            <a:spLocks/>
          </p:cNvSpPr>
          <p:nvPr/>
        </p:nvSpPr>
        <p:spPr>
          <a:xfrm>
            <a:off x="1216118" y="1049862"/>
            <a:ext cx="3324749" cy="64008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เสื้อผ้าฝ้าย</a:t>
            </a:r>
            <a:endParaRPr kumimoji="0" lang="th-TH" sz="3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B0EDBCFB-B96A-4AF5-8EBF-044BD6B55003}"/>
              </a:ext>
            </a:extLst>
          </p:cNvPr>
          <p:cNvSpPr>
            <a:spLocks/>
          </p:cNvSpPr>
          <p:nvPr/>
        </p:nvSpPr>
        <p:spPr bwMode="auto">
          <a:xfrm>
            <a:off x="-6840" y="6488563"/>
            <a:ext cx="12351431" cy="389424"/>
          </a:xfrm>
          <a:prstGeom prst="rect">
            <a:avLst/>
          </a:prstGeom>
          <a:solidFill>
            <a:schemeClr val="accent6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248" tIns="72248" rIns="72248" bIns="72248" anchor="ctr"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charset="0"/>
              <a:sym typeface="Helvetica Light" charset="0"/>
            </a:endParaRPr>
          </a:p>
        </p:txBody>
      </p:sp>
      <p:grpSp>
        <p:nvGrpSpPr>
          <p:cNvPr id="23" name="กลุ่ม 46">
            <a:extLst>
              <a:ext uri="{FF2B5EF4-FFF2-40B4-BE49-F238E27FC236}">
                <a16:creationId xmlns:a16="http://schemas.microsoft.com/office/drawing/2014/main" id="{AB3F2BA1-DE38-44AE-9D64-2757F4CBC110}"/>
              </a:ext>
            </a:extLst>
          </p:cNvPr>
          <p:cNvGrpSpPr/>
          <p:nvPr/>
        </p:nvGrpSpPr>
        <p:grpSpPr>
          <a:xfrm>
            <a:off x="-130629" y="-19315"/>
            <a:ext cx="12475220" cy="533856"/>
            <a:chOff x="-130629" y="-329934"/>
            <a:chExt cx="12475220" cy="917764"/>
          </a:xfrm>
          <a:solidFill>
            <a:schemeClr val="accent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4" name="สี่เหลี่ยมผืนผ้า 47">
              <a:extLst>
                <a:ext uri="{FF2B5EF4-FFF2-40B4-BE49-F238E27FC236}">
                  <a16:creationId xmlns:a16="http://schemas.microsoft.com/office/drawing/2014/main" id="{DF75505E-8BA6-41C9-A65E-B47D3E07ABB0}"/>
                </a:ext>
              </a:extLst>
            </p:cNvPr>
            <p:cNvSpPr/>
            <p:nvPr/>
          </p:nvSpPr>
          <p:spPr>
            <a:xfrm>
              <a:off x="-130629" y="-320604"/>
              <a:ext cx="6018245" cy="9084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grpSp>
          <p:nvGrpSpPr>
            <p:cNvPr id="25" name="กลุ่ม 87">
              <a:extLst>
                <a:ext uri="{FF2B5EF4-FFF2-40B4-BE49-F238E27FC236}">
                  <a16:creationId xmlns:a16="http://schemas.microsoft.com/office/drawing/2014/main" id="{B609B2DE-61BE-421A-9B17-BEFDFB1A8A5A}"/>
                </a:ext>
              </a:extLst>
            </p:cNvPr>
            <p:cNvGrpSpPr/>
            <p:nvPr/>
          </p:nvGrpSpPr>
          <p:grpSpPr>
            <a:xfrm>
              <a:off x="2700215" y="-329934"/>
              <a:ext cx="9644376" cy="916360"/>
              <a:chOff x="5998344" y="-1240110"/>
              <a:chExt cx="6175308" cy="2876550"/>
            </a:xfrm>
            <a:grpFill/>
          </p:grpSpPr>
          <p:sp>
            <p:nvSpPr>
              <p:cNvPr id="26" name="AutoShape 4">
                <a:extLst>
                  <a:ext uri="{FF2B5EF4-FFF2-40B4-BE49-F238E27FC236}">
                    <a16:creationId xmlns:a16="http://schemas.microsoft.com/office/drawing/2014/main" id="{BF2F81BA-B880-4572-96AB-56A132965EAE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V="1">
                <a:off x="5998344" y="-1240110"/>
                <a:ext cx="4693841" cy="28765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7" name="AutoShape 5">
                <a:extLst>
                  <a:ext uri="{FF2B5EF4-FFF2-40B4-BE49-F238E27FC236}">
                    <a16:creationId xmlns:a16="http://schemas.microsoft.com/office/drawing/2014/main" id="{90F79811-042E-4FEF-A2A5-2A9364BD8975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9382720" y="-1227438"/>
                <a:ext cx="2790932" cy="2863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8853" y="21582"/>
                    </a:lnTo>
                    <a:lnTo>
                      <a:pt x="21600" y="21600"/>
                    </a:lnTo>
                    <a:lnTo>
                      <a:pt x="21548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489CE99E-6F70-404E-AF4D-27FFDE90DE7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44" b="89936" l="3994" r="89776">
                        <a14:foregroundMark x1="4153" y1="39137" x2="13259" y2="39137"/>
                        <a14:foregroundMark x1="16773" y1="19808" x2="22843" y2="27955"/>
                        <a14:foregroundMark x1="36581" y1="13259" x2="38658" y2="26038"/>
                        <a14:foregroundMark x1="54952" y1="10224" x2="54952" y2="20927"/>
                        <a14:foregroundMark x1="71086" y1="18371" x2="72684" y2="26518"/>
                        <a14:foregroundMark x1="82748" y1="33546" x2="70128" y2="46805"/>
                        <a14:foregroundMark x1="17732" y1="42812" x2="17732" y2="42812"/>
                        <a14:foregroundMark x1="49840" y1="25399" x2="49840" y2="25399"/>
                        <a14:foregroundMark x1="64058" y1="33546" x2="64058" y2="33546"/>
                        <a14:foregroundMark x1="34026" y1="89936" x2="34026" y2="89936"/>
                        <a14:foregroundMark x1="57987" y1="88498" x2="56390" y2="854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605" y="781567"/>
            <a:ext cx="1552213" cy="15522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DED6D39F-1D68-A04B-9E4C-F9A2D8E271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219" y="124883"/>
            <a:ext cx="956402" cy="88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ounded Rectangular Callout 2">
            <a:extLst>
              <a:ext uri="{FF2B5EF4-FFF2-40B4-BE49-F238E27FC236}">
                <a16:creationId xmlns:a16="http://schemas.microsoft.com/office/drawing/2014/main" id="{38EFE3E9-D7BA-4D76-836D-7EEC4F51058F}"/>
              </a:ext>
            </a:extLst>
          </p:cNvPr>
          <p:cNvSpPr/>
          <p:nvPr/>
        </p:nvSpPr>
        <p:spPr>
          <a:xfrm>
            <a:off x="3928040" y="2033455"/>
            <a:ext cx="6018245" cy="1266473"/>
          </a:xfrm>
          <a:prstGeom prst="wedgeRoundRectCallout">
            <a:avLst>
              <a:gd name="adj1" fmla="val 60043"/>
              <a:gd name="adj2" fmla="val 3283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การตากเสื้อผ้าฝ้ายมีขั้นตอนอย่างไร</a:t>
            </a:r>
          </a:p>
        </p:txBody>
      </p:sp>
      <p:pic>
        <p:nvPicPr>
          <p:cNvPr id="21" name="รูปภาพ 7" descr="รูปภาพประกอบด้วย ข้อความ, ตุ๊กตา, ของเล่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F8E9FA4D-8197-4A9F-B5A2-C6E804AA97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7474" y1="36861" x2="17474" y2="36861"/>
                        <a14:foregroundMark x1="22737" y1="10949" x2="22737" y2="10949"/>
                        <a14:foregroundMark x1="31579" y1="8759" x2="31579" y2="8759"/>
                        <a14:foregroundMark x1="49474" y1="4836" x2="49474" y2="4836"/>
                        <a14:foregroundMark x1="60632" y1="11588" x2="60632" y2="11588"/>
                        <a14:foregroundMark x1="42737" y1="14781" x2="42737" y2="14781"/>
                        <a14:foregroundMark x1="51579" y1="2372" x2="51579" y2="2372"/>
                        <a14:foregroundMark x1="19789" y1="9489" x2="19789" y2="9489"/>
                        <a14:foregroundMark x1="21895" y1="7026" x2="21895" y2="7026"/>
                        <a14:foregroundMark x1="15368" y1="9854" x2="15368" y2="9854"/>
                        <a14:foregroundMark x1="18947" y1="14507" x2="18947" y2="14507"/>
                        <a14:foregroundMark x1="25053" y1="9854" x2="25053" y2="9854"/>
                        <a14:foregroundMark x1="25053" y1="8029" x2="25053" y2="8029"/>
                        <a14:foregroundMark x1="22737" y1="6661" x2="22737" y2="6661"/>
                        <a14:foregroundMark x1="22737" y1="6661" x2="22737" y2="6661"/>
                        <a14:foregroundMark x1="25684" y1="5931" x2="25684" y2="5931"/>
                        <a14:foregroundMark x1="33053" y1="11588" x2="33053" y2="11588"/>
                        <a14:foregroundMark x1="12421" y1="39325" x2="12421" y2="39325"/>
                        <a14:foregroundMark x1="55368" y1="95529" x2="55368" y2="95529"/>
                        <a14:foregroundMark x1="31579" y1="96259" x2="31579" y2="96259"/>
                        <a14:foregroundMark x1="21895" y1="15511" x2="21895" y2="15511"/>
                        <a14:foregroundMark x1="27158" y1="21898" x2="27158" y2="218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50015" y="2526454"/>
            <a:ext cx="1797993" cy="3753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รูปภาพ 1">
            <a:extLst>
              <a:ext uri="{FF2B5EF4-FFF2-40B4-BE49-F238E27FC236}">
                <a16:creationId xmlns:a16="http://schemas.microsoft.com/office/drawing/2014/main" id="{DB363B79-F913-4A8F-A245-1F0189F5BB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685" y="2006028"/>
            <a:ext cx="2647950" cy="2914650"/>
          </a:xfrm>
          <a:prstGeom prst="rect">
            <a:avLst/>
          </a:prstGeom>
          <a:ln w="76200">
            <a:solidFill>
              <a:srgbClr val="B9D774"/>
            </a:solidFill>
          </a:ln>
        </p:spPr>
      </p:pic>
      <p:sp>
        <p:nvSpPr>
          <p:cNvPr id="84" name="Rounded Rectangle 25">
            <a:extLst>
              <a:ext uri="{FF2B5EF4-FFF2-40B4-BE49-F238E27FC236}">
                <a16:creationId xmlns:a16="http://schemas.microsoft.com/office/drawing/2014/main" id="{8A5FE0F8-E4F0-4191-A29C-B80F2891E2E8}"/>
              </a:ext>
            </a:extLst>
          </p:cNvPr>
          <p:cNvSpPr/>
          <p:nvPr/>
        </p:nvSpPr>
        <p:spPr>
          <a:xfrm>
            <a:off x="3705747" y="3662781"/>
            <a:ext cx="6462830" cy="166144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บีบไล่น้ำและสะบัดให้คลี่ออก ใส่ไม้แขวนเสื้อนำไปตากบริเวณที่มีแสงแดดจัดแต่ไม่ควรนานเกินไป เพราะจะทำให้เส้นใยเสื่อมคุณภาพ ถ้าเป็นผ้าสีให้นำไปแขวนในที่ร่ม มีลมพัดผ่าน ใช้มือดึงผ้าให้ตึง อย่าให้มีรอยยับ จะช่วยให้รีดง่าย</a:t>
            </a:r>
          </a:p>
        </p:txBody>
      </p:sp>
      <p:sp>
        <p:nvSpPr>
          <p:cNvPr id="18" name="มนมุมสี่เหลี่ยมผืนผ้าหนึ่งมุม 135">
            <a:extLst>
              <a:ext uri="{FF2B5EF4-FFF2-40B4-BE49-F238E27FC236}">
                <a16:creationId xmlns:a16="http://schemas.microsoft.com/office/drawing/2014/main" id="{108776A3-10DE-407D-A079-3F19C646BF17}"/>
              </a:ext>
            </a:extLst>
          </p:cNvPr>
          <p:cNvSpPr/>
          <p:nvPr/>
        </p:nvSpPr>
        <p:spPr>
          <a:xfrm>
            <a:off x="687323" y="968633"/>
            <a:ext cx="2446021" cy="561579"/>
          </a:xfrm>
          <a:prstGeom prst="round1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9" name="มนมุมสี่เหลี่ยมผืนผ้าหนึ่งมุม 136">
            <a:extLst>
              <a:ext uri="{FF2B5EF4-FFF2-40B4-BE49-F238E27FC236}">
                <a16:creationId xmlns:a16="http://schemas.microsoft.com/office/drawing/2014/main" id="{23D482D7-9BC2-4151-B00D-EB32195CDC4E}"/>
              </a:ext>
            </a:extLst>
          </p:cNvPr>
          <p:cNvSpPr/>
          <p:nvPr/>
        </p:nvSpPr>
        <p:spPr>
          <a:xfrm>
            <a:off x="687685" y="937188"/>
            <a:ext cx="281820" cy="620486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0" name="สี่เหลี่ยมผืนผ้า 134">
            <a:extLst>
              <a:ext uri="{FF2B5EF4-FFF2-40B4-BE49-F238E27FC236}">
                <a16:creationId xmlns:a16="http://schemas.microsoft.com/office/drawing/2014/main" id="{CB9582BE-982C-423C-A50C-BFAD20C9CDF9}"/>
              </a:ext>
            </a:extLst>
          </p:cNvPr>
          <p:cNvSpPr/>
          <p:nvPr/>
        </p:nvSpPr>
        <p:spPr>
          <a:xfrm flipV="1">
            <a:off x="692783" y="1459992"/>
            <a:ext cx="2440561" cy="6788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2" name="ชื่อเรื่อง 1">
            <a:extLst>
              <a:ext uri="{FF2B5EF4-FFF2-40B4-BE49-F238E27FC236}">
                <a16:creationId xmlns:a16="http://schemas.microsoft.com/office/drawing/2014/main" id="{57C8FDE3-66B6-4FE2-8A9C-295D5ED41867}"/>
              </a:ext>
            </a:extLst>
          </p:cNvPr>
          <p:cNvSpPr txBox="1">
            <a:spLocks/>
          </p:cNvSpPr>
          <p:nvPr/>
        </p:nvSpPr>
        <p:spPr>
          <a:xfrm>
            <a:off x="1216118" y="1049862"/>
            <a:ext cx="3324749" cy="64008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เสื้อผ้าฝ้าย</a:t>
            </a:r>
            <a:endParaRPr kumimoji="0" lang="th-TH" sz="3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8DBC77EE-D0B2-4D02-9EC5-0DF842E06402}"/>
              </a:ext>
            </a:extLst>
          </p:cNvPr>
          <p:cNvSpPr>
            <a:spLocks/>
          </p:cNvSpPr>
          <p:nvPr/>
        </p:nvSpPr>
        <p:spPr bwMode="auto">
          <a:xfrm>
            <a:off x="-79716" y="6474115"/>
            <a:ext cx="12351431" cy="389424"/>
          </a:xfrm>
          <a:prstGeom prst="rect">
            <a:avLst/>
          </a:prstGeom>
          <a:solidFill>
            <a:schemeClr val="accent6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248" tIns="72248" rIns="72248" bIns="72248" anchor="ctr"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charset="0"/>
              <a:sym typeface="Helvetica Light" charset="0"/>
            </a:endParaRPr>
          </a:p>
        </p:txBody>
      </p:sp>
      <p:grpSp>
        <p:nvGrpSpPr>
          <p:cNvPr id="24" name="กลุ่ม 46">
            <a:extLst>
              <a:ext uri="{FF2B5EF4-FFF2-40B4-BE49-F238E27FC236}">
                <a16:creationId xmlns:a16="http://schemas.microsoft.com/office/drawing/2014/main" id="{3196AB2B-1437-453B-8FE1-D5A691F9AC0C}"/>
              </a:ext>
            </a:extLst>
          </p:cNvPr>
          <p:cNvGrpSpPr/>
          <p:nvPr/>
        </p:nvGrpSpPr>
        <p:grpSpPr>
          <a:xfrm>
            <a:off x="-39990" y="-45022"/>
            <a:ext cx="12475220" cy="533856"/>
            <a:chOff x="-130629" y="-329934"/>
            <a:chExt cx="12475220" cy="917764"/>
          </a:xfrm>
          <a:solidFill>
            <a:schemeClr val="accent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5" name="สี่เหลี่ยมผืนผ้า 47">
              <a:extLst>
                <a:ext uri="{FF2B5EF4-FFF2-40B4-BE49-F238E27FC236}">
                  <a16:creationId xmlns:a16="http://schemas.microsoft.com/office/drawing/2014/main" id="{56BD50AD-D4B2-43AD-AABC-56A95F5FE01D}"/>
                </a:ext>
              </a:extLst>
            </p:cNvPr>
            <p:cNvSpPr/>
            <p:nvPr/>
          </p:nvSpPr>
          <p:spPr>
            <a:xfrm>
              <a:off x="-130629" y="-320604"/>
              <a:ext cx="6018245" cy="9084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grpSp>
          <p:nvGrpSpPr>
            <p:cNvPr id="26" name="กลุ่ม 87">
              <a:extLst>
                <a:ext uri="{FF2B5EF4-FFF2-40B4-BE49-F238E27FC236}">
                  <a16:creationId xmlns:a16="http://schemas.microsoft.com/office/drawing/2014/main" id="{95898F25-E250-4489-A8C7-E47DD56CF1D5}"/>
                </a:ext>
              </a:extLst>
            </p:cNvPr>
            <p:cNvGrpSpPr/>
            <p:nvPr/>
          </p:nvGrpSpPr>
          <p:grpSpPr>
            <a:xfrm>
              <a:off x="2700215" y="-329934"/>
              <a:ext cx="9644376" cy="916360"/>
              <a:chOff x="5998344" y="-1240110"/>
              <a:chExt cx="6175308" cy="2876550"/>
            </a:xfrm>
            <a:grpFill/>
          </p:grpSpPr>
          <p:sp>
            <p:nvSpPr>
              <p:cNvPr id="27" name="AutoShape 4">
                <a:extLst>
                  <a:ext uri="{FF2B5EF4-FFF2-40B4-BE49-F238E27FC236}">
                    <a16:creationId xmlns:a16="http://schemas.microsoft.com/office/drawing/2014/main" id="{D37FFDD1-2F77-4924-B3B7-20D1ACFEB9FF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V="1">
                <a:off x="5998344" y="-1240110"/>
                <a:ext cx="4693841" cy="28765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8" name="AutoShape 5">
                <a:extLst>
                  <a:ext uri="{FF2B5EF4-FFF2-40B4-BE49-F238E27FC236}">
                    <a16:creationId xmlns:a16="http://schemas.microsoft.com/office/drawing/2014/main" id="{E3597918-9DDC-485E-99CE-6EA2820113DD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9382720" y="-1227438"/>
                <a:ext cx="2790932" cy="2863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8853" y="21582"/>
                    </a:lnTo>
                    <a:lnTo>
                      <a:pt x="21600" y="21600"/>
                    </a:lnTo>
                    <a:lnTo>
                      <a:pt x="21548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489CE99E-6F70-404E-AF4D-27FFDE90DE7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44" b="89936" l="3994" r="89776">
                        <a14:foregroundMark x1="4153" y1="39137" x2="13259" y2="39137"/>
                        <a14:foregroundMark x1="16773" y1="19808" x2="22843" y2="27955"/>
                        <a14:foregroundMark x1="36581" y1="13259" x2="38658" y2="26038"/>
                        <a14:foregroundMark x1="54952" y1="10224" x2="54952" y2="20927"/>
                        <a14:foregroundMark x1="71086" y1="18371" x2="72684" y2="26518"/>
                        <a14:foregroundMark x1="82748" y1="33546" x2="70128" y2="46805"/>
                        <a14:foregroundMark x1="17732" y1="42812" x2="17732" y2="42812"/>
                        <a14:foregroundMark x1="49840" y1="25399" x2="49840" y2="25399"/>
                        <a14:foregroundMark x1="64058" y1="33546" x2="64058" y2="33546"/>
                        <a14:foregroundMark x1="34026" y1="89936" x2="34026" y2="89936"/>
                        <a14:foregroundMark x1="57987" y1="88498" x2="56390" y2="854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500" y="901733"/>
            <a:ext cx="1552213" cy="15522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D438C961-673B-4940-967D-C38C9376B2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219" y="124883"/>
            <a:ext cx="956402" cy="88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43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ounded Rectangular Callout 2">
            <a:extLst>
              <a:ext uri="{FF2B5EF4-FFF2-40B4-BE49-F238E27FC236}">
                <a16:creationId xmlns:a16="http://schemas.microsoft.com/office/drawing/2014/main" id="{38EFE3E9-D7BA-4D76-836D-7EEC4F51058F}"/>
              </a:ext>
            </a:extLst>
          </p:cNvPr>
          <p:cNvSpPr/>
          <p:nvPr/>
        </p:nvSpPr>
        <p:spPr>
          <a:xfrm>
            <a:off x="3928040" y="2033455"/>
            <a:ext cx="6018245" cy="1266473"/>
          </a:xfrm>
          <a:prstGeom prst="wedgeRoundRectCallout">
            <a:avLst>
              <a:gd name="adj1" fmla="val 60043"/>
              <a:gd name="adj2" fmla="val 3283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การรีดเสื้อผ้าฝ้ายมีขั้นตอนอย่างไร</a:t>
            </a:r>
          </a:p>
        </p:txBody>
      </p:sp>
      <p:pic>
        <p:nvPicPr>
          <p:cNvPr id="21" name="รูปภาพ 7" descr="รูปภาพประกอบด้วย ข้อความ, ตุ๊กตา, ของเล่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F8E9FA4D-8197-4A9F-B5A2-C6E804AA97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7474" y1="36861" x2="17474" y2="36861"/>
                        <a14:foregroundMark x1="22737" y1="10949" x2="22737" y2="10949"/>
                        <a14:foregroundMark x1="31579" y1="8759" x2="31579" y2="8759"/>
                        <a14:foregroundMark x1="49474" y1="4836" x2="49474" y2="4836"/>
                        <a14:foregroundMark x1="60632" y1="11588" x2="60632" y2="11588"/>
                        <a14:foregroundMark x1="42737" y1="14781" x2="42737" y2="14781"/>
                        <a14:foregroundMark x1="51579" y1="2372" x2="51579" y2="2372"/>
                        <a14:foregroundMark x1="19789" y1="9489" x2="19789" y2="9489"/>
                        <a14:foregroundMark x1="21895" y1="7026" x2="21895" y2="7026"/>
                        <a14:foregroundMark x1="15368" y1="9854" x2="15368" y2="9854"/>
                        <a14:foregroundMark x1="18947" y1="14507" x2="18947" y2="14507"/>
                        <a14:foregroundMark x1="25053" y1="9854" x2="25053" y2="9854"/>
                        <a14:foregroundMark x1="25053" y1="8029" x2="25053" y2="8029"/>
                        <a14:foregroundMark x1="22737" y1="6661" x2="22737" y2="6661"/>
                        <a14:foregroundMark x1="22737" y1="6661" x2="22737" y2="6661"/>
                        <a14:foregroundMark x1="25684" y1="5931" x2="25684" y2="5931"/>
                        <a14:foregroundMark x1="33053" y1="11588" x2="33053" y2="11588"/>
                        <a14:foregroundMark x1="12421" y1="39325" x2="12421" y2="39325"/>
                        <a14:foregroundMark x1="55368" y1="95529" x2="55368" y2="95529"/>
                        <a14:foregroundMark x1="31579" y1="96259" x2="31579" y2="96259"/>
                        <a14:foregroundMark x1="21895" y1="15511" x2="21895" y2="15511"/>
                        <a14:foregroundMark x1="27158" y1="21898" x2="27158" y2="218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50015" y="2526454"/>
            <a:ext cx="1797993" cy="3753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รูปภาพ 1">
            <a:extLst>
              <a:ext uri="{FF2B5EF4-FFF2-40B4-BE49-F238E27FC236}">
                <a16:creationId xmlns:a16="http://schemas.microsoft.com/office/drawing/2014/main" id="{DB363B79-F913-4A8F-A245-1F0189F5BB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107" y="2048530"/>
            <a:ext cx="2647950" cy="2914650"/>
          </a:xfrm>
          <a:prstGeom prst="rect">
            <a:avLst/>
          </a:prstGeom>
          <a:ln w="76200">
            <a:solidFill>
              <a:srgbClr val="B9D774"/>
            </a:solidFill>
          </a:ln>
        </p:spPr>
      </p:pic>
      <p:sp>
        <p:nvSpPr>
          <p:cNvPr id="84" name="Rounded Rectangle 25">
            <a:extLst>
              <a:ext uri="{FF2B5EF4-FFF2-40B4-BE49-F238E27FC236}">
                <a16:creationId xmlns:a16="http://schemas.microsoft.com/office/drawing/2014/main" id="{8A5FE0F8-E4F0-4191-A29C-B80F2891E2E8}"/>
              </a:ext>
            </a:extLst>
          </p:cNvPr>
          <p:cNvSpPr/>
          <p:nvPr/>
        </p:nvSpPr>
        <p:spPr>
          <a:xfrm>
            <a:off x="4080431" y="3662780"/>
            <a:ext cx="5713461" cy="122157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นำผ้าที่ตากไว้พอหมาด ๆ ไปรีด หรือใช้น้ำยารีดผ้าเรียบพรมก่อนรีด  รีดด้วยอุณหภูมิสูง </a:t>
            </a:r>
          </a:p>
        </p:txBody>
      </p:sp>
      <p:sp>
        <p:nvSpPr>
          <p:cNvPr id="25" name="มนมุมสี่เหลี่ยมผืนผ้าหนึ่งมุม 135">
            <a:extLst>
              <a:ext uri="{FF2B5EF4-FFF2-40B4-BE49-F238E27FC236}">
                <a16:creationId xmlns:a16="http://schemas.microsoft.com/office/drawing/2014/main" id="{48ABB7F9-8BF5-4558-8173-453CB09F1F55}"/>
              </a:ext>
            </a:extLst>
          </p:cNvPr>
          <p:cNvSpPr/>
          <p:nvPr/>
        </p:nvSpPr>
        <p:spPr>
          <a:xfrm>
            <a:off x="687323" y="968633"/>
            <a:ext cx="2446021" cy="561579"/>
          </a:xfrm>
          <a:prstGeom prst="round1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6" name="มนมุมสี่เหลี่ยมผืนผ้าหนึ่งมุม 136">
            <a:extLst>
              <a:ext uri="{FF2B5EF4-FFF2-40B4-BE49-F238E27FC236}">
                <a16:creationId xmlns:a16="http://schemas.microsoft.com/office/drawing/2014/main" id="{2849595B-F69C-4D74-937F-F5C80941EAE6}"/>
              </a:ext>
            </a:extLst>
          </p:cNvPr>
          <p:cNvSpPr/>
          <p:nvPr/>
        </p:nvSpPr>
        <p:spPr>
          <a:xfrm>
            <a:off x="687685" y="937188"/>
            <a:ext cx="281820" cy="620486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7" name="สี่เหลี่ยมผืนผ้า 134">
            <a:extLst>
              <a:ext uri="{FF2B5EF4-FFF2-40B4-BE49-F238E27FC236}">
                <a16:creationId xmlns:a16="http://schemas.microsoft.com/office/drawing/2014/main" id="{633CC7F1-D99C-42F0-9506-66ED4BD76CE6}"/>
              </a:ext>
            </a:extLst>
          </p:cNvPr>
          <p:cNvSpPr/>
          <p:nvPr/>
        </p:nvSpPr>
        <p:spPr>
          <a:xfrm flipV="1">
            <a:off x="692783" y="1459992"/>
            <a:ext cx="2440561" cy="6788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8" name="ชื่อเรื่อง 1">
            <a:extLst>
              <a:ext uri="{FF2B5EF4-FFF2-40B4-BE49-F238E27FC236}">
                <a16:creationId xmlns:a16="http://schemas.microsoft.com/office/drawing/2014/main" id="{1E00D01B-4C7D-422B-8463-57411AC47B86}"/>
              </a:ext>
            </a:extLst>
          </p:cNvPr>
          <p:cNvSpPr txBox="1">
            <a:spLocks/>
          </p:cNvSpPr>
          <p:nvPr/>
        </p:nvSpPr>
        <p:spPr>
          <a:xfrm>
            <a:off x="1216118" y="1049862"/>
            <a:ext cx="3324749" cy="64008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เสื้อผ้าฝ้าย</a:t>
            </a:r>
            <a:endParaRPr kumimoji="0" lang="th-TH" sz="3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9" name="Rectangle 6">
            <a:extLst>
              <a:ext uri="{FF2B5EF4-FFF2-40B4-BE49-F238E27FC236}">
                <a16:creationId xmlns:a16="http://schemas.microsoft.com/office/drawing/2014/main" id="{76633BC1-04B4-4188-A8AC-BA81218B2B4A}"/>
              </a:ext>
            </a:extLst>
          </p:cNvPr>
          <p:cNvSpPr>
            <a:spLocks/>
          </p:cNvSpPr>
          <p:nvPr/>
        </p:nvSpPr>
        <p:spPr bwMode="auto">
          <a:xfrm>
            <a:off x="-18938" y="6468576"/>
            <a:ext cx="12351431" cy="389424"/>
          </a:xfrm>
          <a:prstGeom prst="rect">
            <a:avLst/>
          </a:prstGeom>
          <a:solidFill>
            <a:schemeClr val="accent6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248" tIns="72248" rIns="72248" bIns="72248" anchor="ctr"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charset="0"/>
              <a:sym typeface="Helvetica Light" charset="0"/>
            </a:endParaRPr>
          </a:p>
        </p:txBody>
      </p:sp>
      <p:grpSp>
        <p:nvGrpSpPr>
          <p:cNvPr id="30" name="กลุ่ม 46">
            <a:extLst>
              <a:ext uri="{FF2B5EF4-FFF2-40B4-BE49-F238E27FC236}">
                <a16:creationId xmlns:a16="http://schemas.microsoft.com/office/drawing/2014/main" id="{352B9BA3-58CA-42D0-B316-077610276CE6}"/>
              </a:ext>
            </a:extLst>
          </p:cNvPr>
          <p:cNvGrpSpPr/>
          <p:nvPr/>
        </p:nvGrpSpPr>
        <p:grpSpPr>
          <a:xfrm>
            <a:off x="-141610" y="-37507"/>
            <a:ext cx="12475220" cy="533856"/>
            <a:chOff x="-130629" y="-329934"/>
            <a:chExt cx="12475220" cy="917764"/>
          </a:xfrm>
          <a:solidFill>
            <a:schemeClr val="accent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1" name="สี่เหลี่ยมผืนผ้า 47">
              <a:extLst>
                <a:ext uri="{FF2B5EF4-FFF2-40B4-BE49-F238E27FC236}">
                  <a16:creationId xmlns:a16="http://schemas.microsoft.com/office/drawing/2014/main" id="{9469A783-A8C0-4A24-8B2E-53E0B4437198}"/>
                </a:ext>
              </a:extLst>
            </p:cNvPr>
            <p:cNvSpPr/>
            <p:nvPr/>
          </p:nvSpPr>
          <p:spPr>
            <a:xfrm>
              <a:off x="-130629" y="-320604"/>
              <a:ext cx="6018245" cy="9084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grpSp>
          <p:nvGrpSpPr>
            <p:cNvPr id="32" name="กลุ่ม 87">
              <a:extLst>
                <a:ext uri="{FF2B5EF4-FFF2-40B4-BE49-F238E27FC236}">
                  <a16:creationId xmlns:a16="http://schemas.microsoft.com/office/drawing/2014/main" id="{6D3F5254-C406-4BF5-9A9D-D0DF6782990D}"/>
                </a:ext>
              </a:extLst>
            </p:cNvPr>
            <p:cNvGrpSpPr/>
            <p:nvPr/>
          </p:nvGrpSpPr>
          <p:grpSpPr>
            <a:xfrm>
              <a:off x="2700215" y="-329934"/>
              <a:ext cx="9644376" cy="916360"/>
              <a:chOff x="5998344" y="-1240110"/>
              <a:chExt cx="6175308" cy="2876550"/>
            </a:xfrm>
            <a:grpFill/>
          </p:grpSpPr>
          <p:sp>
            <p:nvSpPr>
              <p:cNvPr id="33" name="AutoShape 4">
                <a:extLst>
                  <a:ext uri="{FF2B5EF4-FFF2-40B4-BE49-F238E27FC236}">
                    <a16:creationId xmlns:a16="http://schemas.microsoft.com/office/drawing/2014/main" id="{03D8B126-3EFA-427F-886A-394D79042AF3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V="1">
                <a:off x="5998344" y="-1240110"/>
                <a:ext cx="4693841" cy="28765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4" name="AutoShape 5">
                <a:extLst>
                  <a:ext uri="{FF2B5EF4-FFF2-40B4-BE49-F238E27FC236}">
                    <a16:creationId xmlns:a16="http://schemas.microsoft.com/office/drawing/2014/main" id="{F24EA515-D17E-48B5-9D31-C20AB58F5A0E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9382720" y="-1227438"/>
                <a:ext cx="2790932" cy="2863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8853" y="21582"/>
                    </a:lnTo>
                    <a:lnTo>
                      <a:pt x="21600" y="21600"/>
                    </a:lnTo>
                    <a:lnTo>
                      <a:pt x="21548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489CE99E-6F70-404E-AF4D-27FFDE90DE7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44" b="89936" l="3994" r="89776">
                        <a14:foregroundMark x1="4153" y1="39137" x2="13259" y2="39137"/>
                        <a14:foregroundMark x1="16773" y1="19808" x2="22843" y2="27955"/>
                        <a14:foregroundMark x1="36581" y1="13259" x2="38658" y2="26038"/>
                        <a14:foregroundMark x1="54952" y1="10224" x2="54952" y2="20927"/>
                        <a14:foregroundMark x1="71086" y1="18371" x2="72684" y2="26518"/>
                        <a14:foregroundMark x1="82748" y1="33546" x2="70128" y2="46805"/>
                        <a14:foregroundMark x1="17732" y1="42812" x2="17732" y2="42812"/>
                        <a14:foregroundMark x1="49840" y1="25399" x2="49840" y2="25399"/>
                        <a14:foregroundMark x1="64058" y1="33546" x2="64058" y2="33546"/>
                        <a14:foregroundMark x1="34026" y1="89936" x2="34026" y2="89936"/>
                        <a14:foregroundMark x1="57987" y1="88498" x2="56390" y2="854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157" y="959304"/>
            <a:ext cx="1552213" cy="15522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7" name="กลุ่ม 46">
            <a:extLst>
              <a:ext uri="{FF2B5EF4-FFF2-40B4-BE49-F238E27FC236}">
                <a16:creationId xmlns:a16="http://schemas.microsoft.com/office/drawing/2014/main" id="{495EA2EC-B6F9-A34E-B2D9-8005C678E941}"/>
              </a:ext>
            </a:extLst>
          </p:cNvPr>
          <p:cNvGrpSpPr/>
          <p:nvPr/>
        </p:nvGrpSpPr>
        <p:grpSpPr>
          <a:xfrm>
            <a:off x="-141610" y="-31780"/>
            <a:ext cx="12475220" cy="533856"/>
            <a:chOff x="-130629" y="-329934"/>
            <a:chExt cx="12475220" cy="917764"/>
          </a:xfrm>
          <a:solidFill>
            <a:schemeClr val="accent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8" name="สี่เหลี่ยมผืนผ้า 47">
              <a:extLst>
                <a:ext uri="{FF2B5EF4-FFF2-40B4-BE49-F238E27FC236}">
                  <a16:creationId xmlns:a16="http://schemas.microsoft.com/office/drawing/2014/main" id="{CA4E6652-8920-894C-8E28-1E5E3C0D145C}"/>
                </a:ext>
              </a:extLst>
            </p:cNvPr>
            <p:cNvSpPr/>
            <p:nvPr/>
          </p:nvSpPr>
          <p:spPr>
            <a:xfrm>
              <a:off x="-130629" y="-320604"/>
              <a:ext cx="6018245" cy="9084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grpSp>
          <p:nvGrpSpPr>
            <p:cNvPr id="19" name="กลุ่ม 87">
              <a:extLst>
                <a:ext uri="{FF2B5EF4-FFF2-40B4-BE49-F238E27FC236}">
                  <a16:creationId xmlns:a16="http://schemas.microsoft.com/office/drawing/2014/main" id="{9698A713-7F49-8941-9F3A-AB5FB0818190}"/>
                </a:ext>
              </a:extLst>
            </p:cNvPr>
            <p:cNvGrpSpPr/>
            <p:nvPr/>
          </p:nvGrpSpPr>
          <p:grpSpPr>
            <a:xfrm>
              <a:off x="2700215" y="-329934"/>
              <a:ext cx="9644376" cy="916360"/>
              <a:chOff x="5998344" y="-1240110"/>
              <a:chExt cx="6175308" cy="2876550"/>
            </a:xfrm>
            <a:grpFill/>
          </p:grpSpPr>
          <p:sp>
            <p:nvSpPr>
              <p:cNvPr id="20" name="AutoShape 4">
                <a:extLst>
                  <a:ext uri="{FF2B5EF4-FFF2-40B4-BE49-F238E27FC236}">
                    <a16:creationId xmlns:a16="http://schemas.microsoft.com/office/drawing/2014/main" id="{A5C7A8FB-AD78-EA43-BEA1-8373AB98370A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V="1">
                <a:off x="5998344" y="-1240110"/>
                <a:ext cx="4693841" cy="28765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2" name="AutoShape 5">
                <a:extLst>
                  <a:ext uri="{FF2B5EF4-FFF2-40B4-BE49-F238E27FC236}">
                    <a16:creationId xmlns:a16="http://schemas.microsoft.com/office/drawing/2014/main" id="{8571B5D8-25A9-6541-8B15-7B4DFE694E6F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9382720" y="-1227438"/>
                <a:ext cx="2790932" cy="2863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8853" y="21582"/>
                    </a:lnTo>
                    <a:lnTo>
                      <a:pt x="21600" y="21600"/>
                    </a:lnTo>
                    <a:lnTo>
                      <a:pt x="21548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id="{F12334A9-BB75-8A4A-B5E2-F02CAC1CA0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219" y="124883"/>
            <a:ext cx="956402" cy="88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85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ounded Rectangular Callout 2">
            <a:extLst>
              <a:ext uri="{FF2B5EF4-FFF2-40B4-BE49-F238E27FC236}">
                <a16:creationId xmlns:a16="http://schemas.microsoft.com/office/drawing/2014/main" id="{38EFE3E9-D7BA-4D76-836D-7EEC4F51058F}"/>
              </a:ext>
            </a:extLst>
          </p:cNvPr>
          <p:cNvSpPr/>
          <p:nvPr/>
        </p:nvSpPr>
        <p:spPr>
          <a:xfrm>
            <a:off x="3928040" y="2033455"/>
            <a:ext cx="6018245" cy="1266473"/>
          </a:xfrm>
          <a:prstGeom prst="wedgeRoundRectCallout">
            <a:avLst>
              <a:gd name="adj1" fmla="val 60043"/>
              <a:gd name="adj2" fmla="val 3283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การเก็บรักษาเสื้อผ้าฝ้ายมีขั้นตอนอย่างไร</a:t>
            </a:r>
          </a:p>
        </p:txBody>
      </p:sp>
      <p:pic>
        <p:nvPicPr>
          <p:cNvPr id="21" name="รูปภาพ 7" descr="รูปภาพประกอบด้วย ข้อความ, ตุ๊กตา, ของเล่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F8E9FA4D-8197-4A9F-B5A2-C6E804AA97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7474" y1="36861" x2="17474" y2="36861"/>
                        <a14:foregroundMark x1="22737" y1="10949" x2="22737" y2="10949"/>
                        <a14:foregroundMark x1="31579" y1="8759" x2="31579" y2="8759"/>
                        <a14:foregroundMark x1="49474" y1="4836" x2="49474" y2="4836"/>
                        <a14:foregroundMark x1="60632" y1="11588" x2="60632" y2="11588"/>
                        <a14:foregroundMark x1="42737" y1="14781" x2="42737" y2="14781"/>
                        <a14:foregroundMark x1="51579" y1="2372" x2="51579" y2="2372"/>
                        <a14:foregroundMark x1="19789" y1="9489" x2="19789" y2="9489"/>
                        <a14:foregroundMark x1="21895" y1="7026" x2="21895" y2="7026"/>
                        <a14:foregroundMark x1="15368" y1="9854" x2="15368" y2="9854"/>
                        <a14:foregroundMark x1="18947" y1="14507" x2="18947" y2="14507"/>
                        <a14:foregroundMark x1="25053" y1="9854" x2="25053" y2="9854"/>
                        <a14:foregroundMark x1="25053" y1="8029" x2="25053" y2="8029"/>
                        <a14:foregroundMark x1="22737" y1="6661" x2="22737" y2="6661"/>
                        <a14:foregroundMark x1="22737" y1="6661" x2="22737" y2="6661"/>
                        <a14:foregroundMark x1="25684" y1="5931" x2="25684" y2="5931"/>
                        <a14:foregroundMark x1="33053" y1="11588" x2="33053" y2="11588"/>
                        <a14:foregroundMark x1="12421" y1="39325" x2="12421" y2="39325"/>
                        <a14:foregroundMark x1="55368" y1="95529" x2="55368" y2="95529"/>
                        <a14:foregroundMark x1="31579" y1="96259" x2="31579" y2="96259"/>
                        <a14:foregroundMark x1="21895" y1="15511" x2="21895" y2="15511"/>
                        <a14:foregroundMark x1="27158" y1="21898" x2="27158" y2="218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50015" y="2526454"/>
            <a:ext cx="1797993" cy="3753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รูปภาพ 1">
            <a:extLst>
              <a:ext uri="{FF2B5EF4-FFF2-40B4-BE49-F238E27FC236}">
                <a16:creationId xmlns:a16="http://schemas.microsoft.com/office/drawing/2014/main" id="{DB363B79-F913-4A8F-A245-1F0189F5BB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600" y="2100078"/>
            <a:ext cx="2647950" cy="2914650"/>
          </a:xfrm>
          <a:prstGeom prst="rect">
            <a:avLst/>
          </a:prstGeom>
          <a:ln w="76200">
            <a:solidFill>
              <a:srgbClr val="B9D774"/>
            </a:solidFill>
          </a:ln>
        </p:spPr>
      </p:pic>
      <p:sp>
        <p:nvSpPr>
          <p:cNvPr id="84" name="Rounded Rectangle 25">
            <a:extLst>
              <a:ext uri="{FF2B5EF4-FFF2-40B4-BE49-F238E27FC236}">
                <a16:creationId xmlns:a16="http://schemas.microsoft.com/office/drawing/2014/main" id="{8A5FE0F8-E4F0-4191-A29C-B80F2891E2E8}"/>
              </a:ext>
            </a:extLst>
          </p:cNvPr>
          <p:cNvSpPr/>
          <p:nvPr/>
        </p:nvSpPr>
        <p:spPr>
          <a:xfrm>
            <a:off x="4080431" y="3662780"/>
            <a:ext cx="5713461" cy="122157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ใส่ไม้แขวนเสื้อแขวนในตู้เสื้อผ้าที่มีอากาศถ่ายเทดี แห้งและเย็น </a:t>
            </a:r>
            <a:b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ก่อนเก็บไว้ในตู้ควรให้เสื้อผ้าแห้งสนิทก่อน</a:t>
            </a:r>
          </a:p>
        </p:txBody>
      </p:sp>
      <p:sp>
        <p:nvSpPr>
          <p:cNvPr id="18" name="มนมุมสี่เหลี่ยมผืนผ้าหนึ่งมุม 135">
            <a:extLst>
              <a:ext uri="{FF2B5EF4-FFF2-40B4-BE49-F238E27FC236}">
                <a16:creationId xmlns:a16="http://schemas.microsoft.com/office/drawing/2014/main" id="{23F88467-5B0C-4BCF-8CDE-9347BFF09C1E}"/>
              </a:ext>
            </a:extLst>
          </p:cNvPr>
          <p:cNvSpPr/>
          <p:nvPr/>
        </p:nvSpPr>
        <p:spPr>
          <a:xfrm>
            <a:off x="687323" y="968633"/>
            <a:ext cx="2446021" cy="561579"/>
          </a:xfrm>
          <a:prstGeom prst="round1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9" name="มนมุมสี่เหลี่ยมผืนผ้าหนึ่งมุม 136">
            <a:extLst>
              <a:ext uri="{FF2B5EF4-FFF2-40B4-BE49-F238E27FC236}">
                <a16:creationId xmlns:a16="http://schemas.microsoft.com/office/drawing/2014/main" id="{4793140C-AB07-4CA4-BBBD-A9DFFAAD59A2}"/>
              </a:ext>
            </a:extLst>
          </p:cNvPr>
          <p:cNvSpPr/>
          <p:nvPr/>
        </p:nvSpPr>
        <p:spPr>
          <a:xfrm>
            <a:off x="687685" y="937188"/>
            <a:ext cx="281820" cy="620486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0" name="สี่เหลี่ยมผืนผ้า 134">
            <a:extLst>
              <a:ext uri="{FF2B5EF4-FFF2-40B4-BE49-F238E27FC236}">
                <a16:creationId xmlns:a16="http://schemas.microsoft.com/office/drawing/2014/main" id="{7025824A-23A4-4A16-A26C-4BD57F2B4607}"/>
              </a:ext>
            </a:extLst>
          </p:cNvPr>
          <p:cNvSpPr/>
          <p:nvPr/>
        </p:nvSpPr>
        <p:spPr>
          <a:xfrm flipV="1">
            <a:off x="692783" y="1459992"/>
            <a:ext cx="2440561" cy="6788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2" name="ชื่อเรื่อง 1">
            <a:extLst>
              <a:ext uri="{FF2B5EF4-FFF2-40B4-BE49-F238E27FC236}">
                <a16:creationId xmlns:a16="http://schemas.microsoft.com/office/drawing/2014/main" id="{E12892C7-ECB9-41DB-BBEA-80F15C2E831E}"/>
              </a:ext>
            </a:extLst>
          </p:cNvPr>
          <p:cNvSpPr txBox="1">
            <a:spLocks/>
          </p:cNvSpPr>
          <p:nvPr/>
        </p:nvSpPr>
        <p:spPr>
          <a:xfrm>
            <a:off x="1216118" y="1049862"/>
            <a:ext cx="3324749" cy="64008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เสื้อผ้าฝ้าย</a:t>
            </a:r>
            <a:endParaRPr kumimoji="0" lang="th-TH" sz="3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24769A12-0925-49EF-8EDE-DFFAEB056FD4}"/>
              </a:ext>
            </a:extLst>
          </p:cNvPr>
          <p:cNvSpPr>
            <a:spLocks/>
          </p:cNvSpPr>
          <p:nvPr/>
        </p:nvSpPr>
        <p:spPr bwMode="auto">
          <a:xfrm>
            <a:off x="-79716" y="6533503"/>
            <a:ext cx="12351431" cy="389424"/>
          </a:xfrm>
          <a:prstGeom prst="rect">
            <a:avLst/>
          </a:prstGeom>
          <a:solidFill>
            <a:schemeClr val="accent6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248" tIns="72248" rIns="72248" bIns="72248" anchor="ctr"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charset="0"/>
              <a:sym typeface="Helvetica Light" charset="0"/>
            </a:endParaRPr>
          </a:p>
        </p:txBody>
      </p:sp>
      <p:grpSp>
        <p:nvGrpSpPr>
          <p:cNvPr id="24" name="กลุ่ม 46">
            <a:extLst>
              <a:ext uri="{FF2B5EF4-FFF2-40B4-BE49-F238E27FC236}">
                <a16:creationId xmlns:a16="http://schemas.microsoft.com/office/drawing/2014/main" id="{55DE3A05-8CB2-444B-832C-2D2AB4893B99}"/>
              </a:ext>
            </a:extLst>
          </p:cNvPr>
          <p:cNvGrpSpPr/>
          <p:nvPr/>
        </p:nvGrpSpPr>
        <p:grpSpPr>
          <a:xfrm>
            <a:off x="-130629" y="-19315"/>
            <a:ext cx="12475220" cy="533856"/>
            <a:chOff x="-130629" y="-329934"/>
            <a:chExt cx="12475220" cy="917764"/>
          </a:xfrm>
          <a:solidFill>
            <a:schemeClr val="accent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5" name="สี่เหลี่ยมผืนผ้า 47">
              <a:extLst>
                <a:ext uri="{FF2B5EF4-FFF2-40B4-BE49-F238E27FC236}">
                  <a16:creationId xmlns:a16="http://schemas.microsoft.com/office/drawing/2014/main" id="{AF8C712F-B217-4888-B6A0-72B46A374879}"/>
                </a:ext>
              </a:extLst>
            </p:cNvPr>
            <p:cNvSpPr/>
            <p:nvPr/>
          </p:nvSpPr>
          <p:spPr>
            <a:xfrm>
              <a:off x="-130629" y="-320604"/>
              <a:ext cx="6018245" cy="9084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grpSp>
          <p:nvGrpSpPr>
            <p:cNvPr id="26" name="กลุ่ม 87">
              <a:extLst>
                <a:ext uri="{FF2B5EF4-FFF2-40B4-BE49-F238E27FC236}">
                  <a16:creationId xmlns:a16="http://schemas.microsoft.com/office/drawing/2014/main" id="{F3BAC8B1-E7EC-4A0B-BF97-8CCE388AAA17}"/>
                </a:ext>
              </a:extLst>
            </p:cNvPr>
            <p:cNvGrpSpPr/>
            <p:nvPr/>
          </p:nvGrpSpPr>
          <p:grpSpPr>
            <a:xfrm>
              <a:off x="2700215" y="-329934"/>
              <a:ext cx="9644376" cy="916360"/>
              <a:chOff x="5998344" y="-1240110"/>
              <a:chExt cx="6175308" cy="2876550"/>
            </a:xfrm>
            <a:grpFill/>
          </p:grpSpPr>
          <p:sp>
            <p:nvSpPr>
              <p:cNvPr id="27" name="AutoShape 4">
                <a:extLst>
                  <a:ext uri="{FF2B5EF4-FFF2-40B4-BE49-F238E27FC236}">
                    <a16:creationId xmlns:a16="http://schemas.microsoft.com/office/drawing/2014/main" id="{7A61E0CC-3F58-483E-8B1B-81CC0241E03A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V="1">
                <a:off x="5998344" y="-1240110"/>
                <a:ext cx="4693841" cy="28765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8" name="AutoShape 5">
                <a:extLst>
                  <a:ext uri="{FF2B5EF4-FFF2-40B4-BE49-F238E27FC236}">
                    <a16:creationId xmlns:a16="http://schemas.microsoft.com/office/drawing/2014/main" id="{CC62C75B-DB88-4BD7-96D8-424104402D0B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9382720" y="-1227438"/>
                <a:ext cx="2790932" cy="2863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8853" y="21582"/>
                    </a:lnTo>
                    <a:lnTo>
                      <a:pt x="21600" y="21600"/>
                    </a:lnTo>
                    <a:lnTo>
                      <a:pt x="21548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489CE99E-6F70-404E-AF4D-27FFDE90DE7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44" b="89936" l="3994" r="89776">
                        <a14:foregroundMark x1="4153" y1="39137" x2="13259" y2="39137"/>
                        <a14:foregroundMark x1="16773" y1="19808" x2="22843" y2="27955"/>
                        <a14:foregroundMark x1="36581" y1="13259" x2="38658" y2="26038"/>
                        <a14:foregroundMark x1="54952" y1="10224" x2="54952" y2="20927"/>
                        <a14:foregroundMark x1="71086" y1="18371" x2="72684" y2="26518"/>
                        <a14:foregroundMark x1="82748" y1="33546" x2="70128" y2="46805"/>
                        <a14:foregroundMark x1="17732" y1="42812" x2="17732" y2="42812"/>
                        <a14:foregroundMark x1="49840" y1="25399" x2="49840" y2="25399"/>
                        <a14:foregroundMark x1="64058" y1="33546" x2="64058" y2="33546"/>
                        <a14:foregroundMark x1="34026" y1="89936" x2="34026" y2="89936"/>
                        <a14:foregroundMark x1="57987" y1="88498" x2="56390" y2="854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67" y="876577"/>
            <a:ext cx="1552213" cy="15522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08A4EAAB-118D-6047-ACB0-3DB62B64BE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219" y="124883"/>
            <a:ext cx="956402" cy="88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2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มนมุมสี่เหลี่ยมผืนผ้าหนึ่งมุม 135">
            <a:extLst>
              <a:ext uri="{FF2B5EF4-FFF2-40B4-BE49-F238E27FC236}">
                <a16:creationId xmlns:a16="http://schemas.microsoft.com/office/drawing/2014/main" id="{A6F1313D-896F-4EFF-9495-F1068198B7E6}"/>
              </a:ext>
            </a:extLst>
          </p:cNvPr>
          <p:cNvSpPr/>
          <p:nvPr/>
        </p:nvSpPr>
        <p:spPr>
          <a:xfrm>
            <a:off x="534923" y="816233"/>
            <a:ext cx="2446021" cy="561579"/>
          </a:xfrm>
          <a:prstGeom prst="round1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" name="ชื่อเรื่อง 1">
            <a:extLst>
              <a:ext uri="{FF2B5EF4-FFF2-40B4-BE49-F238E27FC236}">
                <a16:creationId xmlns:a16="http://schemas.microsoft.com/office/drawing/2014/main" id="{88FC79D0-9DE8-4BAC-893A-0C4F169C7836}"/>
              </a:ext>
            </a:extLst>
          </p:cNvPr>
          <p:cNvSpPr txBox="1">
            <a:spLocks/>
          </p:cNvSpPr>
          <p:nvPr/>
        </p:nvSpPr>
        <p:spPr>
          <a:xfrm>
            <a:off x="942369" y="831058"/>
            <a:ext cx="3324749" cy="64008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เสื้อผ้าลินิน</a:t>
            </a:r>
            <a:endParaRPr kumimoji="0" lang="th-TH" sz="3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มนมุมสี่เหลี่ยมผืนผ้าหนึ่งมุม 136">
            <a:extLst>
              <a:ext uri="{FF2B5EF4-FFF2-40B4-BE49-F238E27FC236}">
                <a16:creationId xmlns:a16="http://schemas.microsoft.com/office/drawing/2014/main" id="{8085D94C-7C4E-423E-9FD0-752EF64D8B37}"/>
              </a:ext>
            </a:extLst>
          </p:cNvPr>
          <p:cNvSpPr/>
          <p:nvPr/>
        </p:nvSpPr>
        <p:spPr>
          <a:xfrm>
            <a:off x="554014" y="786779"/>
            <a:ext cx="281820" cy="620486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สี่เหลี่ยมผืนผ้า 134">
            <a:extLst>
              <a:ext uri="{FF2B5EF4-FFF2-40B4-BE49-F238E27FC236}">
                <a16:creationId xmlns:a16="http://schemas.microsoft.com/office/drawing/2014/main" id="{036CB39A-419A-4E55-AC6E-5DDAC7F030D4}"/>
              </a:ext>
            </a:extLst>
          </p:cNvPr>
          <p:cNvSpPr/>
          <p:nvPr/>
        </p:nvSpPr>
        <p:spPr>
          <a:xfrm flipV="1">
            <a:off x="540383" y="1307592"/>
            <a:ext cx="2440561" cy="67889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8" name="สี่เหลี่ยมผืนผ้า 3">
            <a:extLst>
              <a:ext uri="{FF2B5EF4-FFF2-40B4-BE49-F238E27FC236}">
                <a16:creationId xmlns:a16="http://schemas.microsoft.com/office/drawing/2014/main" id="{14A050B5-8E1A-4203-BE27-38D22A40660C}"/>
              </a:ext>
            </a:extLst>
          </p:cNvPr>
          <p:cNvSpPr/>
          <p:nvPr/>
        </p:nvSpPr>
        <p:spPr>
          <a:xfrm>
            <a:off x="2219683" y="2079966"/>
            <a:ext cx="7945519" cy="200362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>
                <a:lumMod val="75000"/>
              </a:schemeClr>
            </a:solidFill>
            <a:prstDash val="dashDot"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15000"/>
              </a:lnSpc>
              <a:tabLst>
                <a:tab pos="450215" algn="l"/>
                <a:tab pos="630555" algn="l"/>
              </a:tabLst>
            </a:pPr>
            <a:r>
              <a:rPr lang="th-TH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นักเรียนร่วมกันศึกษาวิเคราะห์เกี่ยวกับประเภทของเสื้อผ้าลินินและลักษณะของเสื้อผ้าลินิน เพื่อทบทวนความรู้เดิม </a:t>
            </a:r>
          </a:p>
          <a:p>
            <a:pPr algn="ctr">
              <a:lnSpc>
                <a:spcPct val="115000"/>
              </a:lnSpc>
              <a:tabLst>
                <a:tab pos="450215" algn="l"/>
                <a:tab pos="630555" algn="l"/>
              </a:tabLst>
            </a:pPr>
            <a:r>
              <a:rPr lang="th-TH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เขียนลงในตาราง</a:t>
            </a:r>
            <a:endParaRPr lang="th-TH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4" name="กลุ่ม 72">
            <a:extLst>
              <a:ext uri="{FF2B5EF4-FFF2-40B4-BE49-F238E27FC236}">
                <a16:creationId xmlns:a16="http://schemas.microsoft.com/office/drawing/2014/main" id="{7BD6FFB6-BD73-4A8A-B305-2691C45A2FB2}"/>
              </a:ext>
            </a:extLst>
          </p:cNvPr>
          <p:cNvGrpSpPr/>
          <p:nvPr/>
        </p:nvGrpSpPr>
        <p:grpSpPr>
          <a:xfrm>
            <a:off x="0" y="-10599"/>
            <a:ext cx="12475220" cy="532800"/>
            <a:chOff x="-130629" y="-329934"/>
            <a:chExt cx="12475220" cy="91776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5" name="สี่เหลี่ยมผืนผ้า 73">
              <a:extLst>
                <a:ext uri="{FF2B5EF4-FFF2-40B4-BE49-F238E27FC236}">
                  <a16:creationId xmlns:a16="http://schemas.microsoft.com/office/drawing/2014/main" id="{09F3DB6F-2D65-42FA-8B47-DA6B4C45DEA6}"/>
                </a:ext>
              </a:extLst>
            </p:cNvPr>
            <p:cNvSpPr/>
            <p:nvPr/>
          </p:nvSpPr>
          <p:spPr>
            <a:xfrm>
              <a:off x="-130629" y="-320604"/>
              <a:ext cx="6018245" cy="908434"/>
            </a:xfrm>
            <a:prstGeom prst="rect">
              <a:avLst/>
            </a:prstGeom>
            <a:solidFill>
              <a:srgbClr val="FAAC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16" name="กลุ่ม 87">
              <a:extLst>
                <a:ext uri="{FF2B5EF4-FFF2-40B4-BE49-F238E27FC236}">
                  <a16:creationId xmlns:a16="http://schemas.microsoft.com/office/drawing/2014/main" id="{185BE870-EC43-4740-9828-385BB54215DC}"/>
                </a:ext>
              </a:extLst>
            </p:cNvPr>
            <p:cNvGrpSpPr/>
            <p:nvPr/>
          </p:nvGrpSpPr>
          <p:grpSpPr>
            <a:xfrm>
              <a:off x="2700215" y="-329934"/>
              <a:ext cx="9644376" cy="916360"/>
              <a:chOff x="5998344" y="-1240110"/>
              <a:chExt cx="6175308" cy="2876550"/>
            </a:xfrm>
            <a:solidFill>
              <a:srgbClr val="0070C0"/>
            </a:solidFill>
          </p:grpSpPr>
          <p:sp>
            <p:nvSpPr>
              <p:cNvPr id="19" name="AutoShape 4">
                <a:extLst>
                  <a:ext uri="{FF2B5EF4-FFF2-40B4-BE49-F238E27FC236}">
                    <a16:creationId xmlns:a16="http://schemas.microsoft.com/office/drawing/2014/main" id="{B608EC24-AF46-4418-B1EC-89E799D47122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V="1">
                <a:off x="5998344" y="-1240110"/>
                <a:ext cx="4693841" cy="28765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AC55"/>
              </a:solidFill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algn="ctr" eaLnBrk="1">
                  <a:defRPr/>
                </a:pPr>
                <a:endParaRPr lang="th-TH"/>
              </a:p>
            </p:txBody>
          </p:sp>
          <p:sp>
            <p:nvSpPr>
              <p:cNvPr id="20" name="AutoShape 5">
                <a:extLst>
                  <a:ext uri="{FF2B5EF4-FFF2-40B4-BE49-F238E27FC236}">
                    <a16:creationId xmlns:a16="http://schemas.microsoft.com/office/drawing/2014/main" id="{5E4E7AC9-47A8-447B-95AD-7219C498F63A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9382720" y="-1227438"/>
                <a:ext cx="2790932" cy="2863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8853" y="21582"/>
                    </a:lnTo>
                    <a:lnTo>
                      <a:pt x="21600" y="21600"/>
                    </a:lnTo>
                    <a:lnTo>
                      <a:pt x="21548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AC55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algn="ctr" eaLnBrk="1">
                  <a:defRPr/>
                </a:pPr>
                <a:endParaRPr lang="th-TH"/>
              </a:p>
            </p:txBody>
          </p:sp>
        </p:grpSp>
      </p:grpSp>
      <p:sp>
        <p:nvSpPr>
          <p:cNvPr id="21" name="Rectangle 6">
            <a:extLst>
              <a:ext uri="{FF2B5EF4-FFF2-40B4-BE49-F238E27FC236}">
                <a16:creationId xmlns:a16="http://schemas.microsoft.com/office/drawing/2014/main" id="{631D29E3-B9FA-4CA2-B552-18604943CDFC}"/>
              </a:ext>
            </a:extLst>
          </p:cNvPr>
          <p:cNvSpPr>
            <a:spLocks/>
          </p:cNvSpPr>
          <p:nvPr/>
        </p:nvSpPr>
        <p:spPr bwMode="auto">
          <a:xfrm>
            <a:off x="112410" y="6666322"/>
            <a:ext cx="12351431" cy="389424"/>
          </a:xfrm>
          <a:prstGeom prst="rect">
            <a:avLst/>
          </a:prstGeom>
          <a:solidFill>
            <a:srgbClr val="FAAC55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248" tIns="72248" rIns="72248" bIns="72248" anchor="ctr"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/>
            <a:endParaRPr lang="th-TH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0DAF2BDF-481F-E543-8701-4F6FEB28F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219" y="124883"/>
            <a:ext cx="956402" cy="88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1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3">
            <a:extLst>
              <a:ext uri="{FF2B5EF4-FFF2-40B4-BE49-F238E27FC236}">
                <a16:creationId xmlns:a16="http://schemas.microsoft.com/office/drawing/2014/main" id="{5EB1F52F-8639-4C2B-BB14-6F1ABDC2377D}"/>
              </a:ext>
            </a:extLst>
          </p:cNvPr>
          <p:cNvSpPr/>
          <p:nvPr/>
        </p:nvSpPr>
        <p:spPr>
          <a:xfrm>
            <a:off x="488661" y="459570"/>
            <a:ext cx="3042230" cy="6716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3175">
            <a:solidFill>
              <a:srgbClr val="FF66CC"/>
            </a:solidFill>
            <a:prstDash val="lgDash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ตัวอย่างตาราง</a:t>
            </a:r>
          </a:p>
        </p:txBody>
      </p:sp>
      <p:sp>
        <p:nvSpPr>
          <p:cNvPr id="2" name="Rectangle 1"/>
          <p:cNvSpPr/>
          <p:nvPr/>
        </p:nvSpPr>
        <p:spPr>
          <a:xfrm>
            <a:off x="-219765" y="2522772"/>
            <a:ext cx="13184777" cy="3500341"/>
          </a:xfrm>
          <a:prstGeom prst="rect">
            <a:avLst/>
          </a:prstGeom>
          <a:solidFill>
            <a:srgbClr val="F8CBAD">
              <a:alpha val="52157"/>
            </a:srgb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FC61CF0-56BB-4BC9-89A3-7EDE9F5698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64785"/>
              </p:ext>
            </p:extLst>
          </p:nvPr>
        </p:nvGraphicFramePr>
        <p:xfrm>
          <a:off x="2886075" y="1836973"/>
          <a:ext cx="7099174" cy="36576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549587">
                  <a:extLst>
                    <a:ext uri="{9D8B030D-6E8A-4147-A177-3AD203B41FA5}">
                      <a16:colId xmlns:a16="http://schemas.microsoft.com/office/drawing/2014/main" val="287649447"/>
                    </a:ext>
                  </a:extLst>
                </a:gridCol>
                <a:gridCol w="3549587">
                  <a:extLst>
                    <a:ext uri="{9D8B030D-6E8A-4147-A177-3AD203B41FA5}">
                      <a16:colId xmlns:a16="http://schemas.microsoft.com/office/drawing/2014/main" val="17925275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600" dirty="0"/>
                        <a:t>ประเภทของเสื้อผ้าลินิน</a:t>
                      </a:r>
                      <a:endParaRPr lang="th-TH" sz="3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/>
                        <a:t>ลักษณะของเสื้อผ้าลินิน</a:t>
                      </a:r>
                      <a:endParaRPr lang="th-TH" sz="3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238893"/>
                  </a:ext>
                </a:extLst>
              </a:tr>
              <a:tr h="366858">
                <a:tc>
                  <a:txBody>
                    <a:bodyPr/>
                    <a:lstStyle/>
                    <a:p>
                      <a:pPr algn="l"/>
                      <a:endParaRPr lang="th-TH" sz="3200" dirty="0"/>
                    </a:p>
                    <a:p>
                      <a:pPr algn="l"/>
                      <a:r>
                        <a:rPr lang="th-TH" sz="3200" dirty="0"/>
                        <a:t>เสื้อผ้าที่ทำมาจากเส้นใยธรรมชาติ</a:t>
                      </a:r>
                      <a:endParaRPr lang="th-TH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3200" dirty="0"/>
                        <a:t>เส้นใยมีความเงามันสวยงาม เนื้อผ้าค่อนข้างแข็ง ไม่ทิ้งตัว น้ำหนักเบา มีความยืดหยุ่นต่ำ ยับง่าย แห้งเร็ว ทนต่อ</a:t>
                      </a:r>
                      <a:br>
                        <a:rPr lang="th-TH" sz="3200" dirty="0"/>
                      </a:br>
                      <a:r>
                        <a:rPr lang="th-TH" sz="3200" dirty="0"/>
                        <a:t>ความร้อนและแสงแดด </a:t>
                      </a:r>
                      <a:br>
                        <a:rPr lang="th-TH" sz="3200" dirty="0"/>
                      </a:br>
                      <a:r>
                        <a:rPr lang="th-TH" sz="3200" dirty="0"/>
                        <a:t>ดูดซับความชื้นได้ดี</a:t>
                      </a:r>
                      <a:endParaRPr lang="th-TH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13976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969444" y="2903455"/>
            <a:ext cx="2978870" cy="1046375"/>
          </a:xfrm>
          <a:prstGeom prst="rect">
            <a:avLst/>
          </a:prstGeom>
          <a:solidFill>
            <a:srgbClr val="F8CFB4"/>
          </a:solidFill>
          <a:ln>
            <a:solidFill>
              <a:srgbClr val="F8CF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35662" y="2566997"/>
            <a:ext cx="3364238" cy="2849829"/>
          </a:xfrm>
          <a:prstGeom prst="rect">
            <a:avLst/>
          </a:prstGeom>
          <a:solidFill>
            <a:srgbClr val="F8CFB4"/>
          </a:solidFill>
          <a:ln>
            <a:solidFill>
              <a:srgbClr val="F8CF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DBDF72CE-B9AA-9049-AB38-6DBF9E54F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219" y="124883"/>
            <a:ext cx="956402" cy="88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90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มนมุมสี่เหลี่ยมผืนผ้าหนึ่งมุม 135">
            <a:extLst>
              <a:ext uri="{FF2B5EF4-FFF2-40B4-BE49-F238E27FC236}">
                <a16:creationId xmlns:a16="http://schemas.microsoft.com/office/drawing/2014/main" id="{91700A67-C0EF-4FED-AA82-992292FC72F1}"/>
              </a:ext>
            </a:extLst>
          </p:cNvPr>
          <p:cNvSpPr/>
          <p:nvPr/>
        </p:nvSpPr>
        <p:spPr>
          <a:xfrm>
            <a:off x="534923" y="816233"/>
            <a:ext cx="2446021" cy="561579"/>
          </a:xfrm>
          <a:prstGeom prst="round1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39953E-3FA3-4FAF-95CB-CFD0083AF255}"/>
              </a:ext>
            </a:extLst>
          </p:cNvPr>
          <p:cNvSpPr txBox="1"/>
          <p:nvPr/>
        </p:nvSpPr>
        <p:spPr>
          <a:xfrm>
            <a:off x="2129640" y="1852015"/>
            <a:ext cx="7932720" cy="3046988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prstDash val="lgDashDot"/>
          </a:ln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นักเรียนร่วมกันวิเคราะห์เกี่ยวกับการดูแลเสื้อผ้าลินิน ในประเด็นดังนี้ จากนั้นร่วมกันแสดงความคิดเห็น โดยการตอบคำถาม</a:t>
            </a:r>
          </a:p>
          <a:p>
            <a:pPr marL="1371600" lvl="2" indent="-457200">
              <a:buFontTx/>
              <a:buChar char="-"/>
            </a:pPr>
            <a:r>
              <a:rPr lang="th-TH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การซัก</a:t>
            </a:r>
          </a:p>
          <a:p>
            <a:pPr marL="1371600" lvl="2" indent="-457200">
              <a:buFontTx/>
              <a:buChar char="-"/>
            </a:pPr>
            <a:r>
              <a:rPr lang="th-TH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การตาก</a:t>
            </a:r>
          </a:p>
          <a:p>
            <a:pPr marL="1371600" lvl="2" indent="-457200">
              <a:buFontTx/>
              <a:buChar char="-"/>
            </a:pPr>
            <a:r>
              <a:rPr lang="th-TH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การรีด</a:t>
            </a:r>
          </a:p>
          <a:p>
            <a:pPr marL="1371600" lvl="2" indent="-457200">
              <a:buFontTx/>
              <a:buChar char="-"/>
            </a:pPr>
            <a:r>
              <a:rPr lang="th-TH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การเก็บรักษา</a:t>
            </a:r>
          </a:p>
        </p:txBody>
      </p:sp>
      <p:sp>
        <p:nvSpPr>
          <p:cNvPr id="14" name="ชื่อเรื่อง 1">
            <a:extLst>
              <a:ext uri="{FF2B5EF4-FFF2-40B4-BE49-F238E27FC236}">
                <a16:creationId xmlns:a16="http://schemas.microsoft.com/office/drawing/2014/main" id="{53946D7F-03D0-43D1-885A-3E2A81C6CDC5}"/>
              </a:ext>
            </a:extLst>
          </p:cNvPr>
          <p:cNvSpPr txBox="1">
            <a:spLocks/>
          </p:cNvSpPr>
          <p:nvPr/>
        </p:nvSpPr>
        <p:spPr>
          <a:xfrm>
            <a:off x="942369" y="831058"/>
            <a:ext cx="3324749" cy="64008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เสื้อผ้าลินิน</a:t>
            </a:r>
            <a:endParaRPr kumimoji="0" lang="th-TH" sz="3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มนมุมสี่เหลี่ยมผืนผ้าหนึ่งมุม 136">
            <a:extLst>
              <a:ext uri="{FF2B5EF4-FFF2-40B4-BE49-F238E27FC236}">
                <a16:creationId xmlns:a16="http://schemas.microsoft.com/office/drawing/2014/main" id="{3324151A-5D34-4EFF-B36C-8E8E732AA1A0}"/>
              </a:ext>
            </a:extLst>
          </p:cNvPr>
          <p:cNvSpPr/>
          <p:nvPr/>
        </p:nvSpPr>
        <p:spPr>
          <a:xfrm>
            <a:off x="554014" y="786779"/>
            <a:ext cx="281820" cy="620486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6" name="สี่เหลี่ยมผืนผ้า 134">
            <a:extLst>
              <a:ext uri="{FF2B5EF4-FFF2-40B4-BE49-F238E27FC236}">
                <a16:creationId xmlns:a16="http://schemas.microsoft.com/office/drawing/2014/main" id="{32599880-F2B2-4924-AEF9-F442BC859511}"/>
              </a:ext>
            </a:extLst>
          </p:cNvPr>
          <p:cNvSpPr/>
          <p:nvPr/>
        </p:nvSpPr>
        <p:spPr>
          <a:xfrm flipV="1">
            <a:off x="540383" y="1307592"/>
            <a:ext cx="2440561" cy="67889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13" name="รูปภาพ 21">
            <a:extLst>
              <a:ext uri="{FF2B5EF4-FFF2-40B4-BE49-F238E27FC236}">
                <a16:creationId xmlns:a16="http://schemas.microsoft.com/office/drawing/2014/main" id="{FEA478CA-05E2-40D4-9272-5CA02C0611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288" y="2291350"/>
            <a:ext cx="1840586" cy="390809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grpSp>
        <p:nvGrpSpPr>
          <p:cNvPr id="19" name="กลุ่ม 72">
            <a:extLst>
              <a:ext uri="{FF2B5EF4-FFF2-40B4-BE49-F238E27FC236}">
                <a16:creationId xmlns:a16="http://schemas.microsoft.com/office/drawing/2014/main" id="{AD60B422-0F46-4C19-B731-C11F8645C75A}"/>
              </a:ext>
            </a:extLst>
          </p:cNvPr>
          <p:cNvGrpSpPr/>
          <p:nvPr/>
        </p:nvGrpSpPr>
        <p:grpSpPr>
          <a:xfrm>
            <a:off x="131460" y="0"/>
            <a:ext cx="12475220" cy="532800"/>
            <a:chOff x="-130629" y="-329934"/>
            <a:chExt cx="12475220" cy="91776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0" name="สี่เหลี่ยมผืนผ้า 73">
              <a:extLst>
                <a:ext uri="{FF2B5EF4-FFF2-40B4-BE49-F238E27FC236}">
                  <a16:creationId xmlns:a16="http://schemas.microsoft.com/office/drawing/2014/main" id="{CC1E3C68-5CAE-4F82-8D42-8F0DC64431DC}"/>
                </a:ext>
              </a:extLst>
            </p:cNvPr>
            <p:cNvSpPr/>
            <p:nvPr/>
          </p:nvSpPr>
          <p:spPr>
            <a:xfrm>
              <a:off x="-130629" y="-320604"/>
              <a:ext cx="6018245" cy="908434"/>
            </a:xfrm>
            <a:prstGeom prst="rect">
              <a:avLst/>
            </a:prstGeom>
            <a:solidFill>
              <a:srgbClr val="FAAC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21" name="กลุ่ม 87">
              <a:extLst>
                <a:ext uri="{FF2B5EF4-FFF2-40B4-BE49-F238E27FC236}">
                  <a16:creationId xmlns:a16="http://schemas.microsoft.com/office/drawing/2014/main" id="{293EDC80-133A-4CAF-BA10-47D3424F28C7}"/>
                </a:ext>
              </a:extLst>
            </p:cNvPr>
            <p:cNvGrpSpPr/>
            <p:nvPr/>
          </p:nvGrpSpPr>
          <p:grpSpPr>
            <a:xfrm>
              <a:off x="2700215" y="-329934"/>
              <a:ext cx="9644376" cy="916360"/>
              <a:chOff x="5998344" y="-1240110"/>
              <a:chExt cx="6175308" cy="2876550"/>
            </a:xfrm>
            <a:solidFill>
              <a:srgbClr val="0070C0"/>
            </a:solidFill>
          </p:grpSpPr>
          <p:sp>
            <p:nvSpPr>
              <p:cNvPr id="22" name="AutoShape 4">
                <a:extLst>
                  <a:ext uri="{FF2B5EF4-FFF2-40B4-BE49-F238E27FC236}">
                    <a16:creationId xmlns:a16="http://schemas.microsoft.com/office/drawing/2014/main" id="{DE1D91B6-6A41-4216-A5EC-E23C10BFF046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V="1">
                <a:off x="5998344" y="-1240110"/>
                <a:ext cx="4693841" cy="28765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AC55"/>
              </a:solidFill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algn="ctr" eaLnBrk="1">
                  <a:defRPr/>
                </a:pPr>
                <a:endParaRPr lang="th-TH"/>
              </a:p>
            </p:txBody>
          </p:sp>
          <p:sp>
            <p:nvSpPr>
              <p:cNvPr id="23" name="AutoShape 5">
                <a:extLst>
                  <a:ext uri="{FF2B5EF4-FFF2-40B4-BE49-F238E27FC236}">
                    <a16:creationId xmlns:a16="http://schemas.microsoft.com/office/drawing/2014/main" id="{3C404DE6-57D7-40BC-A787-A6E34C03B3B1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9382720" y="-1227438"/>
                <a:ext cx="2790932" cy="2863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8853" y="21582"/>
                    </a:lnTo>
                    <a:lnTo>
                      <a:pt x="21600" y="21600"/>
                    </a:lnTo>
                    <a:lnTo>
                      <a:pt x="21548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AC55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algn="ctr" eaLnBrk="1">
                  <a:defRPr/>
                </a:pPr>
                <a:endParaRPr lang="th-TH"/>
              </a:p>
            </p:txBody>
          </p:sp>
        </p:grpSp>
      </p:grpSp>
      <p:sp>
        <p:nvSpPr>
          <p:cNvPr id="24" name="Rectangle 6">
            <a:extLst>
              <a:ext uri="{FF2B5EF4-FFF2-40B4-BE49-F238E27FC236}">
                <a16:creationId xmlns:a16="http://schemas.microsoft.com/office/drawing/2014/main" id="{F108FDB8-2370-4D6E-9757-443D4781ECF5}"/>
              </a:ext>
            </a:extLst>
          </p:cNvPr>
          <p:cNvSpPr>
            <a:spLocks/>
          </p:cNvSpPr>
          <p:nvPr/>
        </p:nvSpPr>
        <p:spPr bwMode="auto">
          <a:xfrm>
            <a:off x="131460" y="6546792"/>
            <a:ext cx="12351431" cy="389424"/>
          </a:xfrm>
          <a:prstGeom prst="rect">
            <a:avLst/>
          </a:prstGeom>
          <a:solidFill>
            <a:srgbClr val="FAAC55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248" tIns="72248" rIns="72248" bIns="72248" anchor="ctr"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/>
            <a:endParaRPr lang="th-TH"/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AC79F53D-1AE9-F548-9AFF-044792D2FD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219" y="124883"/>
            <a:ext cx="956402" cy="88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6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21">
            <a:extLst>
              <a:ext uri="{FF2B5EF4-FFF2-40B4-BE49-F238E27FC236}">
                <a16:creationId xmlns:a16="http://schemas.microsoft.com/office/drawing/2014/main" id="{2B151B98-9AD6-4F05-A800-721DE8E170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933" y="2103755"/>
            <a:ext cx="1824355" cy="38735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5" name="คำบรรยายภาพแบบสี่เหลี่ยมผืนผ้ามุมมน 7">
            <a:extLst>
              <a:ext uri="{FF2B5EF4-FFF2-40B4-BE49-F238E27FC236}">
                <a16:creationId xmlns:a16="http://schemas.microsoft.com/office/drawing/2014/main" id="{BF388E51-0B02-4F19-875C-A8D68504BAE6}"/>
              </a:ext>
            </a:extLst>
          </p:cNvPr>
          <p:cNvSpPr/>
          <p:nvPr/>
        </p:nvSpPr>
        <p:spPr>
          <a:xfrm>
            <a:off x="910589" y="980440"/>
            <a:ext cx="3746501" cy="1151890"/>
          </a:xfrm>
          <a:prstGeom prst="wedgeRoundRectCallout">
            <a:avLst>
              <a:gd name="adj1" fmla="val 61717"/>
              <a:gd name="adj2" fmla="val 99228"/>
              <a:gd name="adj3" fmla="val 16667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charset="0"/>
                <a:cs typeface="TH SarabunPSK" panose="020B0500040200020003" charset="0"/>
              </a:rPr>
              <a:t>การซักผ้าลินินมีขั้นตอนอย่างไร</a:t>
            </a:r>
          </a:p>
        </p:txBody>
      </p:sp>
      <p:sp>
        <p:nvSpPr>
          <p:cNvPr id="6" name="คำบรรยายภาพแบบสี่เหลี่ยมผืนผ้ามุมมน 8">
            <a:extLst>
              <a:ext uri="{FF2B5EF4-FFF2-40B4-BE49-F238E27FC236}">
                <a16:creationId xmlns:a16="http://schemas.microsoft.com/office/drawing/2014/main" id="{E29827AF-2869-45A3-B5FC-2850846D45E8}"/>
              </a:ext>
            </a:extLst>
          </p:cNvPr>
          <p:cNvSpPr/>
          <p:nvPr/>
        </p:nvSpPr>
        <p:spPr>
          <a:xfrm>
            <a:off x="766445" y="2853055"/>
            <a:ext cx="3528060" cy="1151890"/>
          </a:xfrm>
          <a:prstGeom prst="wedgeRoundRectCallout">
            <a:avLst>
              <a:gd name="adj1" fmla="val 64290"/>
              <a:gd name="adj2" fmla="val 35060"/>
              <a:gd name="adj3" fmla="val 16667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charset="0"/>
                <a:cs typeface="TH SarabunPSK" panose="020B0500040200020003" charset="0"/>
              </a:rPr>
              <a:t>เพราะเหตุใดการซักเสื้อผ้าลินินควรซักด้วยมือ</a:t>
            </a:r>
          </a:p>
        </p:txBody>
      </p:sp>
      <p:sp>
        <p:nvSpPr>
          <p:cNvPr id="7" name="คำบรรยายภาพแบบสี่เหลี่ยมผืนผ้ามุมมน 9">
            <a:extLst>
              <a:ext uri="{FF2B5EF4-FFF2-40B4-BE49-F238E27FC236}">
                <a16:creationId xmlns:a16="http://schemas.microsoft.com/office/drawing/2014/main" id="{3F703C2C-88A6-40FA-9384-3FEE547688A6}"/>
              </a:ext>
            </a:extLst>
          </p:cNvPr>
          <p:cNvSpPr/>
          <p:nvPr/>
        </p:nvSpPr>
        <p:spPr>
          <a:xfrm>
            <a:off x="7525385" y="4406808"/>
            <a:ext cx="3915410" cy="1151890"/>
          </a:xfrm>
          <a:prstGeom prst="wedgeRoundRectCallout">
            <a:avLst>
              <a:gd name="adj1" fmla="val -66478"/>
              <a:gd name="adj2" fmla="val -30508"/>
              <a:gd name="adj3" fmla="val 16667"/>
            </a:avLst>
          </a:prstGeom>
          <a:solidFill>
            <a:srgbClr val="CCCC00"/>
          </a:solidFill>
          <a:ln>
            <a:solidFill>
              <a:srgbClr val="CC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charset="0"/>
                <a:cs typeface="TH SarabunPSK" panose="020B0500040200020003" charset="0"/>
              </a:rPr>
              <a:t>การเก็บรักษาเสื้อผ้าลินินมีขั้นตอนอย่างไร</a:t>
            </a:r>
          </a:p>
        </p:txBody>
      </p:sp>
      <p:sp>
        <p:nvSpPr>
          <p:cNvPr id="8" name="คำบรรยายภาพแบบสี่เหลี่ยมผืนผ้ามุมมน 11">
            <a:extLst>
              <a:ext uri="{FF2B5EF4-FFF2-40B4-BE49-F238E27FC236}">
                <a16:creationId xmlns:a16="http://schemas.microsoft.com/office/drawing/2014/main" id="{BC08AE6F-9F00-439A-ABCB-C70C8D05E084}"/>
              </a:ext>
            </a:extLst>
          </p:cNvPr>
          <p:cNvSpPr/>
          <p:nvPr/>
        </p:nvSpPr>
        <p:spPr>
          <a:xfrm flipH="1">
            <a:off x="7490142" y="708071"/>
            <a:ext cx="3905885" cy="1151890"/>
          </a:xfrm>
          <a:prstGeom prst="wedgeRoundRectCallout">
            <a:avLst>
              <a:gd name="adj1" fmla="val 61717"/>
              <a:gd name="adj2" fmla="val 99228"/>
              <a:gd name="adj3" fmla="val 16667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charset="0"/>
                <a:cs typeface="TH SarabunPSK" panose="020B0500040200020003" charset="0"/>
              </a:rPr>
              <a:t>การตากเสื้อผ้าลินิน</a:t>
            </a:r>
          </a:p>
          <a:p>
            <a:pPr algn="ctr"/>
            <a:r>
              <a:rPr lang="th-TH" alt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charset="0"/>
                <a:cs typeface="TH SarabunPSK" panose="020B0500040200020003" charset="0"/>
              </a:rPr>
              <a:t>มีขั้นตอนอย่างไร</a:t>
            </a:r>
          </a:p>
        </p:txBody>
      </p:sp>
      <p:sp>
        <p:nvSpPr>
          <p:cNvPr id="9" name="คำบรรยายภาพแบบสี่เหลี่ยมผืนผ้ามุมมน 13">
            <a:extLst>
              <a:ext uri="{FF2B5EF4-FFF2-40B4-BE49-F238E27FC236}">
                <a16:creationId xmlns:a16="http://schemas.microsoft.com/office/drawing/2014/main" id="{EF9FEFF7-599A-4583-A5FA-FC1A7E05FB2A}"/>
              </a:ext>
            </a:extLst>
          </p:cNvPr>
          <p:cNvSpPr/>
          <p:nvPr/>
        </p:nvSpPr>
        <p:spPr>
          <a:xfrm flipH="1">
            <a:off x="7679055" y="2708910"/>
            <a:ext cx="3528060" cy="1151890"/>
          </a:xfrm>
          <a:prstGeom prst="wedgeRoundRectCallout">
            <a:avLst>
              <a:gd name="adj1" fmla="val 64290"/>
              <a:gd name="adj2" fmla="val 35060"/>
              <a:gd name="adj3" fmla="val 16667"/>
            </a:avLst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charset="0"/>
                <a:cs typeface="TH SarabunPSK" panose="020B0500040200020003" charset="0"/>
              </a:rPr>
              <a:t>การรีดเสื้อผ้าลินินมีขั้นตอนอย่างไร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7B2D8E8-8204-4D47-954B-4C98FCFD40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219" y="124883"/>
            <a:ext cx="956402" cy="88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7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6"/>
          <p:cNvSpPr>
            <a:spLocks/>
          </p:cNvSpPr>
          <p:nvPr/>
        </p:nvSpPr>
        <p:spPr bwMode="auto">
          <a:xfrm>
            <a:off x="-39990" y="6513922"/>
            <a:ext cx="12351431" cy="38942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248" tIns="72248" rIns="72248" bIns="72248" anchor="ctr"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 New" panose="020B0500040200020003" pitchFamily="34" charset="-34"/>
              <a:cs typeface="TH Sarabun New" panose="020B0500040200020003" pitchFamily="34" charset="-34"/>
              <a:sym typeface="Helvetica Light" charset="0"/>
            </a:endParaRPr>
          </a:p>
        </p:txBody>
      </p:sp>
      <p:grpSp>
        <p:nvGrpSpPr>
          <p:cNvPr id="47" name="กลุ่ม 46"/>
          <p:cNvGrpSpPr/>
          <p:nvPr/>
        </p:nvGrpSpPr>
        <p:grpSpPr>
          <a:xfrm>
            <a:off x="-45816" y="-104408"/>
            <a:ext cx="12475220" cy="461460"/>
            <a:chOff x="-130629" y="-329934"/>
            <a:chExt cx="12475220" cy="91776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8" name="สี่เหลี่ยมผืนผ้า 47"/>
            <p:cNvSpPr/>
            <p:nvPr/>
          </p:nvSpPr>
          <p:spPr>
            <a:xfrm>
              <a:off x="-130629" y="-320604"/>
              <a:ext cx="6018245" cy="90843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grpSp>
          <p:nvGrpSpPr>
            <p:cNvPr id="49" name="กลุ่ม 87"/>
            <p:cNvGrpSpPr/>
            <p:nvPr/>
          </p:nvGrpSpPr>
          <p:grpSpPr>
            <a:xfrm>
              <a:off x="2700215" y="-329934"/>
              <a:ext cx="9644376" cy="916360"/>
              <a:chOff x="5998344" y="-1240110"/>
              <a:chExt cx="6175308" cy="2876550"/>
            </a:xfrm>
            <a:solidFill>
              <a:srgbClr val="0070C0"/>
            </a:solidFill>
          </p:grpSpPr>
          <p:sp>
            <p:nvSpPr>
              <p:cNvPr id="50" name="AutoShape 4"/>
              <p:cNvSpPr>
                <a:spLocks/>
              </p:cNvSpPr>
              <p:nvPr/>
            </p:nvSpPr>
            <p:spPr bwMode="auto">
              <a:xfrm rot="10800000" flipV="1">
                <a:off x="5998344" y="-1240110"/>
                <a:ext cx="4693841" cy="28765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51" name="AutoShape 5"/>
              <p:cNvSpPr>
                <a:spLocks/>
              </p:cNvSpPr>
              <p:nvPr/>
            </p:nvSpPr>
            <p:spPr bwMode="auto">
              <a:xfrm flipV="1">
                <a:off x="9382720" y="-1227438"/>
                <a:ext cx="2790932" cy="2863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8853" y="21582"/>
                    </a:lnTo>
                    <a:lnTo>
                      <a:pt x="21600" y="21600"/>
                    </a:lnTo>
                    <a:lnTo>
                      <a:pt x="21548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</p:grpSp>
      <p:sp>
        <p:nvSpPr>
          <p:cNvPr id="84" name="Rounded Rectangle 25">
            <a:extLst>
              <a:ext uri="{FF2B5EF4-FFF2-40B4-BE49-F238E27FC236}">
                <a16:creationId xmlns:a16="http://schemas.microsoft.com/office/drawing/2014/main" id="{8A5FE0F8-E4F0-4191-A29C-B80F2891E2E8}"/>
              </a:ext>
            </a:extLst>
          </p:cNvPr>
          <p:cNvSpPr/>
          <p:nvPr/>
        </p:nvSpPr>
        <p:spPr>
          <a:xfrm>
            <a:off x="4145576" y="3616073"/>
            <a:ext cx="4995087" cy="218351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เส้นใยมีความมันวาว สวยงาม เนื้อผ้า</a:t>
            </a:r>
          </a:p>
          <a:p>
            <a:pPr algn="ctr"/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มีน้ำหนัก ดูดความชื้นได้ดี สามารถย้อมสีและตกแต่งด้วยสารเคมีได้ง่าย มีสีสดใส</a:t>
            </a:r>
          </a:p>
        </p:txBody>
      </p:sp>
      <p:sp>
        <p:nvSpPr>
          <p:cNvPr id="88" name="Rounded Rectangular Callout 2">
            <a:extLst>
              <a:ext uri="{FF2B5EF4-FFF2-40B4-BE49-F238E27FC236}">
                <a16:creationId xmlns:a16="http://schemas.microsoft.com/office/drawing/2014/main" id="{38EFE3E9-D7BA-4D76-836D-7EEC4F51058F}"/>
              </a:ext>
            </a:extLst>
          </p:cNvPr>
          <p:cNvSpPr/>
          <p:nvPr/>
        </p:nvSpPr>
        <p:spPr>
          <a:xfrm>
            <a:off x="3598456" y="1893218"/>
            <a:ext cx="5581170" cy="1348710"/>
          </a:xfrm>
          <a:prstGeom prst="wedgeRoundRectCallout">
            <a:avLst>
              <a:gd name="adj1" fmla="val 60043"/>
              <a:gd name="adj2" fmla="val 3283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คุณสมบัติของเสื้อผ้าไหมเป็นอย่างไร</a:t>
            </a:r>
          </a:p>
        </p:txBody>
      </p:sp>
      <p:pic>
        <p:nvPicPr>
          <p:cNvPr id="15" name="รูปภาพ 19">
            <a:extLst>
              <a:ext uri="{FF2B5EF4-FFF2-40B4-BE49-F238E27FC236}">
                <a16:creationId xmlns:a16="http://schemas.microsoft.com/office/drawing/2014/main" id="{FAE659E4-B069-402B-8DE3-5BB2D0318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98" y="2274688"/>
            <a:ext cx="2676525" cy="3019425"/>
          </a:xfrm>
          <a:prstGeom prst="rect">
            <a:avLst/>
          </a:prstGeom>
          <a:ln w="38100">
            <a:solidFill>
              <a:srgbClr val="B9D774"/>
            </a:solidFill>
          </a:ln>
        </p:spPr>
      </p:pic>
      <p:pic>
        <p:nvPicPr>
          <p:cNvPr id="17" name="รูปภาพ 21">
            <a:extLst>
              <a:ext uri="{FF2B5EF4-FFF2-40B4-BE49-F238E27FC236}">
                <a16:creationId xmlns:a16="http://schemas.microsoft.com/office/drawing/2014/main" id="{1764DF6E-D255-4A6E-BB22-9C4FFD214D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722" y="2233641"/>
            <a:ext cx="1840586" cy="390809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6" name="สี่เหลี่ยมผืนผ้ามุมมน 24"/>
          <p:cNvSpPr/>
          <p:nvPr/>
        </p:nvSpPr>
        <p:spPr>
          <a:xfrm>
            <a:off x="543034" y="981821"/>
            <a:ext cx="2082956" cy="595040"/>
          </a:xfrm>
          <a:prstGeom prst="roundRect">
            <a:avLst>
              <a:gd name="adj" fmla="val 50000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เสื้อผ้าไหม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ea typeface="Calibri" panose="020F0502020204030204" pitchFamily="34" charset="0"/>
              <a:cs typeface="TH SarabunPSK" pitchFamily="34" charset="-34"/>
            </a:endParaRP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CBB8F5A7-7A70-294D-92AB-61C2735A52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219" y="124883"/>
            <a:ext cx="956402" cy="88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30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031" y="410705"/>
            <a:ext cx="12245277" cy="6329377"/>
          </a:xfrm>
          <a:prstGeom prst="rect">
            <a:avLst/>
          </a:prstGeom>
        </p:spPr>
      </p:pic>
      <p:grpSp>
        <p:nvGrpSpPr>
          <p:cNvPr id="73" name="กลุ่ม 72"/>
          <p:cNvGrpSpPr/>
          <p:nvPr/>
        </p:nvGrpSpPr>
        <p:grpSpPr>
          <a:xfrm>
            <a:off x="-39990" y="-32870"/>
            <a:ext cx="12475220" cy="532800"/>
            <a:chOff x="-130629" y="-329934"/>
            <a:chExt cx="12475220" cy="91776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4" name="สี่เหลี่ยมผืนผ้า 73"/>
            <p:cNvSpPr/>
            <p:nvPr/>
          </p:nvSpPr>
          <p:spPr>
            <a:xfrm>
              <a:off x="-130629" y="-320604"/>
              <a:ext cx="6018245" cy="908434"/>
            </a:xfrm>
            <a:prstGeom prst="rect">
              <a:avLst/>
            </a:prstGeom>
            <a:solidFill>
              <a:srgbClr val="FAAC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75" name="กลุ่ม 87"/>
            <p:cNvGrpSpPr/>
            <p:nvPr/>
          </p:nvGrpSpPr>
          <p:grpSpPr>
            <a:xfrm>
              <a:off x="2700215" y="-329934"/>
              <a:ext cx="9644376" cy="916360"/>
              <a:chOff x="5998344" y="-1240110"/>
              <a:chExt cx="6175308" cy="2876550"/>
            </a:xfrm>
            <a:solidFill>
              <a:srgbClr val="0070C0"/>
            </a:solidFill>
          </p:grpSpPr>
          <p:sp>
            <p:nvSpPr>
              <p:cNvPr id="76" name="AutoShape 4"/>
              <p:cNvSpPr>
                <a:spLocks/>
              </p:cNvSpPr>
              <p:nvPr/>
            </p:nvSpPr>
            <p:spPr bwMode="auto">
              <a:xfrm rot="10800000" flipV="1">
                <a:off x="5998344" y="-1240110"/>
                <a:ext cx="4693841" cy="28765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AC55"/>
              </a:solidFill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algn="ctr" eaLnBrk="1">
                  <a:defRPr/>
                </a:pPr>
                <a:endParaRPr lang="th-TH"/>
              </a:p>
            </p:txBody>
          </p:sp>
          <p:sp>
            <p:nvSpPr>
              <p:cNvPr id="77" name="AutoShape 5"/>
              <p:cNvSpPr>
                <a:spLocks/>
              </p:cNvSpPr>
              <p:nvPr/>
            </p:nvSpPr>
            <p:spPr bwMode="auto">
              <a:xfrm flipV="1">
                <a:off x="9382720" y="-1227438"/>
                <a:ext cx="2790932" cy="2863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8853" y="21582"/>
                    </a:lnTo>
                    <a:lnTo>
                      <a:pt x="21600" y="21600"/>
                    </a:lnTo>
                    <a:lnTo>
                      <a:pt x="21548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AC55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algn="ctr" eaLnBrk="1">
                  <a:defRPr/>
                </a:pPr>
                <a:endParaRPr lang="th-TH"/>
              </a:p>
            </p:txBody>
          </p:sp>
        </p:grpSp>
      </p:grpSp>
      <p:sp>
        <p:nvSpPr>
          <p:cNvPr id="80" name="Rectangle 6"/>
          <p:cNvSpPr>
            <a:spLocks/>
          </p:cNvSpPr>
          <p:nvPr/>
        </p:nvSpPr>
        <p:spPr bwMode="auto">
          <a:xfrm>
            <a:off x="-39990" y="6513922"/>
            <a:ext cx="12351431" cy="389424"/>
          </a:xfrm>
          <a:prstGeom prst="rect">
            <a:avLst/>
          </a:prstGeom>
          <a:solidFill>
            <a:srgbClr val="FAAC55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248" tIns="72248" rIns="72248" bIns="72248" anchor="ctr"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/>
            <a:endParaRPr lang="th-TH"/>
          </a:p>
        </p:txBody>
      </p:sp>
      <p:grpSp>
        <p:nvGrpSpPr>
          <p:cNvPr id="8" name="กลุ่ม 7"/>
          <p:cNvGrpSpPr/>
          <p:nvPr/>
        </p:nvGrpSpPr>
        <p:grpSpPr>
          <a:xfrm>
            <a:off x="835834" y="1821388"/>
            <a:ext cx="8576662" cy="2876777"/>
            <a:chOff x="227812" y="2439584"/>
            <a:chExt cx="9097554" cy="2876777"/>
          </a:xfrm>
        </p:grpSpPr>
        <p:sp>
          <p:nvSpPr>
            <p:cNvPr id="10" name="สี่เหลี่ยมผืนผ้า 9"/>
            <p:cNvSpPr/>
            <p:nvPr/>
          </p:nvSpPr>
          <p:spPr>
            <a:xfrm>
              <a:off x="227812" y="2439584"/>
              <a:ext cx="9097554" cy="2470722"/>
            </a:xfrm>
            <a:prstGeom prst="rect">
              <a:avLst/>
            </a:prstGeom>
            <a:solidFill>
              <a:srgbClr val="FE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10" name="สี่เหลี่ยมผืนผ้า 109"/>
            <p:cNvSpPr/>
            <p:nvPr/>
          </p:nvSpPr>
          <p:spPr>
            <a:xfrm>
              <a:off x="316603" y="2501995"/>
              <a:ext cx="8871923" cy="2814366"/>
            </a:xfrm>
            <a:prstGeom prst="rect">
              <a:avLst/>
            </a:prstGeom>
          </p:spPr>
          <p:txBody>
            <a:bodyPr wrap="square" lIns="108720" tIns="54359" rIns="108720" bIns="54359">
              <a:spAutoFit/>
            </a:bodyPr>
            <a:lstStyle/>
            <a:p>
              <a:pPr algn="thaiDist"/>
              <a:r>
                <a:rPr lang="th-TH" sz="2929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   ๑) การซักเสื้อผ้าลินิน</a:t>
              </a:r>
            </a:p>
            <a:p>
              <a:pPr lvl="1" algn="thaiDist"/>
              <a:r>
                <a:rPr lang="th-TH" sz="2929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- แช่เสื้อผ้าลินินในน้ำสักครู่ จากนั้นนำไปแช่ในน้ำผสมสารซักฟอก แช่ไว้สักครู่ </a:t>
              </a:r>
            </a:p>
            <a:p>
              <a:pPr lvl="1" algn="thaiDist"/>
              <a:r>
                <a:rPr lang="th-TH" sz="2929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- ใช้มือขยี้เพื่อให้สิ่งสกปรกหลุด บีบไล่น้ำออกเบา ๆ </a:t>
              </a:r>
            </a:p>
            <a:p>
              <a:pPr lvl="1" algn="thaiDist"/>
              <a:r>
                <a:rPr lang="th-TH" sz="2929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- ล้างเสื้อผ้าลินินในน้ำสะอาด ๒-๓ ครั้ง แล้วนำไปแช่ในน้ำผสมสารปรับผ้านุ่ม</a:t>
              </a:r>
            </a:p>
            <a:p>
              <a:pPr lvl="1" algn="thaiDist"/>
              <a:r>
                <a:rPr lang="th-TH" sz="2929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- ยกขึ้นบีบไล่น้ำออก เพื่อนำไปตาก</a:t>
              </a:r>
            </a:p>
            <a:p>
              <a:pPr marL="457200" indent="-457200" algn="thaiDist">
                <a:buFontTx/>
                <a:buChar char="-"/>
              </a:pPr>
              <a:endParaRPr lang="th-TH" sz="292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9" name="กลุ่ม 8"/>
          <p:cNvGrpSpPr/>
          <p:nvPr/>
        </p:nvGrpSpPr>
        <p:grpSpPr>
          <a:xfrm>
            <a:off x="727768" y="4354521"/>
            <a:ext cx="8865523" cy="1996138"/>
            <a:chOff x="227812" y="4964000"/>
            <a:chExt cx="8534675" cy="1314775"/>
          </a:xfrm>
        </p:grpSpPr>
        <p:sp>
          <p:nvSpPr>
            <p:cNvPr id="40" name="สี่เหลี่ยมผืนผ้า 39"/>
            <p:cNvSpPr/>
            <p:nvPr/>
          </p:nvSpPr>
          <p:spPr>
            <a:xfrm>
              <a:off x="227812" y="4964000"/>
              <a:ext cx="8534675" cy="1101101"/>
            </a:xfrm>
            <a:prstGeom prst="rect">
              <a:avLst/>
            </a:prstGeom>
            <a:solidFill>
              <a:srgbClr val="FE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1" name="สี่เหลี่ยมผืนผ้า 40"/>
            <p:cNvSpPr/>
            <p:nvPr/>
          </p:nvSpPr>
          <p:spPr>
            <a:xfrm>
              <a:off x="296149" y="4985327"/>
              <a:ext cx="8411760" cy="1293448"/>
            </a:xfrm>
            <a:prstGeom prst="rect">
              <a:avLst/>
            </a:prstGeom>
          </p:spPr>
          <p:txBody>
            <a:bodyPr wrap="square" lIns="108720" tIns="54359" rIns="108720" bIns="54359">
              <a:spAutoFit/>
            </a:bodyPr>
            <a:lstStyle/>
            <a:p>
              <a:pPr algn="thaiDist"/>
              <a:r>
                <a: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  ๒) การตากเสื้อผ้าลินิน</a:t>
              </a:r>
            </a:p>
            <a:p>
              <a:pPr lvl="1" algn="thaiDist"/>
              <a:r>
                <a:rPr lang="th-TH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- นำเสื้อผ้าลินินใส่ไม้แขวนเสื้อ ตากในที่ที่มีแสงแดดจัด พอหมาดแล้วนำไปผึ่งลม</a:t>
              </a:r>
            </a:p>
            <a:p>
              <a:pPr lvl="1" algn="thaiDist"/>
              <a:r>
                <a:rPr lang="th-TH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หรือนำเสื้อผ้าลินินหมาด ๆ ม้วนห่อไว้ในผ้าขนหนูสักครู่ เพื่อไม่ให้แห้งเกินไปจึงนำไปรีด</a:t>
              </a:r>
            </a:p>
          </p:txBody>
        </p:sp>
      </p:grpSp>
      <p:grpSp>
        <p:nvGrpSpPr>
          <p:cNvPr id="5" name="กลุ่ม 4"/>
          <p:cNvGrpSpPr/>
          <p:nvPr/>
        </p:nvGrpSpPr>
        <p:grpSpPr>
          <a:xfrm>
            <a:off x="9503563" y="1821388"/>
            <a:ext cx="2102545" cy="3845553"/>
            <a:chOff x="9763261" y="1858561"/>
            <a:chExt cx="1789739" cy="3630630"/>
          </a:xfrm>
        </p:grpSpPr>
        <p:pic>
          <p:nvPicPr>
            <p:cNvPr id="6" name="รูปภาพ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63261" y="1858561"/>
              <a:ext cx="1789739" cy="2039014"/>
            </a:xfrm>
            <a:prstGeom prst="roundRect">
              <a:avLst/>
            </a:prstGeom>
          </p:spPr>
        </p:pic>
        <p:pic>
          <p:nvPicPr>
            <p:cNvPr id="2" name="รูปภาพ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26896" y="4203764"/>
              <a:ext cx="1405336" cy="1285427"/>
            </a:xfrm>
            <a:prstGeom prst="roundRect">
              <a:avLst/>
            </a:prstGeom>
          </p:spPr>
        </p:pic>
      </p:grpSp>
      <p:sp>
        <p:nvSpPr>
          <p:cNvPr id="32" name="มนมุมสี่เหลี่ยมผืนผ้าหนึ่งมุม 135">
            <a:extLst>
              <a:ext uri="{FF2B5EF4-FFF2-40B4-BE49-F238E27FC236}">
                <a16:creationId xmlns:a16="http://schemas.microsoft.com/office/drawing/2014/main" id="{DAD63393-519A-44D2-A013-FFFF815AD13B}"/>
              </a:ext>
            </a:extLst>
          </p:cNvPr>
          <p:cNvSpPr/>
          <p:nvPr/>
        </p:nvSpPr>
        <p:spPr>
          <a:xfrm>
            <a:off x="534923" y="816233"/>
            <a:ext cx="2446021" cy="561579"/>
          </a:xfrm>
          <a:prstGeom prst="round1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3" name="ชื่อเรื่อง 1">
            <a:extLst>
              <a:ext uri="{FF2B5EF4-FFF2-40B4-BE49-F238E27FC236}">
                <a16:creationId xmlns:a16="http://schemas.microsoft.com/office/drawing/2014/main" id="{138A61F6-03E0-4114-B3E6-68438FAD4877}"/>
              </a:ext>
            </a:extLst>
          </p:cNvPr>
          <p:cNvSpPr txBox="1">
            <a:spLocks/>
          </p:cNvSpPr>
          <p:nvPr/>
        </p:nvSpPr>
        <p:spPr>
          <a:xfrm>
            <a:off x="942369" y="831058"/>
            <a:ext cx="3324749" cy="64008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เสื้อผ้าลินิน</a:t>
            </a:r>
            <a:endParaRPr kumimoji="0" lang="th-TH" sz="3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มนมุมสี่เหลี่ยมผืนผ้าหนึ่งมุม 136">
            <a:extLst>
              <a:ext uri="{FF2B5EF4-FFF2-40B4-BE49-F238E27FC236}">
                <a16:creationId xmlns:a16="http://schemas.microsoft.com/office/drawing/2014/main" id="{67992176-7150-41A8-9DFB-342FCBE04FE1}"/>
              </a:ext>
            </a:extLst>
          </p:cNvPr>
          <p:cNvSpPr/>
          <p:nvPr/>
        </p:nvSpPr>
        <p:spPr>
          <a:xfrm>
            <a:off x="554014" y="786779"/>
            <a:ext cx="281820" cy="620486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5" name="สี่เหลี่ยมผืนผ้า 134">
            <a:extLst>
              <a:ext uri="{FF2B5EF4-FFF2-40B4-BE49-F238E27FC236}">
                <a16:creationId xmlns:a16="http://schemas.microsoft.com/office/drawing/2014/main" id="{976F7283-7C06-43BF-91FE-3D62907D89AD}"/>
              </a:ext>
            </a:extLst>
          </p:cNvPr>
          <p:cNvSpPr/>
          <p:nvPr/>
        </p:nvSpPr>
        <p:spPr>
          <a:xfrm flipV="1">
            <a:off x="540383" y="1307592"/>
            <a:ext cx="2440561" cy="67889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CDF389B4-4DC0-6C46-B1BA-0B23277659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219" y="124883"/>
            <a:ext cx="956402" cy="88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64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031" y="410705"/>
            <a:ext cx="12245277" cy="6329377"/>
          </a:xfrm>
          <a:prstGeom prst="rect">
            <a:avLst/>
          </a:prstGeom>
        </p:spPr>
      </p:pic>
      <p:grpSp>
        <p:nvGrpSpPr>
          <p:cNvPr id="73" name="กลุ่ม 72"/>
          <p:cNvGrpSpPr/>
          <p:nvPr/>
        </p:nvGrpSpPr>
        <p:grpSpPr>
          <a:xfrm>
            <a:off x="-39990" y="-32870"/>
            <a:ext cx="12475220" cy="532800"/>
            <a:chOff x="-130629" y="-329934"/>
            <a:chExt cx="12475220" cy="91776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4" name="สี่เหลี่ยมผืนผ้า 73"/>
            <p:cNvSpPr/>
            <p:nvPr/>
          </p:nvSpPr>
          <p:spPr>
            <a:xfrm>
              <a:off x="-130629" y="-320604"/>
              <a:ext cx="6018245" cy="908434"/>
            </a:xfrm>
            <a:prstGeom prst="rect">
              <a:avLst/>
            </a:prstGeom>
            <a:solidFill>
              <a:srgbClr val="FAAC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75" name="กลุ่ม 87"/>
            <p:cNvGrpSpPr/>
            <p:nvPr/>
          </p:nvGrpSpPr>
          <p:grpSpPr>
            <a:xfrm>
              <a:off x="2700215" y="-329934"/>
              <a:ext cx="9644376" cy="916360"/>
              <a:chOff x="5998344" y="-1240110"/>
              <a:chExt cx="6175308" cy="2876550"/>
            </a:xfrm>
            <a:solidFill>
              <a:srgbClr val="0070C0"/>
            </a:solidFill>
          </p:grpSpPr>
          <p:sp>
            <p:nvSpPr>
              <p:cNvPr id="76" name="AutoShape 4"/>
              <p:cNvSpPr>
                <a:spLocks/>
              </p:cNvSpPr>
              <p:nvPr/>
            </p:nvSpPr>
            <p:spPr bwMode="auto">
              <a:xfrm rot="10800000" flipV="1">
                <a:off x="5998344" y="-1240110"/>
                <a:ext cx="4693841" cy="28765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AC55"/>
              </a:solidFill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algn="ctr" eaLnBrk="1">
                  <a:defRPr/>
                </a:pPr>
                <a:endParaRPr lang="th-TH"/>
              </a:p>
            </p:txBody>
          </p:sp>
          <p:sp>
            <p:nvSpPr>
              <p:cNvPr id="77" name="AutoShape 5"/>
              <p:cNvSpPr>
                <a:spLocks/>
              </p:cNvSpPr>
              <p:nvPr/>
            </p:nvSpPr>
            <p:spPr bwMode="auto">
              <a:xfrm flipV="1">
                <a:off x="9382720" y="-1227438"/>
                <a:ext cx="2790932" cy="2863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8853" y="21582"/>
                    </a:lnTo>
                    <a:lnTo>
                      <a:pt x="21600" y="21600"/>
                    </a:lnTo>
                    <a:lnTo>
                      <a:pt x="21548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AC55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algn="ctr" eaLnBrk="1">
                  <a:defRPr/>
                </a:pPr>
                <a:endParaRPr lang="th-TH"/>
              </a:p>
            </p:txBody>
          </p:sp>
        </p:grpSp>
      </p:grpSp>
      <p:sp>
        <p:nvSpPr>
          <p:cNvPr id="80" name="Rectangle 6"/>
          <p:cNvSpPr>
            <a:spLocks/>
          </p:cNvSpPr>
          <p:nvPr/>
        </p:nvSpPr>
        <p:spPr bwMode="auto">
          <a:xfrm>
            <a:off x="-39990" y="6513922"/>
            <a:ext cx="12351431" cy="389424"/>
          </a:xfrm>
          <a:prstGeom prst="rect">
            <a:avLst/>
          </a:prstGeom>
          <a:solidFill>
            <a:srgbClr val="FAAC55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248" tIns="72248" rIns="72248" bIns="72248" anchor="ctr"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/>
            <a:endParaRPr lang="th-TH"/>
          </a:p>
        </p:txBody>
      </p:sp>
      <p:grpSp>
        <p:nvGrpSpPr>
          <p:cNvPr id="5" name="กลุ่ม 4"/>
          <p:cNvGrpSpPr/>
          <p:nvPr/>
        </p:nvGrpSpPr>
        <p:grpSpPr>
          <a:xfrm>
            <a:off x="9763261" y="1858561"/>
            <a:ext cx="1789739" cy="3630630"/>
            <a:chOff x="9763261" y="1858561"/>
            <a:chExt cx="1789739" cy="3630630"/>
          </a:xfrm>
        </p:grpSpPr>
        <p:pic>
          <p:nvPicPr>
            <p:cNvPr id="6" name="รูปภาพ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63261" y="1858561"/>
              <a:ext cx="1789739" cy="2039014"/>
            </a:xfrm>
            <a:prstGeom prst="roundRect">
              <a:avLst/>
            </a:prstGeom>
          </p:spPr>
        </p:pic>
        <p:pic>
          <p:nvPicPr>
            <p:cNvPr id="2" name="รูปภาพ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26896" y="4203764"/>
              <a:ext cx="1405336" cy="1285427"/>
            </a:xfrm>
            <a:prstGeom prst="roundRect">
              <a:avLst/>
            </a:prstGeom>
          </p:spPr>
        </p:pic>
      </p:grpSp>
      <p:sp>
        <p:nvSpPr>
          <p:cNvPr id="32" name="มนมุมสี่เหลี่ยมผืนผ้าหนึ่งมุม 135">
            <a:extLst>
              <a:ext uri="{FF2B5EF4-FFF2-40B4-BE49-F238E27FC236}">
                <a16:creationId xmlns:a16="http://schemas.microsoft.com/office/drawing/2014/main" id="{DAD63393-519A-44D2-A013-FFFF815AD13B}"/>
              </a:ext>
            </a:extLst>
          </p:cNvPr>
          <p:cNvSpPr/>
          <p:nvPr/>
        </p:nvSpPr>
        <p:spPr>
          <a:xfrm>
            <a:off x="534923" y="816233"/>
            <a:ext cx="2446021" cy="561579"/>
          </a:xfrm>
          <a:prstGeom prst="round1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3" name="ชื่อเรื่อง 1">
            <a:extLst>
              <a:ext uri="{FF2B5EF4-FFF2-40B4-BE49-F238E27FC236}">
                <a16:creationId xmlns:a16="http://schemas.microsoft.com/office/drawing/2014/main" id="{138A61F6-03E0-4114-B3E6-68438FAD4877}"/>
              </a:ext>
            </a:extLst>
          </p:cNvPr>
          <p:cNvSpPr txBox="1">
            <a:spLocks/>
          </p:cNvSpPr>
          <p:nvPr/>
        </p:nvSpPr>
        <p:spPr>
          <a:xfrm>
            <a:off x="942369" y="831058"/>
            <a:ext cx="3324749" cy="64008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เสื้อผ้าลินิน</a:t>
            </a:r>
            <a:endParaRPr kumimoji="0" lang="th-TH" sz="3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มนมุมสี่เหลี่ยมผืนผ้าหนึ่งมุม 136">
            <a:extLst>
              <a:ext uri="{FF2B5EF4-FFF2-40B4-BE49-F238E27FC236}">
                <a16:creationId xmlns:a16="http://schemas.microsoft.com/office/drawing/2014/main" id="{67992176-7150-41A8-9DFB-342FCBE04FE1}"/>
              </a:ext>
            </a:extLst>
          </p:cNvPr>
          <p:cNvSpPr/>
          <p:nvPr/>
        </p:nvSpPr>
        <p:spPr>
          <a:xfrm>
            <a:off x="554014" y="786779"/>
            <a:ext cx="281820" cy="620486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5" name="สี่เหลี่ยมผืนผ้า 134">
            <a:extLst>
              <a:ext uri="{FF2B5EF4-FFF2-40B4-BE49-F238E27FC236}">
                <a16:creationId xmlns:a16="http://schemas.microsoft.com/office/drawing/2014/main" id="{976F7283-7C06-43BF-91FE-3D62907D89AD}"/>
              </a:ext>
            </a:extLst>
          </p:cNvPr>
          <p:cNvSpPr/>
          <p:nvPr/>
        </p:nvSpPr>
        <p:spPr>
          <a:xfrm flipV="1">
            <a:off x="540383" y="1307592"/>
            <a:ext cx="2440561" cy="67889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22" name="กลุ่ม 7">
            <a:extLst>
              <a:ext uri="{FF2B5EF4-FFF2-40B4-BE49-F238E27FC236}">
                <a16:creationId xmlns:a16="http://schemas.microsoft.com/office/drawing/2014/main" id="{91056D5E-1ACD-454B-BD8E-74DA19E086E6}"/>
              </a:ext>
            </a:extLst>
          </p:cNvPr>
          <p:cNvGrpSpPr/>
          <p:nvPr/>
        </p:nvGrpSpPr>
        <p:grpSpPr>
          <a:xfrm>
            <a:off x="835834" y="1821787"/>
            <a:ext cx="8252855" cy="2209908"/>
            <a:chOff x="524412" y="1722497"/>
            <a:chExt cx="8564277" cy="2209908"/>
          </a:xfrm>
        </p:grpSpPr>
        <p:sp>
          <p:nvSpPr>
            <p:cNvPr id="23" name="สี่เหลี่ยมผืนผ้า 9">
              <a:extLst>
                <a:ext uri="{FF2B5EF4-FFF2-40B4-BE49-F238E27FC236}">
                  <a16:creationId xmlns:a16="http://schemas.microsoft.com/office/drawing/2014/main" id="{71636999-7A7B-4B0B-8398-A1E266D1B268}"/>
                </a:ext>
              </a:extLst>
            </p:cNvPr>
            <p:cNvSpPr/>
            <p:nvPr/>
          </p:nvSpPr>
          <p:spPr>
            <a:xfrm>
              <a:off x="554014" y="1722497"/>
              <a:ext cx="8534675" cy="2209908"/>
            </a:xfrm>
            <a:prstGeom prst="rect">
              <a:avLst/>
            </a:prstGeom>
            <a:solidFill>
              <a:srgbClr val="FE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4" name="สี่เหลี่ยมผืนผ้า 109">
              <a:extLst>
                <a:ext uri="{FF2B5EF4-FFF2-40B4-BE49-F238E27FC236}">
                  <a16:creationId xmlns:a16="http://schemas.microsoft.com/office/drawing/2014/main" id="{6A0BC097-CA64-404A-BC1D-2B176E58CD3B}"/>
                </a:ext>
              </a:extLst>
            </p:cNvPr>
            <p:cNvSpPr/>
            <p:nvPr/>
          </p:nvSpPr>
          <p:spPr>
            <a:xfrm>
              <a:off x="524412" y="1986218"/>
              <a:ext cx="8390528" cy="1462073"/>
            </a:xfrm>
            <a:prstGeom prst="rect">
              <a:avLst/>
            </a:prstGeom>
          </p:spPr>
          <p:txBody>
            <a:bodyPr wrap="square" lIns="108720" tIns="54359" rIns="108720" bIns="54359">
              <a:spAutoFit/>
            </a:bodyPr>
            <a:lstStyle/>
            <a:p>
              <a:pPr algn="thaiDist"/>
              <a:r>
                <a:rPr lang="th-TH" sz="2929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   ๓) การรีดเสื้อผ้าลินิน</a:t>
              </a:r>
            </a:p>
            <a:p>
              <a:pPr lvl="1" algn="thaiDist"/>
              <a:r>
                <a:rPr lang="th-TH" sz="2929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- นำเสื้อผ้าลินินที่ตากหรือผึ่งลมไปรีด โดยใช้ความร้อนสูงและรีดจากด้านใน เพื่อไม่ให้ด้านนอกเงามัน</a:t>
              </a:r>
            </a:p>
          </p:txBody>
        </p:sp>
      </p:grpSp>
      <p:grpSp>
        <p:nvGrpSpPr>
          <p:cNvPr id="25" name="กลุ่ม 8">
            <a:extLst>
              <a:ext uri="{FF2B5EF4-FFF2-40B4-BE49-F238E27FC236}">
                <a16:creationId xmlns:a16="http://schemas.microsoft.com/office/drawing/2014/main" id="{1C4805C6-BE63-432C-9309-E712761C2E25}"/>
              </a:ext>
            </a:extLst>
          </p:cNvPr>
          <p:cNvGrpSpPr/>
          <p:nvPr/>
        </p:nvGrpSpPr>
        <p:grpSpPr>
          <a:xfrm>
            <a:off x="835834" y="4388090"/>
            <a:ext cx="8252855" cy="1101101"/>
            <a:chOff x="227812" y="4964000"/>
            <a:chExt cx="8534675" cy="1101101"/>
          </a:xfrm>
        </p:grpSpPr>
        <p:sp>
          <p:nvSpPr>
            <p:cNvPr id="26" name="สี่เหลี่ยมผืนผ้า 39">
              <a:extLst>
                <a:ext uri="{FF2B5EF4-FFF2-40B4-BE49-F238E27FC236}">
                  <a16:creationId xmlns:a16="http://schemas.microsoft.com/office/drawing/2014/main" id="{822C1CBB-652F-49D8-A48D-8290E1B51490}"/>
                </a:ext>
              </a:extLst>
            </p:cNvPr>
            <p:cNvSpPr/>
            <p:nvPr/>
          </p:nvSpPr>
          <p:spPr>
            <a:xfrm>
              <a:off x="227812" y="4964000"/>
              <a:ext cx="8534675" cy="1101101"/>
            </a:xfrm>
            <a:prstGeom prst="rect">
              <a:avLst/>
            </a:prstGeom>
            <a:solidFill>
              <a:srgbClr val="FE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7" name="สี่เหลี่ยมผืนผ้า 40">
              <a:extLst>
                <a:ext uri="{FF2B5EF4-FFF2-40B4-BE49-F238E27FC236}">
                  <a16:creationId xmlns:a16="http://schemas.microsoft.com/office/drawing/2014/main" id="{F1C4E3B3-D926-4DA0-A481-81618D964850}"/>
                </a:ext>
              </a:extLst>
            </p:cNvPr>
            <p:cNvSpPr/>
            <p:nvPr/>
          </p:nvSpPr>
          <p:spPr>
            <a:xfrm>
              <a:off x="371959" y="5029809"/>
              <a:ext cx="8390528" cy="1011309"/>
            </a:xfrm>
            <a:prstGeom prst="rect">
              <a:avLst/>
            </a:prstGeom>
          </p:spPr>
          <p:txBody>
            <a:bodyPr wrap="square" lIns="108720" tIns="54359" rIns="108720" bIns="54359">
              <a:spAutoFit/>
            </a:bodyPr>
            <a:lstStyle/>
            <a:p>
              <a:pPr algn="thaiDist"/>
              <a:r>
                <a:rPr lang="th-TH" sz="2929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  ๔) การเก็บรักษาเสื้อผ้าลินิน</a:t>
              </a:r>
            </a:p>
            <a:p>
              <a:pPr lvl="1" algn="thaiDist"/>
              <a:r>
                <a:rPr lang="th-TH" sz="2929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-</a:t>
              </a:r>
              <a:r>
                <a:rPr lang="th-TH" sz="2929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sz="2929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หลังจากรีดเสร็จให้แขวนด้วยไม้แขวนเสื้อ แล้วนำไปเก็บในตู้เสื้อผ้า</a:t>
              </a:r>
            </a:p>
          </p:txBody>
        </p:sp>
      </p:grp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F2FC34DD-94BF-F246-8A97-4E42F91272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219" y="124883"/>
            <a:ext cx="956402" cy="88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4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031" y="410705"/>
            <a:ext cx="12245277" cy="6329377"/>
          </a:xfrm>
          <a:prstGeom prst="rect">
            <a:avLst/>
          </a:prstGeom>
        </p:spPr>
      </p:pic>
      <p:grpSp>
        <p:nvGrpSpPr>
          <p:cNvPr id="73" name="กลุ่ม 72"/>
          <p:cNvGrpSpPr/>
          <p:nvPr/>
        </p:nvGrpSpPr>
        <p:grpSpPr>
          <a:xfrm>
            <a:off x="-39990" y="-32870"/>
            <a:ext cx="12475220" cy="532800"/>
            <a:chOff x="-130629" y="-329934"/>
            <a:chExt cx="12475220" cy="91776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4" name="สี่เหลี่ยมผืนผ้า 73"/>
            <p:cNvSpPr/>
            <p:nvPr/>
          </p:nvSpPr>
          <p:spPr>
            <a:xfrm>
              <a:off x="-130629" y="-320604"/>
              <a:ext cx="6018245" cy="908434"/>
            </a:xfrm>
            <a:prstGeom prst="rect">
              <a:avLst/>
            </a:prstGeom>
            <a:solidFill>
              <a:srgbClr val="FAAC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75" name="กลุ่ม 87"/>
            <p:cNvGrpSpPr/>
            <p:nvPr/>
          </p:nvGrpSpPr>
          <p:grpSpPr>
            <a:xfrm>
              <a:off x="2700215" y="-329934"/>
              <a:ext cx="9644376" cy="916360"/>
              <a:chOff x="5998344" y="-1240110"/>
              <a:chExt cx="6175308" cy="2876550"/>
            </a:xfrm>
            <a:solidFill>
              <a:srgbClr val="0070C0"/>
            </a:solidFill>
          </p:grpSpPr>
          <p:sp>
            <p:nvSpPr>
              <p:cNvPr id="76" name="AutoShape 4"/>
              <p:cNvSpPr>
                <a:spLocks/>
              </p:cNvSpPr>
              <p:nvPr/>
            </p:nvSpPr>
            <p:spPr bwMode="auto">
              <a:xfrm rot="10800000" flipV="1">
                <a:off x="5998344" y="-1240110"/>
                <a:ext cx="4693841" cy="28765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AC55"/>
              </a:solidFill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algn="ctr" eaLnBrk="1">
                  <a:defRPr/>
                </a:pPr>
                <a:endParaRPr lang="th-TH"/>
              </a:p>
            </p:txBody>
          </p:sp>
          <p:sp>
            <p:nvSpPr>
              <p:cNvPr id="77" name="AutoShape 5"/>
              <p:cNvSpPr>
                <a:spLocks/>
              </p:cNvSpPr>
              <p:nvPr/>
            </p:nvSpPr>
            <p:spPr bwMode="auto">
              <a:xfrm flipV="1">
                <a:off x="9382720" y="-1227438"/>
                <a:ext cx="2790932" cy="2863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8853" y="21582"/>
                    </a:lnTo>
                    <a:lnTo>
                      <a:pt x="21600" y="21600"/>
                    </a:lnTo>
                    <a:lnTo>
                      <a:pt x="21548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AC55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algn="ctr" eaLnBrk="1">
                  <a:defRPr/>
                </a:pPr>
                <a:endParaRPr lang="th-TH"/>
              </a:p>
            </p:txBody>
          </p:sp>
        </p:grpSp>
      </p:grpSp>
      <p:sp>
        <p:nvSpPr>
          <p:cNvPr id="80" name="Rectangle 6"/>
          <p:cNvSpPr>
            <a:spLocks/>
          </p:cNvSpPr>
          <p:nvPr/>
        </p:nvSpPr>
        <p:spPr bwMode="auto">
          <a:xfrm>
            <a:off x="-39990" y="6513922"/>
            <a:ext cx="12351431" cy="389424"/>
          </a:xfrm>
          <a:prstGeom prst="rect">
            <a:avLst/>
          </a:prstGeom>
          <a:solidFill>
            <a:srgbClr val="FAAC55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248" tIns="72248" rIns="72248" bIns="72248" anchor="ctr"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/>
            <a:endParaRPr lang="th-TH"/>
          </a:p>
        </p:txBody>
      </p:sp>
      <p:grpSp>
        <p:nvGrpSpPr>
          <p:cNvPr id="5" name="กลุ่ม 4"/>
          <p:cNvGrpSpPr/>
          <p:nvPr/>
        </p:nvGrpSpPr>
        <p:grpSpPr>
          <a:xfrm>
            <a:off x="9763261" y="1858561"/>
            <a:ext cx="1789739" cy="3630630"/>
            <a:chOff x="9763261" y="1858561"/>
            <a:chExt cx="1789739" cy="3630630"/>
          </a:xfrm>
        </p:grpSpPr>
        <p:pic>
          <p:nvPicPr>
            <p:cNvPr id="6" name="รูปภาพ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63261" y="1858561"/>
              <a:ext cx="1789739" cy="2039014"/>
            </a:xfrm>
            <a:prstGeom prst="roundRect">
              <a:avLst/>
            </a:prstGeom>
          </p:spPr>
        </p:pic>
        <p:pic>
          <p:nvPicPr>
            <p:cNvPr id="2" name="รูปภาพ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26896" y="4203764"/>
              <a:ext cx="1405336" cy="1285427"/>
            </a:xfrm>
            <a:prstGeom prst="roundRect">
              <a:avLst/>
            </a:prstGeom>
          </p:spPr>
        </p:pic>
      </p:grpSp>
      <p:sp>
        <p:nvSpPr>
          <p:cNvPr id="32" name="มนมุมสี่เหลี่ยมผืนผ้าหนึ่งมุม 135">
            <a:extLst>
              <a:ext uri="{FF2B5EF4-FFF2-40B4-BE49-F238E27FC236}">
                <a16:creationId xmlns:a16="http://schemas.microsoft.com/office/drawing/2014/main" id="{DAD63393-519A-44D2-A013-FFFF815AD13B}"/>
              </a:ext>
            </a:extLst>
          </p:cNvPr>
          <p:cNvSpPr/>
          <p:nvPr/>
        </p:nvSpPr>
        <p:spPr>
          <a:xfrm>
            <a:off x="534923" y="816233"/>
            <a:ext cx="2446021" cy="561579"/>
          </a:xfrm>
          <a:prstGeom prst="round1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3" name="ชื่อเรื่อง 1">
            <a:extLst>
              <a:ext uri="{FF2B5EF4-FFF2-40B4-BE49-F238E27FC236}">
                <a16:creationId xmlns:a16="http://schemas.microsoft.com/office/drawing/2014/main" id="{138A61F6-03E0-4114-B3E6-68438FAD4877}"/>
              </a:ext>
            </a:extLst>
          </p:cNvPr>
          <p:cNvSpPr txBox="1">
            <a:spLocks/>
          </p:cNvSpPr>
          <p:nvPr/>
        </p:nvSpPr>
        <p:spPr>
          <a:xfrm>
            <a:off x="942369" y="831058"/>
            <a:ext cx="3324749" cy="64008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เสื้อผ้าลินิน</a:t>
            </a:r>
            <a:endParaRPr kumimoji="0" lang="th-TH" sz="3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มนมุมสี่เหลี่ยมผืนผ้าหนึ่งมุม 136">
            <a:extLst>
              <a:ext uri="{FF2B5EF4-FFF2-40B4-BE49-F238E27FC236}">
                <a16:creationId xmlns:a16="http://schemas.microsoft.com/office/drawing/2014/main" id="{67992176-7150-41A8-9DFB-342FCBE04FE1}"/>
              </a:ext>
            </a:extLst>
          </p:cNvPr>
          <p:cNvSpPr/>
          <p:nvPr/>
        </p:nvSpPr>
        <p:spPr>
          <a:xfrm>
            <a:off x="554014" y="786779"/>
            <a:ext cx="281820" cy="620486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5" name="สี่เหลี่ยมผืนผ้า 134">
            <a:extLst>
              <a:ext uri="{FF2B5EF4-FFF2-40B4-BE49-F238E27FC236}">
                <a16:creationId xmlns:a16="http://schemas.microsoft.com/office/drawing/2014/main" id="{976F7283-7C06-43BF-91FE-3D62907D89AD}"/>
              </a:ext>
            </a:extLst>
          </p:cNvPr>
          <p:cNvSpPr/>
          <p:nvPr/>
        </p:nvSpPr>
        <p:spPr>
          <a:xfrm flipV="1">
            <a:off x="540383" y="1307592"/>
            <a:ext cx="2440561" cy="67889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25" name="กลุ่ม 8">
            <a:extLst>
              <a:ext uri="{FF2B5EF4-FFF2-40B4-BE49-F238E27FC236}">
                <a16:creationId xmlns:a16="http://schemas.microsoft.com/office/drawing/2014/main" id="{1C4805C6-BE63-432C-9309-E712761C2E25}"/>
              </a:ext>
            </a:extLst>
          </p:cNvPr>
          <p:cNvGrpSpPr/>
          <p:nvPr/>
        </p:nvGrpSpPr>
        <p:grpSpPr>
          <a:xfrm>
            <a:off x="1477233" y="3245305"/>
            <a:ext cx="6444907" cy="1514607"/>
            <a:chOff x="1151031" y="3821215"/>
            <a:chExt cx="6444907" cy="1514607"/>
          </a:xfrm>
        </p:grpSpPr>
        <p:sp>
          <p:nvSpPr>
            <p:cNvPr id="26" name="สี่เหลี่ยมผืนผ้า 39">
              <a:extLst>
                <a:ext uri="{FF2B5EF4-FFF2-40B4-BE49-F238E27FC236}">
                  <a16:creationId xmlns:a16="http://schemas.microsoft.com/office/drawing/2014/main" id="{822C1CBB-652F-49D8-A48D-8290E1B51490}"/>
                </a:ext>
              </a:extLst>
            </p:cNvPr>
            <p:cNvSpPr/>
            <p:nvPr/>
          </p:nvSpPr>
          <p:spPr>
            <a:xfrm>
              <a:off x="1151031" y="3821215"/>
              <a:ext cx="6444907" cy="1514607"/>
            </a:xfrm>
            <a:prstGeom prst="rect">
              <a:avLst/>
            </a:prstGeom>
            <a:solidFill>
              <a:srgbClr val="FE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27" name="สี่เหลี่ยมผืนผ้า 40">
              <a:extLst>
                <a:ext uri="{FF2B5EF4-FFF2-40B4-BE49-F238E27FC236}">
                  <a16:creationId xmlns:a16="http://schemas.microsoft.com/office/drawing/2014/main" id="{F1C4E3B3-D926-4DA0-A481-81618D964850}"/>
                </a:ext>
              </a:extLst>
            </p:cNvPr>
            <p:cNvSpPr/>
            <p:nvPr/>
          </p:nvSpPr>
          <p:spPr>
            <a:xfrm>
              <a:off x="1261022" y="4023115"/>
              <a:ext cx="6224923" cy="1011309"/>
            </a:xfrm>
            <a:prstGeom prst="rect">
              <a:avLst/>
            </a:prstGeom>
          </p:spPr>
          <p:txBody>
            <a:bodyPr wrap="square" lIns="108720" tIns="54359" rIns="108720" bIns="54359">
              <a:spAutoFit/>
            </a:bodyPr>
            <a:lstStyle/>
            <a:p>
              <a:pPr algn="thaiDist"/>
              <a:r>
                <a:rPr lang="th-TH" sz="2929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เพราะจะทำให้ผ้าไม่ยับ รีดง่าย และการซักผ้าลินินด้วย</a:t>
              </a:r>
            </a:p>
            <a:p>
              <a:pPr algn="thaiDist"/>
              <a:r>
                <a:rPr lang="th-TH" sz="2929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สารซักฟอกที่มีส่วนผสมของเอนไซม์เพื่อช่วยขจัดคราบสกปรก</a:t>
              </a:r>
            </a:p>
          </p:txBody>
        </p:sp>
      </p:grpSp>
      <p:pic>
        <p:nvPicPr>
          <p:cNvPr id="28" name="รูปภาพ 21">
            <a:extLst>
              <a:ext uri="{FF2B5EF4-FFF2-40B4-BE49-F238E27FC236}">
                <a16:creationId xmlns:a16="http://schemas.microsoft.com/office/drawing/2014/main" id="{9FE3B58A-9D35-4592-8C32-9BDBC0CB83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140" y="1615691"/>
            <a:ext cx="1824355" cy="38735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29" name="คำบรรยายภาพแบบสี่เหลี่ยมผืนผ้ามุมมน 8">
            <a:extLst>
              <a:ext uri="{FF2B5EF4-FFF2-40B4-BE49-F238E27FC236}">
                <a16:creationId xmlns:a16="http://schemas.microsoft.com/office/drawing/2014/main" id="{DCEE1927-0272-43AE-8339-9FCBB64CD346}"/>
              </a:ext>
            </a:extLst>
          </p:cNvPr>
          <p:cNvSpPr/>
          <p:nvPr/>
        </p:nvSpPr>
        <p:spPr>
          <a:xfrm>
            <a:off x="1859657" y="1684395"/>
            <a:ext cx="5400237" cy="1151890"/>
          </a:xfrm>
          <a:prstGeom prst="wedgeRoundRectCallout">
            <a:avLst>
              <a:gd name="adj1" fmla="val 59351"/>
              <a:gd name="adj2" fmla="val 39195"/>
              <a:gd name="adj3" fmla="val 16667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charset="0"/>
                <a:cs typeface="TH SarabunPSK" panose="020B0500040200020003" charset="0"/>
              </a:rPr>
              <a:t>เพราะเหตุใดการซักเสื้อผ้าลินินควรซักด้วยมือ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89CE99E-6F70-404E-AF4D-27FFDE90DE73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44" b="89936" l="3994" r="89776">
                        <a14:foregroundMark x1="4153" y1="39137" x2="13259" y2="39137"/>
                        <a14:foregroundMark x1="16773" y1="19808" x2="22843" y2="27955"/>
                        <a14:foregroundMark x1="36581" y1="13259" x2="38658" y2="26038"/>
                        <a14:foregroundMark x1="54952" y1="10224" x2="54952" y2="20927"/>
                        <a14:foregroundMark x1="71086" y1="18371" x2="72684" y2="26518"/>
                        <a14:foregroundMark x1="82748" y1="33546" x2="70128" y2="46805"/>
                        <a14:foregroundMark x1="17732" y1="42812" x2="17732" y2="42812"/>
                        <a14:foregroundMark x1="49840" y1="25399" x2="49840" y2="25399"/>
                        <a14:foregroundMark x1="64058" y1="33546" x2="64058" y2="33546"/>
                        <a14:foregroundMark x1="34026" y1="89936" x2="34026" y2="89936"/>
                        <a14:foregroundMark x1="57987" y1="88498" x2="56390" y2="854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14" y="1670619"/>
            <a:ext cx="1552213" cy="15522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AEBE72B4-D241-564A-9B51-41CFF3A9D8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219" y="124883"/>
            <a:ext cx="956402" cy="88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97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มนมุมสี่เหลี่ยมผืนผ้าหนึ่งมุม 135">
            <a:extLst>
              <a:ext uri="{FF2B5EF4-FFF2-40B4-BE49-F238E27FC236}">
                <a16:creationId xmlns:a16="http://schemas.microsoft.com/office/drawing/2014/main" id="{A6F1313D-896F-4EFF-9495-F1068198B7E6}"/>
              </a:ext>
            </a:extLst>
          </p:cNvPr>
          <p:cNvSpPr/>
          <p:nvPr/>
        </p:nvSpPr>
        <p:spPr>
          <a:xfrm>
            <a:off x="1144523" y="1168151"/>
            <a:ext cx="2446021" cy="561579"/>
          </a:xfrm>
          <a:prstGeom prst="round1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C1CBA9A1-BEC2-4D6E-94AD-F946517815D9}"/>
              </a:ext>
            </a:extLst>
          </p:cNvPr>
          <p:cNvSpPr>
            <a:spLocks/>
          </p:cNvSpPr>
          <p:nvPr/>
        </p:nvSpPr>
        <p:spPr bwMode="auto">
          <a:xfrm>
            <a:off x="-39990" y="6513922"/>
            <a:ext cx="12351431" cy="3894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248" tIns="72248" rIns="72248" bIns="72248" anchor="ctr"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charset="0"/>
              <a:sym typeface="Helvetica Light" charset="0"/>
            </a:endParaRPr>
          </a:p>
        </p:txBody>
      </p:sp>
      <p:sp>
        <p:nvSpPr>
          <p:cNvPr id="3" name="ชื่อเรื่อง 1">
            <a:extLst>
              <a:ext uri="{FF2B5EF4-FFF2-40B4-BE49-F238E27FC236}">
                <a16:creationId xmlns:a16="http://schemas.microsoft.com/office/drawing/2014/main" id="{88FC79D0-9DE8-4BAC-893A-0C4F169C7836}"/>
              </a:ext>
            </a:extLst>
          </p:cNvPr>
          <p:cNvSpPr txBox="1">
            <a:spLocks/>
          </p:cNvSpPr>
          <p:nvPr/>
        </p:nvSpPr>
        <p:spPr>
          <a:xfrm>
            <a:off x="1551969" y="1182976"/>
            <a:ext cx="3324749" cy="64008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3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เสื้อผ้าขนสัตว์</a:t>
            </a:r>
          </a:p>
        </p:txBody>
      </p:sp>
      <p:sp>
        <p:nvSpPr>
          <p:cNvPr id="4" name="มนมุมสี่เหลี่ยมผืนผ้าหนึ่งมุม 136">
            <a:extLst>
              <a:ext uri="{FF2B5EF4-FFF2-40B4-BE49-F238E27FC236}">
                <a16:creationId xmlns:a16="http://schemas.microsoft.com/office/drawing/2014/main" id="{8085D94C-7C4E-423E-9FD0-752EF64D8B37}"/>
              </a:ext>
            </a:extLst>
          </p:cNvPr>
          <p:cNvSpPr/>
          <p:nvPr/>
        </p:nvSpPr>
        <p:spPr>
          <a:xfrm>
            <a:off x="1144522" y="1168151"/>
            <a:ext cx="318517" cy="559248"/>
          </a:xfrm>
          <a:prstGeom prst="round1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สี่เหลี่ยมผืนผ้า 134">
            <a:extLst>
              <a:ext uri="{FF2B5EF4-FFF2-40B4-BE49-F238E27FC236}">
                <a16:creationId xmlns:a16="http://schemas.microsoft.com/office/drawing/2014/main" id="{036CB39A-419A-4E55-AC6E-5DDAC7F030D4}"/>
              </a:ext>
            </a:extLst>
          </p:cNvPr>
          <p:cNvSpPr/>
          <p:nvPr/>
        </p:nvSpPr>
        <p:spPr>
          <a:xfrm flipV="1">
            <a:off x="1149983" y="1706175"/>
            <a:ext cx="2440561" cy="6788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6" name="กลุ่ม 46">
            <a:extLst>
              <a:ext uri="{FF2B5EF4-FFF2-40B4-BE49-F238E27FC236}">
                <a16:creationId xmlns:a16="http://schemas.microsoft.com/office/drawing/2014/main" id="{3CA9FF7C-10C1-4CE3-B48F-798A3696CBAE}"/>
              </a:ext>
            </a:extLst>
          </p:cNvPr>
          <p:cNvGrpSpPr/>
          <p:nvPr/>
        </p:nvGrpSpPr>
        <p:grpSpPr>
          <a:xfrm>
            <a:off x="-130629" y="-19315"/>
            <a:ext cx="12475220" cy="518414"/>
            <a:chOff x="-130629" y="-329934"/>
            <a:chExt cx="12475220" cy="917764"/>
          </a:xfrm>
          <a:solidFill>
            <a:schemeClr val="accent4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" name="สี่เหลี่ยมผืนผ้า 47">
              <a:extLst>
                <a:ext uri="{FF2B5EF4-FFF2-40B4-BE49-F238E27FC236}">
                  <a16:creationId xmlns:a16="http://schemas.microsoft.com/office/drawing/2014/main" id="{59B782E6-D8CB-45E8-80E8-40216C20BB39}"/>
                </a:ext>
              </a:extLst>
            </p:cNvPr>
            <p:cNvSpPr/>
            <p:nvPr/>
          </p:nvSpPr>
          <p:spPr>
            <a:xfrm>
              <a:off x="-130629" y="-320604"/>
              <a:ext cx="6018245" cy="9084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grpSp>
          <p:nvGrpSpPr>
            <p:cNvPr id="8" name="กลุ่ม 87">
              <a:extLst>
                <a:ext uri="{FF2B5EF4-FFF2-40B4-BE49-F238E27FC236}">
                  <a16:creationId xmlns:a16="http://schemas.microsoft.com/office/drawing/2014/main" id="{1784A916-A02F-4C95-8244-3C263C62F3B8}"/>
                </a:ext>
              </a:extLst>
            </p:cNvPr>
            <p:cNvGrpSpPr/>
            <p:nvPr/>
          </p:nvGrpSpPr>
          <p:grpSpPr>
            <a:xfrm>
              <a:off x="2700215" y="-329934"/>
              <a:ext cx="9644376" cy="916360"/>
              <a:chOff x="5998344" y="-1240110"/>
              <a:chExt cx="6175308" cy="2876550"/>
            </a:xfrm>
            <a:grpFill/>
          </p:grpSpPr>
          <p:sp>
            <p:nvSpPr>
              <p:cNvPr id="9" name="AutoShape 4">
                <a:extLst>
                  <a:ext uri="{FF2B5EF4-FFF2-40B4-BE49-F238E27FC236}">
                    <a16:creationId xmlns:a16="http://schemas.microsoft.com/office/drawing/2014/main" id="{9F0867F4-62AC-46C8-B5E5-0B9CB7D97C75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V="1">
                <a:off x="5998344" y="-1240110"/>
                <a:ext cx="4693841" cy="28765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0" name="AutoShape 5">
                <a:extLst>
                  <a:ext uri="{FF2B5EF4-FFF2-40B4-BE49-F238E27FC236}">
                    <a16:creationId xmlns:a16="http://schemas.microsoft.com/office/drawing/2014/main" id="{3F69A5F5-BF81-4A1B-9BE7-4554F0E9440D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9382720" y="-1227438"/>
                <a:ext cx="2790932" cy="2863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8853" y="21582"/>
                    </a:lnTo>
                    <a:lnTo>
                      <a:pt x="21600" y="21600"/>
                    </a:lnTo>
                    <a:lnTo>
                      <a:pt x="21548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18" name="สี่เหลี่ยมผืนผ้า 3">
            <a:extLst>
              <a:ext uri="{FF2B5EF4-FFF2-40B4-BE49-F238E27FC236}">
                <a16:creationId xmlns:a16="http://schemas.microsoft.com/office/drawing/2014/main" id="{14A050B5-8E1A-4203-BE27-38D22A40660C}"/>
              </a:ext>
            </a:extLst>
          </p:cNvPr>
          <p:cNvSpPr/>
          <p:nvPr/>
        </p:nvSpPr>
        <p:spPr>
          <a:xfrm>
            <a:off x="1858519" y="2398515"/>
            <a:ext cx="8867919" cy="2215991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>
                <a:lumMod val="25000"/>
              </a:schemeClr>
            </a:solidFill>
            <a:prstDash val="dashDot"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0215" algn="l"/>
                <a:tab pos="630555" algn="l"/>
              </a:tabLst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นักเรียนร่วมกันศึกษาวิเคราะห์เกี่ยวกับประเภทของเสื้อผ้า</a:t>
            </a:r>
            <a:b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th-TH" sz="40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ขนสัตว์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และลักษณะของเสื้อผ้าขนสัตว์ เพื่อทบทวนความรู้เดิม เขียนลงในตาราง</a:t>
            </a:r>
            <a:endParaRPr kumimoji="0" lang="th-TH" sz="8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299B1269-DAFC-434B-B18D-9EDD8750E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219" y="124883"/>
            <a:ext cx="956402" cy="88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6728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3">
            <a:extLst>
              <a:ext uri="{FF2B5EF4-FFF2-40B4-BE49-F238E27FC236}">
                <a16:creationId xmlns:a16="http://schemas.microsoft.com/office/drawing/2014/main" id="{5EB1F52F-8639-4C2B-BB14-6F1ABDC2377D}"/>
              </a:ext>
            </a:extLst>
          </p:cNvPr>
          <p:cNvSpPr/>
          <p:nvPr/>
        </p:nvSpPr>
        <p:spPr>
          <a:xfrm>
            <a:off x="915381" y="807913"/>
            <a:ext cx="3042230" cy="67167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3175">
            <a:noFill/>
            <a:prstDash val="lgDash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ตัวอย่างตาราง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FC61CF0-56BB-4BC9-89A3-7EDE9F5698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404278"/>
              </p:ext>
            </p:extLst>
          </p:nvPr>
        </p:nvGraphicFramePr>
        <p:xfrm>
          <a:off x="1853021" y="2063123"/>
          <a:ext cx="8336008" cy="328394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168004">
                  <a:extLst>
                    <a:ext uri="{9D8B030D-6E8A-4147-A177-3AD203B41FA5}">
                      <a16:colId xmlns:a16="http://schemas.microsoft.com/office/drawing/2014/main" val="287649447"/>
                    </a:ext>
                  </a:extLst>
                </a:gridCol>
                <a:gridCol w="4168004">
                  <a:extLst>
                    <a:ext uri="{9D8B030D-6E8A-4147-A177-3AD203B41FA5}">
                      <a16:colId xmlns:a16="http://schemas.microsoft.com/office/drawing/2014/main" val="1792527507"/>
                    </a:ext>
                  </a:extLst>
                </a:gridCol>
              </a:tblGrid>
              <a:tr h="883992"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ประเภทของเสื้อผ้าขนสัตว์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ลักษณะของเสื้อผ้าขนสัตว์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24238893"/>
                  </a:ext>
                </a:extLst>
              </a:tr>
              <a:tr h="2399948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เสื้อผ้าที่ทำมาจากเส้นใยธรรมชาติ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เส้นใยไม่มีความเงามัน มีความอยู่ตัวดีเมื่อแห้ง เมื่อได้รับความชื้นจะดูดความชื้นได้ดีและยืดหยุ่นสูง</a:t>
                      </a:r>
                      <a:br>
                        <a:rPr lang="th-TH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เมื่อเปียกน้ำมีความเหนียวลดลง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4139763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960775" y="2969443"/>
            <a:ext cx="3827283" cy="1036949"/>
          </a:xfrm>
          <a:prstGeom prst="rect">
            <a:avLst/>
          </a:prstGeom>
          <a:solidFill>
            <a:srgbClr val="FFF2CC"/>
          </a:solidFill>
          <a:ln>
            <a:solidFill>
              <a:srgbClr val="FFF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0" y="2969443"/>
            <a:ext cx="3988904" cy="1866508"/>
          </a:xfrm>
          <a:prstGeom prst="rect">
            <a:avLst/>
          </a:prstGeom>
          <a:solidFill>
            <a:srgbClr val="FFF2CC"/>
          </a:solidFill>
          <a:ln>
            <a:solidFill>
              <a:srgbClr val="FFF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648853F-7609-4D4D-BAA3-AA064038D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219" y="124883"/>
            <a:ext cx="956402" cy="88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10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มนมุมสี่เหลี่ยมผืนผ้าหนึ่งมุม 135">
            <a:extLst>
              <a:ext uri="{FF2B5EF4-FFF2-40B4-BE49-F238E27FC236}">
                <a16:creationId xmlns:a16="http://schemas.microsoft.com/office/drawing/2014/main" id="{A6F1313D-896F-4EFF-9495-F1068198B7E6}"/>
              </a:ext>
            </a:extLst>
          </p:cNvPr>
          <p:cNvSpPr/>
          <p:nvPr/>
        </p:nvSpPr>
        <p:spPr>
          <a:xfrm>
            <a:off x="857140" y="975344"/>
            <a:ext cx="2446021" cy="622817"/>
          </a:xfrm>
          <a:prstGeom prst="round1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C1CBA9A1-BEC2-4D6E-94AD-F946517815D9}"/>
              </a:ext>
            </a:extLst>
          </p:cNvPr>
          <p:cNvSpPr>
            <a:spLocks/>
          </p:cNvSpPr>
          <p:nvPr/>
        </p:nvSpPr>
        <p:spPr bwMode="auto">
          <a:xfrm>
            <a:off x="-39990" y="6513922"/>
            <a:ext cx="12351431" cy="3894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248" tIns="72248" rIns="72248" bIns="72248" anchor="ctr"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charset="0"/>
              <a:sym typeface="Helvetica Light" charset="0"/>
            </a:endParaRPr>
          </a:p>
        </p:txBody>
      </p:sp>
      <p:sp>
        <p:nvSpPr>
          <p:cNvPr id="3" name="ชื่อเรื่อง 1">
            <a:extLst>
              <a:ext uri="{FF2B5EF4-FFF2-40B4-BE49-F238E27FC236}">
                <a16:creationId xmlns:a16="http://schemas.microsoft.com/office/drawing/2014/main" id="{88FC79D0-9DE8-4BAC-893A-0C4F169C7836}"/>
              </a:ext>
            </a:extLst>
          </p:cNvPr>
          <p:cNvSpPr txBox="1">
            <a:spLocks/>
          </p:cNvSpPr>
          <p:nvPr/>
        </p:nvSpPr>
        <p:spPr>
          <a:xfrm>
            <a:off x="1264586" y="1051407"/>
            <a:ext cx="3324749" cy="64008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เสื้อผ้าขนสัตว์</a:t>
            </a:r>
          </a:p>
        </p:txBody>
      </p:sp>
      <p:sp>
        <p:nvSpPr>
          <p:cNvPr id="4" name="มนมุมสี่เหลี่ยมผืนผ้าหนึ่งมุม 136">
            <a:extLst>
              <a:ext uri="{FF2B5EF4-FFF2-40B4-BE49-F238E27FC236}">
                <a16:creationId xmlns:a16="http://schemas.microsoft.com/office/drawing/2014/main" id="{8085D94C-7C4E-423E-9FD0-752EF64D8B37}"/>
              </a:ext>
            </a:extLst>
          </p:cNvPr>
          <p:cNvSpPr/>
          <p:nvPr/>
        </p:nvSpPr>
        <p:spPr>
          <a:xfrm>
            <a:off x="857140" y="975344"/>
            <a:ext cx="281820" cy="620486"/>
          </a:xfrm>
          <a:prstGeom prst="round1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สี่เหลี่ยมผืนผ้า 134">
            <a:extLst>
              <a:ext uri="{FF2B5EF4-FFF2-40B4-BE49-F238E27FC236}">
                <a16:creationId xmlns:a16="http://schemas.microsoft.com/office/drawing/2014/main" id="{036CB39A-419A-4E55-AC6E-5DDAC7F030D4}"/>
              </a:ext>
            </a:extLst>
          </p:cNvPr>
          <p:cNvSpPr/>
          <p:nvPr/>
        </p:nvSpPr>
        <p:spPr>
          <a:xfrm flipV="1">
            <a:off x="862600" y="1558283"/>
            <a:ext cx="2440561" cy="6788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6" name="กลุ่ม 46">
            <a:extLst>
              <a:ext uri="{FF2B5EF4-FFF2-40B4-BE49-F238E27FC236}">
                <a16:creationId xmlns:a16="http://schemas.microsoft.com/office/drawing/2014/main" id="{3CA9FF7C-10C1-4CE3-B48F-798A3696CBAE}"/>
              </a:ext>
            </a:extLst>
          </p:cNvPr>
          <p:cNvGrpSpPr/>
          <p:nvPr/>
        </p:nvGrpSpPr>
        <p:grpSpPr>
          <a:xfrm>
            <a:off x="-130629" y="-19315"/>
            <a:ext cx="12475220" cy="533856"/>
            <a:chOff x="-130629" y="-329934"/>
            <a:chExt cx="12475220" cy="917764"/>
          </a:xfrm>
          <a:solidFill>
            <a:schemeClr val="accent4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" name="สี่เหลี่ยมผืนผ้า 47">
              <a:extLst>
                <a:ext uri="{FF2B5EF4-FFF2-40B4-BE49-F238E27FC236}">
                  <a16:creationId xmlns:a16="http://schemas.microsoft.com/office/drawing/2014/main" id="{59B782E6-D8CB-45E8-80E8-40216C20BB39}"/>
                </a:ext>
              </a:extLst>
            </p:cNvPr>
            <p:cNvSpPr/>
            <p:nvPr/>
          </p:nvSpPr>
          <p:spPr>
            <a:xfrm>
              <a:off x="-130629" y="-320604"/>
              <a:ext cx="6018245" cy="9084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grpSp>
          <p:nvGrpSpPr>
            <p:cNvPr id="8" name="กลุ่ม 87">
              <a:extLst>
                <a:ext uri="{FF2B5EF4-FFF2-40B4-BE49-F238E27FC236}">
                  <a16:creationId xmlns:a16="http://schemas.microsoft.com/office/drawing/2014/main" id="{1784A916-A02F-4C95-8244-3C263C62F3B8}"/>
                </a:ext>
              </a:extLst>
            </p:cNvPr>
            <p:cNvGrpSpPr/>
            <p:nvPr/>
          </p:nvGrpSpPr>
          <p:grpSpPr>
            <a:xfrm>
              <a:off x="2700215" y="-329934"/>
              <a:ext cx="9644376" cy="916360"/>
              <a:chOff x="5998344" y="-1240110"/>
              <a:chExt cx="6175308" cy="2876550"/>
            </a:xfrm>
            <a:grpFill/>
          </p:grpSpPr>
          <p:sp>
            <p:nvSpPr>
              <p:cNvPr id="9" name="AutoShape 4">
                <a:extLst>
                  <a:ext uri="{FF2B5EF4-FFF2-40B4-BE49-F238E27FC236}">
                    <a16:creationId xmlns:a16="http://schemas.microsoft.com/office/drawing/2014/main" id="{9F0867F4-62AC-46C8-B5E5-0B9CB7D97C75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V="1">
                <a:off x="5998344" y="-1240110"/>
                <a:ext cx="4693841" cy="28765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0" name="AutoShape 5">
                <a:extLst>
                  <a:ext uri="{FF2B5EF4-FFF2-40B4-BE49-F238E27FC236}">
                    <a16:creationId xmlns:a16="http://schemas.microsoft.com/office/drawing/2014/main" id="{3F69A5F5-BF81-4A1B-9BE7-4554F0E9440D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9382720" y="-1227438"/>
                <a:ext cx="2790932" cy="2863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8853" y="21582"/>
                    </a:lnTo>
                    <a:lnTo>
                      <a:pt x="21600" y="21600"/>
                    </a:lnTo>
                    <a:lnTo>
                      <a:pt x="21548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13" name="Rounded Rectangular Callout 2">
            <a:extLst>
              <a:ext uri="{FF2B5EF4-FFF2-40B4-BE49-F238E27FC236}">
                <a16:creationId xmlns:a16="http://schemas.microsoft.com/office/drawing/2014/main" id="{4070ED58-5EEE-4F4E-9045-210BF69CE0EF}"/>
              </a:ext>
            </a:extLst>
          </p:cNvPr>
          <p:cNvSpPr/>
          <p:nvPr/>
        </p:nvSpPr>
        <p:spPr>
          <a:xfrm>
            <a:off x="2405422" y="2153929"/>
            <a:ext cx="8228368" cy="3458786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  <a:prstDash val="lgDashDotDot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นักเรียนร่วมกันวิเคราะห์เกี่ยวกับการดูแลเสื้อผ้าขนสัตว์ในประเด็นดังนี้ จากนั้นเขียนเป็นแผนภาพความคิด</a:t>
            </a:r>
          </a:p>
          <a:p>
            <a:pPr marL="1485900" lvl="2" indent="-571500">
              <a:buFontTx/>
              <a:buChar char="-"/>
            </a:pPr>
            <a:r>
              <a:rPr lang="th-TH" sz="4000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การซัก</a:t>
            </a:r>
          </a:p>
          <a:p>
            <a:pPr marL="1485900" lvl="2" indent="-571500">
              <a:buFontTx/>
              <a:buChar char="-"/>
            </a:pPr>
            <a:r>
              <a:rPr lang="th-TH" sz="4000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การตาก</a:t>
            </a:r>
          </a:p>
          <a:p>
            <a:pPr marL="1485900" lvl="2" indent="-571500">
              <a:buFontTx/>
              <a:buChar char="-"/>
            </a:pPr>
            <a:r>
              <a:rPr lang="th-TH" sz="4000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การเก็บรักษา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80D8F1FA-E92E-734A-9247-98D40AC03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219" y="124883"/>
            <a:ext cx="956402" cy="88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2037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C10A820-B959-439A-973A-D1241B9819F4}"/>
              </a:ext>
            </a:extLst>
          </p:cNvPr>
          <p:cNvSpPr txBox="1"/>
          <p:nvPr/>
        </p:nvSpPr>
        <p:spPr>
          <a:xfrm>
            <a:off x="721805" y="1790377"/>
            <a:ext cx="1617784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การซัก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4344DB-E255-40CB-A921-98E62EDEC58E}"/>
              </a:ext>
            </a:extLst>
          </p:cNvPr>
          <p:cNvSpPr txBox="1"/>
          <p:nvPr/>
        </p:nvSpPr>
        <p:spPr>
          <a:xfrm>
            <a:off x="1331561" y="2719361"/>
            <a:ext cx="1617784" cy="8925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การตาก</a:t>
            </a:r>
          </a:p>
          <a:p>
            <a:pPr algn="ctr"/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5076ED-842B-4162-9672-2FD55910613F}"/>
              </a:ext>
            </a:extLst>
          </p:cNvPr>
          <p:cNvSpPr txBox="1"/>
          <p:nvPr/>
        </p:nvSpPr>
        <p:spPr>
          <a:xfrm>
            <a:off x="1791954" y="3936987"/>
            <a:ext cx="2197241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การเก็บรักษา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1AC5CC-C416-428A-AD7D-72A369A00F71}"/>
              </a:ext>
            </a:extLst>
          </p:cNvPr>
          <p:cNvSpPr/>
          <p:nvPr/>
        </p:nvSpPr>
        <p:spPr>
          <a:xfrm>
            <a:off x="2339589" y="1809514"/>
            <a:ext cx="7043895" cy="54650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ควรซักด้วยมือ เพราะเส้นใยมีความบอบบาง นวดเบา ๆ แล้วบีบน้ำออก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12F901A-B04C-46BD-AC1A-89006C5BD257}"/>
              </a:ext>
            </a:extLst>
          </p:cNvPr>
          <p:cNvSpPr/>
          <p:nvPr/>
        </p:nvSpPr>
        <p:spPr>
          <a:xfrm>
            <a:off x="2949345" y="2688476"/>
            <a:ext cx="7043895" cy="9015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นำเสื้อผ้าขนสัตว์ที่ผ่านการซักและแช่สารปรับผ้านุ่มแล้วแขวนด้วย</a:t>
            </a:r>
            <a:b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ไม้แขวนเสื้อในที่ที่อากาศถ่ายเทได้ดี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34F159-1193-4F3D-81D8-BE96712C8339}"/>
              </a:ext>
            </a:extLst>
          </p:cNvPr>
          <p:cNvSpPr/>
          <p:nvPr/>
        </p:nvSpPr>
        <p:spPr>
          <a:xfrm>
            <a:off x="3989195" y="3967111"/>
            <a:ext cx="6089302" cy="54650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เก็บไว้ในตู้เสื้อผ้าหรือใส่ในถุงพลาสติกแขวนในตู้เสื้อผ้า</a:t>
            </a:r>
          </a:p>
        </p:txBody>
      </p:sp>
      <p:sp>
        <p:nvSpPr>
          <p:cNvPr id="2" name="Rectangle 1"/>
          <p:cNvSpPr/>
          <p:nvPr/>
        </p:nvSpPr>
        <p:spPr>
          <a:xfrm>
            <a:off x="-156755" y="0"/>
            <a:ext cx="12522926" cy="1277616"/>
          </a:xfrm>
          <a:prstGeom prst="rect">
            <a:avLst/>
          </a:prstGeom>
          <a:solidFill>
            <a:srgbClr val="FFFFFF">
              <a:alpha val="49020"/>
            </a:srgbClr>
          </a:solidFill>
          <a:ln>
            <a:solidFill>
              <a:srgbClr val="FFFFFF">
                <a:alpha val="5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23">
            <a:extLst>
              <a:ext uri="{FF2B5EF4-FFF2-40B4-BE49-F238E27FC236}">
                <a16:creationId xmlns:a16="http://schemas.microsoft.com/office/drawing/2014/main" id="{F698E65D-CAD2-4000-BE70-7556DEAAFB8B}"/>
              </a:ext>
            </a:extLst>
          </p:cNvPr>
          <p:cNvSpPr/>
          <p:nvPr/>
        </p:nvSpPr>
        <p:spPr>
          <a:xfrm>
            <a:off x="640055" y="605942"/>
            <a:ext cx="3697483" cy="67167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3175">
            <a:noFill/>
            <a:prstDash val="lgDash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ตัวอย่างแผนภาพความคิด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56987D26-917D-2641-85FB-A30AF12C16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219" y="124883"/>
            <a:ext cx="956402" cy="88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055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มนมุมสี่เหลี่ยมผืนผ้าหนึ่งมุม 135">
            <a:extLst>
              <a:ext uri="{FF2B5EF4-FFF2-40B4-BE49-F238E27FC236}">
                <a16:creationId xmlns:a16="http://schemas.microsoft.com/office/drawing/2014/main" id="{A6F1313D-896F-4EFF-9495-F1068198B7E6}"/>
              </a:ext>
            </a:extLst>
          </p:cNvPr>
          <p:cNvSpPr/>
          <p:nvPr/>
        </p:nvSpPr>
        <p:spPr>
          <a:xfrm>
            <a:off x="534923" y="816233"/>
            <a:ext cx="2446021" cy="561579"/>
          </a:xfrm>
          <a:prstGeom prst="round1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C1CBA9A1-BEC2-4D6E-94AD-F946517815D9}"/>
              </a:ext>
            </a:extLst>
          </p:cNvPr>
          <p:cNvSpPr>
            <a:spLocks/>
          </p:cNvSpPr>
          <p:nvPr/>
        </p:nvSpPr>
        <p:spPr bwMode="auto">
          <a:xfrm>
            <a:off x="-39990" y="6513922"/>
            <a:ext cx="12351431" cy="3894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248" tIns="72248" rIns="72248" bIns="72248" anchor="ctr"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charset="0"/>
              <a:sym typeface="Helvetica Light" charset="0"/>
            </a:endParaRPr>
          </a:p>
        </p:txBody>
      </p:sp>
      <p:sp>
        <p:nvSpPr>
          <p:cNvPr id="3" name="ชื่อเรื่อง 1">
            <a:extLst>
              <a:ext uri="{FF2B5EF4-FFF2-40B4-BE49-F238E27FC236}">
                <a16:creationId xmlns:a16="http://schemas.microsoft.com/office/drawing/2014/main" id="{88FC79D0-9DE8-4BAC-893A-0C4F169C7836}"/>
              </a:ext>
            </a:extLst>
          </p:cNvPr>
          <p:cNvSpPr txBox="1">
            <a:spLocks/>
          </p:cNvSpPr>
          <p:nvPr/>
        </p:nvSpPr>
        <p:spPr>
          <a:xfrm>
            <a:off x="942369" y="831058"/>
            <a:ext cx="3324749" cy="64008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เสื้อผ้าขนสัตว์</a:t>
            </a:r>
          </a:p>
        </p:txBody>
      </p:sp>
      <p:sp>
        <p:nvSpPr>
          <p:cNvPr id="4" name="มนมุมสี่เหลี่ยมผืนผ้าหนึ่งมุม 136">
            <a:extLst>
              <a:ext uri="{FF2B5EF4-FFF2-40B4-BE49-F238E27FC236}">
                <a16:creationId xmlns:a16="http://schemas.microsoft.com/office/drawing/2014/main" id="{8085D94C-7C4E-423E-9FD0-752EF64D8B37}"/>
              </a:ext>
            </a:extLst>
          </p:cNvPr>
          <p:cNvSpPr/>
          <p:nvPr/>
        </p:nvSpPr>
        <p:spPr>
          <a:xfrm>
            <a:off x="516909" y="749193"/>
            <a:ext cx="281820" cy="620486"/>
          </a:xfrm>
          <a:prstGeom prst="round1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สี่เหลี่ยมผืนผ้า 134">
            <a:extLst>
              <a:ext uri="{FF2B5EF4-FFF2-40B4-BE49-F238E27FC236}">
                <a16:creationId xmlns:a16="http://schemas.microsoft.com/office/drawing/2014/main" id="{036CB39A-419A-4E55-AC6E-5DDAC7F030D4}"/>
              </a:ext>
            </a:extLst>
          </p:cNvPr>
          <p:cNvSpPr/>
          <p:nvPr/>
        </p:nvSpPr>
        <p:spPr>
          <a:xfrm flipV="1">
            <a:off x="540383" y="1307592"/>
            <a:ext cx="2440561" cy="6788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6" name="กลุ่ม 46">
            <a:extLst>
              <a:ext uri="{FF2B5EF4-FFF2-40B4-BE49-F238E27FC236}">
                <a16:creationId xmlns:a16="http://schemas.microsoft.com/office/drawing/2014/main" id="{3CA9FF7C-10C1-4CE3-B48F-798A3696CBAE}"/>
              </a:ext>
            </a:extLst>
          </p:cNvPr>
          <p:cNvGrpSpPr/>
          <p:nvPr/>
        </p:nvGrpSpPr>
        <p:grpSpPr>
          <a:xfrm>
            <a:off x="-130629" y="-19315"/>
            <a:ext cx="12475220" cy="533856"/>
            <a:chOff x="-130629" y="-329934"/>
            <a:chExt cx="12475220" cy="917764"/>
          </a:xfrm>
          <a:solidFill>
            <a:schemeClr val="accent4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" name="สี่เหลี่ยมผืนผ้า 47">
              <a:extLst>
                <a:ext uri="{FF2B5EF4-FFF2-40B4-BE49-F238E27FC236}">
                  <a16:creationId xmlns:a16="http://schemas.microsoft.com/office/drawing/2014/main" id="{59B782E6-D8CB-45E8-80E8-40216C20BB39}"/>
                </a:ext>
              </a:extLst>
            </p:cNvPr>
            <p:cNvSpPr/>
            <p:nvPr/>
          </p:nvSpPr>
          <p:spPr>
            <a:xfrm>
              <a:off x="-130629" y="-320604"/>
              <a:ext cx="6018245" cy="9084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grpSp>
          <p:nvGrpSpPr>
            <p:cNvPr id="8" name="กลุ่ม 87">
              <a:extLst>
                <a:ext uri="{FF2B5EF4-FFF2-40B4-BE49-F238E27FC236}">
                  <a16:creationId xmlns:a16="http://schemas.microsoft.com/office/drawing/2014/main" id="{1784A916-A02F-4C95-8244-3C263C62F3B8}"/>
                </a:ext>
              </a:extLst>
            </p:cNvPr>
            <p:cNvGrpSpPr/>
            <p:nvPr/>
          </p:nvGrpSpPr>
          <p:grpSpPr>
            <a:xfrm>
              <a:off x="2700215" y="-329934"/>
              <a:ext cx="9644376" cy="916360"/>
              <a:chOff x="5998344" y="-1240110"/>
              <a:chExt cx="6175308" cy="2876550"/>
            </a:xfrm>
            <a:grpFill/>
          </p:grpSpPr>
          <p:sp>
            <p:nvSpPr>
              <p:cNvPr id="9" name="AutoShape 4">
                <a:extLst>
                  <a:ext uri="{FF2B5EF4-FFF2-40B4-BE49-F238E27FC236}">
                    <a16:creationId xmlns:a16="http://schemas.microsoft.com/office/drawing/2014/main" id="{9F0867F4-62AC-46C8-B5E5-0B9CB7D97C75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V="1">
                <a:off x="5998344" y="-1240110"/>
                <a:ext cx="4693841" cy="28765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0" name="AutoShape 5">
                <a:extLst>
                  <a:ext uri="{FF2B5EF4-FFF2-40B4-BE49-F238E27FC236}">
                    <a16:creationId xmlns:a16="http://schemas.microsoft.com/office/drawing/2014/main" id="{3F69A5F5-BF81-4A1B-9BE7-4554F0E9440D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9382720" y="-1227438"/>
                <a:ext cx="2790932" cy="2863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8853" y="21582"/>
                    </a:lnTo>
                    <a:lnTo>
                      <a:pt x="21600" y="21600"/>
                    </a:lnTo>
                    <a:lnTo>
                      <a:pt x="21548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5851643-86C5-4443-90B4-6CA12F92736A}"/>
              </a:ext>
            </a:extLst>
          </p:cNvPr>
          <p:cNvSpPr txBox="1"/>
          <p:nvPr/>
        </p:nvSpPr>
        <p:spPr>
          <a:xfrm>
            <a:off x="426456" y="1519230"/>
            <a:ext cx="11418538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นักเรียนร่วมกันวิเคราะห์และแสดงความคิดเห็นเกี่ยวกับการดูแลเสื้อผ้าขนสัตว์ โดยตอบคำถามต่อไปนี้</a:t>
            </a:r>
          </a:p>
        </p:txBody>
      </p:sp>
      <p:sp>
        <p:nvSpPr>
          <p:cNvPr id="20" name="สี่เหลี่ยมผืนผ้า 39">
            <a:extLst>
              <a:ext uri="{FF2B5EF4-FFF2-40B4-BE49-F238E27FC236}">
                <a16:creationId xmlns:a16="http://schemas.microsoft.com/office/drawing/2014/main" id="{21CDDE3B-9067-4C0C-B1F3-356301F3EF75}"/>
              </a:ext>
            </a:extLst>
          </p:cNvPr>
          <p:cNvSpPr/>
          <p:nvPr/>
        </p:nvSpPr>
        <p:spPr>
          <a:xfrm>
            <a:off x="3143098" y="4425175"/>
            <a:ext cx="6444907" cy="151460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50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สะบัดน้ำออกและไม่ควรใช้แปรงแปรงเสื้อผ้าขนสัตว์ เพราะอาจ</a:t>
            </a:r>
            <a:b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ทำให้ขนสัตว์หลุดได้ เสื้อผ้าขนสัตว์อาจชำรุดเสียหาย</a:t>
            </a:r>
          </a:p>
        </p:txBody>
      </p:sp>
      <p:sp>
        <p:nvSpPr>
          <p:cNvPr id="22" name="คำบรรยายภาพแบบสี่เหลี่ยมผืนผ้ามุมมน 8">
            <a:extLst>
              <a:ext uri="{FF2B5EF4-FFF2-40B4-BE49-F238E27FC236}">
                <a16:creationId xmlns:a16="http://schemas.microsoft.com/office/drawing/2014/main" id="{FB636BD1-3E31-4E96-AF69-E56196EF3A72}"/>
              </a:ext>
            </a:extLst>
          </p:cNvPr>
          <p:cNvSpPr/>
          <p:nvPr/>
        </p:nvSpPr>
        <p:spPr>
          <a:xfrm>
            <a:off x="3240415" y="2462196"/>
            <a:ext cx="6790474" cy="1726473"/>
          </a:xfrm>
          <a:prstGeom prst="wedgeRoundRectCallout">
            <a:avLst>
              <a:gd name="adj1" fmla="val 56083"/>
              <a:gd name="adj2" fmla="val -2970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th-TH" sz="3200" b="1" dirty="0">
                <a:solidFill>
                  <a:schemeClr val="tx1"/>
                </a:solidFill>
                <a:latin typeface="TH SarabunPSK" panose="020B0500040200020003" charset="0"/>
                <a:cs typeface="TH SarabunPSK" panose="020B0500040200020003" charset="0"/>
              </a:rPr>
              <a:t>หากเสื้อผ้าขนสัตว์ถูกน้ำกระเด็นใส่หรือเปียกน้ำ นักเรียน</a:t>
            </a:r>
            <a:br>
              <a:rPr lang="th-TH" altLang="th-TH" sz="3200" b="1" dirty="0">
                <a:solidFill>
                  <a:schemeClr val="tx1"/>
                </a:solidFill>
                <a:latin typeface="TH SarabunPSK" panose="020B0500040200020003" charset="0"/>
                <a:cs typeface="TH SarabunPSK" panose="020B0500040200020003" charset="0"/>
              </a:rPr>
            </a:br>
            <a:r>
              <a:rPr lang="th-TH" altLang="th-TH" sz="3200" b="1" dirty="0">
                <a:solidFill>
                  <a:schemeClr val="tx1"/>
                </a:solidFill>
                <a:latin typeface="TH SarabunPSK" panose="020B0500040200020003" charset="0"/>
                <a:cs typeface="TH SarabunPSK" panose="020B0500040200020003" charset="0"/>
              </a:rPr>
              <a:t>จะทำอย่างไรเพื่อไม่ให้เสื้อผ้าขนสัตว์เกิดความเสียหาย</a:t>
            </a:r>
          </a:p>
        </p:txBody>
      </p:sp>
      <p:pic>
        <p:nvPicPr>
          <p:cNvPr id="23" name="รูปภาพ 10">
            <a:extLst>
              <a:ext uri="{FF2B5EF4-FFF2-40B4-BE49-F238E27FC236}">
                <a16:creationId xmlns:a16="http://schemas.microsoft.com/office/drawing/2014/main" id="{9A8929BE-E29D-426A-8CF3-6169BAB1F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026" y="2391075"/>
            <a:ext cx="2600325" cy="2886075"/>
          </a:xfrm>
          <a:prstGeom prst="roundRect">
            <a:avLst/>
          </a:prstGeom>
        </p:spPr>
      </p:pic>
      <p:pic>
        <p:nvPicPr>
          <p:cNvPr id="24" name="รูปภาพ 7" descr="รูปภาพประกอบด้วย ข้อความ, ตุ๊กตา, ของเล่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C8A6722B-3C28-47E0-A9CC-0AA22F0A08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7474" y1="36861" x2="17474" y2="36861"/>
                        <a14:foregroundMark x1="22737" y1="10949" x2="22737" y2="10949"/>
                        <a14:foregroundMark x1="31579" y1="8759" x2="31579" y2="8759"/>
                        <a14:foregroundMark x1="49474" y1="4836" x2="49474" y2="4836"/>
                        <a14:foregroundMark x1="60632" y1="11588" x2="60632" y2="11588"/>
                        <a14:foregroundMark x1="42737" y1="14781" x2="42737" y2="14781"/>
                        <a14:foregroundMark x1="51579" y1="2372" x2="51579" y2="2372"/>
                        <a14:foregroundMark x1="19789" y1="9489" x2="19789" y2="9489"/>
                        <a14:foregroundMark x1="21895" y1="7026" x2="21895" y2="7026"/>
                        <a14:foregroundMark x1="15368" y1="9854" x2="15368" y2="9854"/>
                        <a14:foregroundMark x1="18947" y1="14507" x2="18947" y2="14507"/>
                        <a14:foregroundMark x1="25053" y1="9854" x2="25053" y2="9854"/>
                        <a14:foregroundMark x1="25053" y1="8029" x2="25053" y2="8029"/>
                        <a14:foregroundMark x1="22737" y1="6661" x2="22737" y2="6661"/>
                        <a14:foregroundMark x1="22737" y1="6661" x2="22737" y2="6661"/>
                        <a14:foregroundMark x1="25684" y1="5931" x2="25684" y2="5931"/>
                        <a14:foregroundMark x1="33053" y1="11588" x2="33053" y2="11588"/>
                        <a14:foregroundMark x1="12421" y1="39325" x2="12421" y2="39325"/>
                        <a14:foregroundMark x1="55368" y1="95529" x2="55368" y2="95529"/>
                        <a14:foregroundMark x1="31579" y1="96259" x2="31579" y2="96259"/>
                        <a14:foregroundMark x1="21895" y1="15511" x2="21895" y2="15511"/>
                        <a14:foregroundMark x1="27158" y1="21898" x2="27158" y2="218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50953" y="2874042"/>
            <a:ext cx="1797993" cy="3753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8" name="กลุ่ม 46">
            <a:extLst>
              <a:ext uri="{FF2B5EF4-FFF2-40B4-BE49-F238E27FC236}">
                <a16:creationId xmlns:a16="http://schemas.microsoft.com/office/drawing/2014/main" id="{41A988E2-F27C-4B41-8E38-B5608273856B}"/>
              </a:ext>
            </a:extLst>
          </p:cNvPr>
          <p:cNvGrpSpPr/>
          <p:nvPr/>
        </p:nvGrpSpPr>
        <p:grpSpPr>
          <a:xfrm>
            <a:off x="-141610" y="0"/>
            <a:ext cx="12475220" cy="533856"/>
            <a:chOff x="-130629" y="-329934"/>
            <a:chExt cx="12475220" cy="917764"/>
          </a:xfrm>
          <a:solidFill>
            <a:schemeClr val="accent4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9" name="สี่เหลี่ยมผืนผ้า 47">
              <a:extLst>
                <a:ext uri="{FF2B5EF4-FFF2-40B4-BE49-F238E27FC236}">
                  <a16:creationId xmlns:a16="http://schemas.microsoft.com/office/drawing/2014/main" id="{8D12AE3A-BCFA-9247-8527-8683853FDA3C}"/>
                </a:ext>
              </a:extLst>
            </p:cNvPr>
            <p:cNvSpPr/>
            <p:nvPr/>
          </p:nvSpPr>
          <p:spPr>
            <a:xfrm>
              <a:off x="-130629" y="-320604"/>
              <a:ext cx="6018245" cy="9084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grpSp>
          <p:nvGrpSpPr>
            <p:cNvPr id="21" name="กลุ่ม 87">
              <a:extLst>
                <a:ext uri="{FF2B5EF4-FFF2-40B4-BE49-F238E27FC236}">
                  <a16:creationId xmlns:a16="http://schemas.microsoft.com/office/drawing/2014/main" id="{FD4B5547-7429-7148-A7BC-A8916F6589C3}"/>
                </a:ext>
              </a:extLst>
            </p:cNvPr>
            <p:cNvGrpSpPr/>
            <p:nvPr/>
          </p:nvGrpSpPr>
          <p:grpSpPr>
            <a:xfrm>
              <a:off x="2700215" y="-329934"/>
              <a:ext cx="9644376" cy="916360"/>
              <a:chOff x="5998344" y="-1240110"/>
              <a:chExt cx="6175308" cy="2876550"/>
            </a:xfrm>
            <a:grpFill/>
          </p:grpSpPr>
          <p:sp>
            <p:nvSpPr>
              <p:cNvPr id="25" name="AutoShape 4">
                <a:extLst>
                  <a:ext uri="{FF2B5EF4-FFF2-40B4-BE49-F238E27FC236}">
                    <a16:creationId xmlns:a16="http://schemas.microsoft.com/office/drawing/2014/main" id="{CB9C9CBC-1DBA-F342-B9FA-E1319D62A730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V="1">
                <a:off x="5998344" y="-1240110"/>
                <a:ext cx="4693841" cy="28765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6" name="AutoShape 5">
                <a:extLst>
                  <a:ext uri="{FF2B5EF4-FFF2-40B4-BE49-F238E27FC236}">
                    <a16:creationId xmlns:a16="http://schemas.microsoft.com/office/drawing/2014/main" id="{8A6800F2-AD93-B241-9F39-1EEF84A5642E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9382720" y="-1227438"/>
                <a:ext cx="2790932" cy="2863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8853" y="21582"/>
                    </a:lnTo>
                    <a:lnTo>
                      <a:pt x="21600" y="21600"/>
                    </a:lnTo>
                    <a:lnTo>
                      <a:pt x="21548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B56F7097-8E4A-B748-9DA4-384A578F8F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219" y="124883"/>
            <a:ext cx="956402" cy="88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32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2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มนมุมสี่เหลี่ยมผืนผ้าหนึ่งมุม 135">
            <a:extLst>
              <a:ext uri="{FF2B5EF4-FFF2-40B4-BE49-F238E27FC236}">
                <a16:creationId xmlns:a16="http://schemas.microsoft.com/office/drawing/2014/main" id="{A6F1313D-896F-4EFF-9495-F1068198B7E6}"/>
              </a:ext>
            </a:extLst>
          </p:cNvPr>
          <p:cNvSpPr/>
          <p:nvPr/>
        </p:nvSpPr>
        <p:spPr>
          <a:xfrm>
            <a:off x="822306" y="989132"/>
            <a:ext cx="2446021" cy="623633"/>
          </a:xfrm>
          <a:prstGeom prst="round1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C1CBA9A1-BEC2-4D6E-94AD-F946517815D9}"/>
              </a:ext>
            </a:extLst>
          </p:cNvPr>
          <p:cNvSpPr>
            <a:spLocks/>
          </p:cNvSpPr>
          <p:nvPr/>
        </p:nvSpPr>
        <p:spPr bwMode="auto">
          <a:xfrm>
            <a:off x="-39990" y="6513922"/>
            <a:ext cx="12351431" cy="3894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248" tIns="72248" rIns="72248" bIns="72248" anchor="ctr"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charset="0"/>
              <a:sym typeface="Helvetica Light" charset="0"/>
            </a:endParaRPr>
          </a:p>
        </p:txBody>
      </p:sp>
      <p:sp>
        <p:nvSpPr>
          <p:cNvPr id="3" name="ชื่อเรื่อง 1">
            <a:extLst>
              <a:ext uri="{FF2B5EF4-FFF2-40B4-BE49-F238E27FC236}">
                <a16:creationId xmlns:a16="http://schemas.microsoft.com/office/drawing/2014/main" id="{88FC79D0-9DE8-4BAC-893A-0C4F169C7836}"/>
              </a:ext>
            </a:extLst>
          </p:cNvPr>
          <p:cNvSpPr txBox="1">
            <a:spLocks/>
          </p:cNvSpPr>
          <p:nvPr/>
        </p:nvSpPr>
        <p:spPr>
          <a:xfrm>
            <a:off x="1229752" y="1066011"/>
            <a:ext cx="3324749" cy="64008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เสื้อผ้าขนสัตว์</a:t>
            </a:r>
          </a:p>
        </p:txBody>
      </p:sp>
      <p:sp>
        <p:nvSpPr>
          <p:cNvPr id="4" name="มนมุมสี่เหลี่ยมผืนผ้าหนึ่งมุม 136">
            <a:extLst>
              <a:ext uri="{FF2B5EF4-FFF2-40B4-BE49-F238E27FC236}">
                <a16:creationId xmlns:a16="http://schemas.microsoft.com/office/drawing/2014/main" id="{8085D94C-7C4E-423E-9FD0-752EF64D8B37}"/>
              </a:ext>
            </a:extLst>
          </p:cNvPr>
          <p:cNvSpPr/>
          <p:nvPr/>
        </p:nvSpPr>
        <p:spPr>
          <a:xfrm>
            <a:off x="822306" y="989948"/>
            <a:ext cx="281820" cy="620486"/>
          </a:xfrm>
          <a:prstGeom prst="round1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สี่เหลี่ยมผืนผ้า 134">
            <a:extLst>
              <a:ext uri="{FF2B5EF4-FFF2-40B4-BE49-F238E27FC236}">
                <a16:creationId xmlns:a16="http://schemas.microsoft.com/office/drawing/2014/main" id="{036CB39A-419A-4E55-AC6E-5DDAC7F030D4}"/>
              </a:ext>
            </a:extLst>
          </p:cNvPr>
          <p:cNvSpPr/>
          <p:nvPr/>
        </p:nvSpPr>
        <p:spPr>
          <a:xfrm flipV="1">
            <a:off x="827766" y="1542545"/>
            <a:ext cx="2440561" cy="6788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6" name="กลุ่ม 46">
            <a:extLst>
              <a:ext uri="{FF2B5EF4-FFF2-40B4-BE49-F238E27FC236}">
                <a16:creationId xmlns:a16="http://schemas.microsoft.com/office/drawing/2014/main" id="{3CA9FF7C-10C1-4CE3-B48F-798A3696CBAE}"/>
              </a:ext>
            </a:extLst>
          </p:cNvPr>
          <p:cNvGrpSpPr/>
          <p:nvPr/>
        </p:nvGrpSpPr>
        <p:grpSpPr>
          <a:xfrm>
            <a:off x="-130629" y="-19315"/>
            <a:ext cx="12475220" cy="533856"/>
            <a:chOff x="-130629" y="-329934"/>
            <a:chExt cx="12475220" cy="917764"/>
          </a:xfrm>
          <a:solidFill>
            <a:schemeClr val="accent4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" name="สี่เหลี่ยมผืนผ้า 47">
              <a:extLst>
                <a:ext uri="{FF2B5EF4-FFF2-40B4-BE49-F238E27FC236}">
                  <a16:creationId xmlns:a16="http://schemas.microsoft.com/office/drawing/2014/main" id="{59B782E6-D8CB-45E8-80E8-40216C20BB39}"/>
                </a:ext>
              </a:extLst>
            </p:cNvPr>
            <p:cNvSpPr/>
            <p:nvPr/>
          </p:nvSpPr>
          <p:spPr>
            <a:xfrm>
              <a:off x="-130629" y="-320604"/>
              <a:ext cx="6018245" cy="9084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grpSp>
          <p:nvGrpSpPr>
            <p:cNvPr id="8" name="กลุ่ม 87">
              <a:extLst>
                <a:ext uri="{FF2B5EF4-FFF2-40B4-BE49-F238E27FC236}">
                  <a16:creationId xmlns:a16="http://schemas.microsoft.com/office/drawing/2014/main" id="{1784A916-A02F-4C95-8244-3C263C62F3B8}"/>
                </a:ext>
              </a:extLst>
            </p:cNvPr>
            <p:cNvGrpSpPr/>
            <p:nvPr/>
          </p:nvGrpSpPr>
          <p:grpSpPr>
            <a:xfrm>
              <a:off x="2700215" y="-329934"/>
              <a:ext cx="9644376" cy="916360"/>
              <a:chOff x="5998344" y="-1240110"/>
              <a:chExt cx="6175308" cy="2876550"/>
            </a:xfrm>
            <a:grpFill/>
          </p:grpSpPr>
          <p:sp>
            <p:nvSpPr>
              <p:cNvPr id="9" name="AutoShape 4">
                <a:extLst>
                  <a:ext uri="{FF2B5EF4-FFF2-40B4-BE49-F238E27FC236}">
                    <a16:creationId xmlns:a16="http://schemas.microsoft.com/office/drawing/2014/main" id="{9F0867F4-62AC-46C8-B5E5-0B9CB7D97C75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V="1">
                <a:off x="5998344" y="-1240110"/>
                <a:ext cx="4693841" cy="28765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0" name="AutoShape 5">
                <a:extLst>
                  <a:ext uri="{FF2B5EF4-FFF2-40B4-BE49-F238E27FC236}">
                    <a16:creationId xmlns:a16="http://schemas.microsoft.com/office/drawing/2014/main" id="{3F69A5F5-BF81-4A1B-9BE7-4554F0E9440D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9382720" y="-1227438"/>
                <a:ext cx="2790932" cy="2863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8853" y="21582"/>
                    </a:lnTo>
                    <a:lnTo>
                      <a:pt x="21600" y="21600"/>
                    </a:lnTo>
                    <a:lnTo>
                      <a:pt x="21548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20" name="สี่เหลี่ยมผืนผ้า 39">
            <a:extLst>
              <a:ext uri="{FF2B5EF4-FFF2-40B4-BE49-F238E27FC236}">
                <a16:creationId xmlns:a16="http://schemas.microsoft.com/office/drawing/2014/main" id="{21CDDE3B-9067-4C0C-B1F3-356301F3EF75}"/>
              </a:ext>
            </a:extLst>
          </p:cNvPr>
          <p:cNvSpPr/>
          <p:nvPr/>
        </p:nvSpPr>
        <p:spPr>
          <a:xfrm>
            <a:off x="4267118" y="3513415"/>
            <a:ext cx="5166401" cy="151460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50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เสื้อผ้าขนสัตว์ไม่เสียรูปทรง ไม่เกิดการชำรุดเสียหายและใช้ประโยชน์ได้นาน</a:t>
            </a:r>
          </a:p>
        </p:txBody>
      </p:sp>
      <p:sp>
        <p:nvSpPr>
          <p:cNvPr id="22" name="คำบรรยายภาพแบบสี่เหลี่ยมผืนผ้ามุมมน 8">
            <a:extLst>
              <a:ext uri="{FF2B5EF4-FFF2-40B4-BE49-F238E27FC236}">
                <a16:creationId xmlns:a16="http://schemas.microsoft.com/office/drawing/2014/main" id="{FB636BD1-3E31-4E96-AF69-E56196EF3A72}"/>
              </a:ext>
            </a:extLst>
          </p:cNvPr>
          <p:cNvSpPr/>
          <p:nvPr/>
        </p:nvSpPr>
        <p:spPr>
          <a:xfrm>
            <a:off x="3709850" y="1650549"/>
            <a:ext cx="6455351" cy="1030507"/>
          </a:xfrm>
          <a:prstGeom prst="wedgeRoundRectCallout">
            <a:avLst>
              <a:gd name="adj1" fmla="val 51377"/>
              <a:gd name="adj2" fmla="val 91793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th-TH" sz="3200" b="1" dirty="0">
                <a:solidFill>
                  <a:schemeClr val="tx1"/>
                </a:solidFill>
                <a:latin typeface="TH SarabunPSK" panose="020B0500040200020003" charset="0"/>
                <a:cs typeface="TH SarabunPSK" panose="020B0500040200020003" charset="0"/>
              </a:rPr>
              <a:t>การดูแลรักษาเสื้อผ้าขนสัตว์อย่างถูกวิธีส่งผลอย่างไร</a:t>
            </a:r>
          </a:p>
        </p:txBody>
      </p:sp>
      <p:pic>
        <p:nvPicPr>
          <p:cNvPr id="23" name="รูปภาพ 10">
            <a:extLst>
              <a:ext uri="{FF2B5EF4-FFF2-40B4-BE49-F238E27FC236}">
                <a16:creationId xmlns:a16="http://schemas.microsoft.com/office/drawing/2014/main" id="{9A8929BE-E29D-426A-8CF3-6169BAB1F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350" y="2152139"/>
            <a:ext cx="2839805" cy="3151871"/>
          </a:xfrm>
          <a:prstGeom prst="roundRect">
            <a:avLst/>
          </a:prstGeom>
        </p:spPr>
      </p:pic>
      <p:pic>
        <p:nvPicPr>
          <p:cNvPr id="24" name="รูปภาพ 7" descr="รูปภาพประกอบด้วย ข้อความ, ตุ๊กตา, ของเล่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C8A6722B-3C28-47E0-A9CC-0AA22F0A08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7474" y1="36861" x2="17474" y2="36861"/>
                        <a14:foregroundMark x1="22737" y1="10949" x2="22737" y2="10949"/>
                        <a14:foregroundMark x1="31579" y1="8759" x2="31579" y2="8759"/>
                        <a14:foregroundMark x1="49474" y1="4836" x2="49474" y2="4836"/>
                        <a14:foregroundMark x1="60632" y1="11588" x2="60632" y2="11588"/>
                        <a14:foregroundMark x1="42737" y1="14781" x2="42737" y2="14781"/>
                        <a14:foregroundMark x1="51579" y1="2372" x2="51579" y2="2372"/>
                        <a14:foregroundMark x1="19789" y1="9489" x2="19789" y2="9489"/>
                        <a14:foregroundMark x1="21895" y1="7026" x2="21895" y2="7026"/>
                        <a14:foregroundMark x1="15368" y1="9854" x2="15368" y2="9854"/>
                        <a14:foregroundMark x1="18947" y1="14507" x2="18947" y2="14507"/>
                        <a14:foregroundMark x1="25053" y1="9854" x2="25053" y2="9854"/>
                        <a14:foregroundMark x1="25053" y1="8029" x2="25053" y2="8029"/>
                        <a14:foregroundMark x1="22737" y1="6661" x2="22737" y2="6661"/>
                        <a14:foregroundMark x1="22737" y1="6661" x2="22737" y2="6661"/>
                        <a14:foregroundMark x1="25684" y1="5931" x2="25684" y2="5931"/>
                        <a14:foregroundMark x1="33053" y1="11588" x2="33053" y2="11588"/>
                        <a14:foregroundMark x1="12421" y1="39325" x2="12421" y2="39325"/>
                        <a14:foregroundMark x1="55368" y1="95529" x2="55368" y2="95529"/>
                        <a14:foregroundMark x1="31579" y1="96259" x2="31579" y2="96259"/>
                        <a14:foregroundMark x1="21895" y1="15511" x2="21895" y2="15511"/>
                        <a14:foregroundMark x1="27158" y1="21898" x2="27158" y2="218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50953" y="2874042"/>
            <a:ext cx="1797993" cy="3753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070B8C4C-E67B-1846-82BE-E966F7C795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219" y="124883"/>
            <a:ext cx="956402" cy="88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92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2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E2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กลุ่ม 72"/>
          <p:cNvGrpSpPr/>
          <p:nvPr/>
        </p:nvGrpSpPr>
        <p:grpSpPr>
          <a:xfrm>
            <a:off x="-130629" y="-1306"/>
            <a:ext cx="12475220" cy="529200"/>
            <a:chOff x="-130629" y="-329934"/>
            <a:chExt cx="12475220" cy="917764"/>
          </a:xfrm>
          <a:solidFill>
            <a:srgbClr val="83CA9D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4" name="สี่เหลี่ยมผืนผ้า 73"/>
            <p:cNvSpPr/>
            <p:nvPr/>
          </p:nvSpPr>
          <p:spPr>
            <a:xfrm>
              <a:off x="-130629" y="-320604"/>
              <a:ext cx="6018245" cy="9084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grpSp>
          <p:nvGrpSpPr>
            <p:cNvPr id="75" name="กลุ่ม 87"/>
            <p:cNvGrpSpPr/>
            <p:nvPr/>
          </p:nvGrpSpPr>
          <p:grpSpPr>
            <a:xfrm>
              <a:off x="2700215" y="-329934"/>
              <a:ext cx="9644376" cy="916360"/>
              <a:chOff x="5998344" y="-1240110"/>
              <a:chExt cx="6175308" cy="2876550"/>
            </a:xfrm>
            <a:grpFill/>
          </p:grpSpPr>
          <p:sp>
            <p:nvSpPr>
              <p:cNvPr id="76" name="AutoShape 4"/>
              <p:cNvSpPr>
                <a:spLocks/>
              </p:cNvSpPr>
              <p:nvPr/>
            </p:nvSpPr>
            <p:spPr bwMode="auto">
              <a:xfrm rot="10800000" flipV="1">
                <a:off x="5998344" y="-1240110"/>
                <a:ext cx="4693841" cy="28765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7" name="AutoShape 5"/>
              <p:cNvSpPr>
                <a:spLocks/>
              </p:cNvSpPr>
              <p:nvPr/>
            </p:nvSpPr>
            <p:spPr bwMode="auto">
              <a:xfrm flipV="1">
                <a:off x="9382720" y="-1227438"/>
                <a:ext cx="2790932" cy="2863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8853" y="21582"/>
                    </a:lnTo>
                    <a:lnTo>
                      <a:pt x="21600" y="21600"/>
                    </a:lnTo>
                    <a:lnTo>
                      <a:pt x="21548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80" name="Rectangle 6"/>
          <p:cNvSpPr>
            <a:spLocks/>
          </p:cNvSpPr>
          <p:nvPr/>
        </p:nvSpPr>
        <p:spPr bwMode="auto">
          <a:xfrm>
            <a:off x="-39990" y="6513922"/>
            <a:ext cx="12351431" cy="389424"/>
          </a:xfrm>
          <a:prstGeom prst="rect">
            <a:avLst/>
          </a:prstGeom>
          <a:solidFill>
            <a:srgbClr val="83CA9D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248" tIns="72248" rIns="72248" bIns="72248" anchor="ctr"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charset="0"/>
              <a:sym typeface="Helvetica Light" charset="0"/>
            </a:endParaRPr>
          </a:p>
        </p:txBody>
      </p:sp>
      <p:sp>
        <p:nvSpPr>
          <p:cNvPr id="31" name="สี่เหลี่ยมผืนผ้า 3">
            <a:extLst>
              <a:ext uri="{FF2B5EF4-FFF2-40B4-BE49-F238E27FC236}">
                <a16:creationId xmlns:a16="http://schemas.microsoft.com/office/drawing/2014/main" id="{62335DDD-6AF7-4856-BA91-F338F86B5290}"/>
              </a:ext>
            </a:extLst>
          </p:cNvPr>
          <p:cNvSpPr/>
          <p:nvPr/>
        </p:nvSpPr>
        <p:spPr>
          <a:xfrm>
            <a:off x="1858519" y="2398515"/>
            <a:ext cx="8867919" cy="2215991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>
                <a:lumMod val="25000"/>
              </a:schemeClr>
            </a:solidFill>
            <a:prstDash val="dashDot"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0215" algn="l"/>
                <a:tab pos="630555" algn="l"/>
              </a:tabLst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นักเรียนร่วมกันศึกษาวิเคราะห์เกี่ยวกับลักษณะของเสื้อผ้า</a:t>
            </a:r>
            <a:b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ใยสังเคราะห์และประโยชน์ของเสื้อผ้าใยสังเคราะห์ เพื่อทบทวนความรู้เดิม เขียนลงในตาราง</a:t>
            </a:r>
            <a:endParaRPr kumimoji="0" lang="th-TH" sz="8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3F9003A2-57DF-9943-8242-DC0E5C16E0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219" y="124883"/>
            <a:ext cx="956402" cy="88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682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มนมุมสี่เหลี่ยมผืนผ้าหนึ่งมุม 135"/>
          <p:cNvSpPr/>
          <p:nvPr/>
        </p:nvSpPr>
        <p:spPr>
          <a:xfrm>
            <a:off x="243053" y="1115786"/>
            <a:ext cx="3857460" cy="594236"/>
          </a:xfrm>
          <a:prstGeom prst="round1Rect">
            <a:avLst/>
          </a:prstGeom>
          <a:solidFill>
            <a:srgbClr val="E4E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1" name="Rectangle 6"/>
          <p:cNvSpPr>
            <a:spLocks/>
          </p:cNvSpPr>
          <p:nvPr/>
        </p:nvSpPr>
        <p:spPr bwMode="auto">
          <a:xfrm>
            <a:off x="-39990" y="6513922"/>
            <a:ext cx="12351431" cy="38942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248" tIns="72248" rIns="72248" bIns="72248" anchor="ctr"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 New" panose="020B0500040200020003" pitchFamily="34" charset="-34"/>
              <a:cs typeface="TH Sarabun New" panose="020B0500040200020003" pitchFamily="34" charset="-34"/>
              <a:sym typeface="Helvetica Light" charset="0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79451" y="1100565"/>
            <a:ext cx="3666125" cy="774595"/>
          </a:xfrm>
        </p:spPr>
        <p:txBody>
          <a:bodyPr>
            <a:noAutofit/>
          </a:bodyPr>
          <a:lstStyle/>
          <a:p>
            <a:r>
              <a:rPr lang="th-TH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การซัก ตาก รีด และเก็บเสื้อผ้าไหม</a:t>
            </a:r>
          </a:p>
        </p:txBody>
      </p:sp>
      <p:sp>
        <p:nvSpPr>
          <p:cNvPr id="137" name="มนมุมสี่เหลี่ยมผืนผ้าหนึ่งมุม 136"/>
          <p:cNvSpPr/>
          <p:nvPr/>
        </p:nvSpPr>
        <p:spPr>
          <a:xfrm>
            <a:off x="243054" y="1119329"/>
            <a:ext cx="281820" cy="620486"/>
          </a:xfrm>
          <a:prstGeom prst="round1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5" name="สี่เหลี่ยมผืนผ้า 134"/>
          <p:cNvSpPr/>
          <p:nvPr/>
        </p:nvSpPr>
        <p:spPr>
          <a:xfrm>
            <a:off x="248152" y="1710022"/>
            <a:ext cx="3852000" cy="45719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47" name="กลุ่ม 46"/>
          <p:cNvGrpSpPr/>
          <p:nvPr/>
        </p:nvGrpSpPr>
        <p:grpSpPr>
          <a:xfrm>
            <a:off x="-45816" y="-104409"/>
            <a:ext cx="12475220" cy="655529"/>
            <a:chOff x="-130629" y="-329934"/>
            <a:chExt cx="12475220" cy="91776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8" name="สี่เหลี่ยมผืนผ้า 47"/>
            <p:cNvSpPr/>
            <p:nvPr/>
          </p:nvSpPr>
          <p:spPr>
            <a:xfrm>
              <a:off x="-130629" y="-320604"/>
              <a:ext cx="6018245" cy="90843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grpSp>
          <p:nvGrpSpPr>
            <p:cNvPr id="49" name="กลุ่ม 87"/>
            <p:cNvGrpSpPr/>
            <p:nvPr/>
          </p:nvGrpSpPr>
          <p:grpSpPr>
            <a:xfrm>
              <a:off x="2700215" y="-329934"/>
              <a:ext cx="9644376" cy="916360"/>
              <a:chOff x="5998344" y="-1240110"/>
              <a:chExt cx="6175308" cy="2876550"/>
            </a:xfrm>
            <a:solidFill>
              <a:srgbClr val="0070C0"/>
            </a:solidFill>
          </p:grpSpPr>
          <p:sp>
            <p:nvSpPr>
              <p:cNvPr id="50" name="AutoShape 4"/>
              <p:cNvSpPr>
                <a:spLocks/>
              </p:cNvSpPr>
              <p:nvPr/>
            </p:nvSpPr>
            <p:spPr bwMode="auto">
              <a:xfrm rot="10800000" flipV="1">
                <a:off x="5998344" y="-1240110"/>
                <a:ext cx="4693841" cy="28765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51" name="AutoShape 5"/>
              <p:cNvSpPr>
                <a:spLocks/>
              </p:cNvSpPr>
              <p:nvPr/>
            </p:nvSpPr>
            <p:spPr bwMode="auto">
              <a:xfrm flipV="1">
                <a:off x="9382720" y="-1227438"/>
                <a:ext cx="2790932" cy="2863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8853" y="21582"/>
                    </a:lnTo>
                    <a:lnTo>
                      <a:pt x="21600" y="21600"/>
                    </a:lnTo>
                    <a:lnTo>
                      <a:pt x="21548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</p:grpSp>
      <p:sp>
        <p:nvSpPr>
          <p:cNvPr id="88" name="Rounded Rectangular Callout 2">
            <a:extLst>
              <a:ext uri="{FF2B5EF4-FFF2-40B4-BE49-F238E27FC236}">
                <a16:creationId xmlns:a16="http://schemas.microsoft.com/office/drawing/2014/main" id="{38EFE3E9-D7BA-4D76-836D-7EEC4F51058F}"/>
              </a:ext>
            </a:extLst>
          </p:cNvPr>
          <p:cNvSpPr/>
          <p:nvPr/>
        </p:nvSpPr>
        <p:spPr>
          <a:xfrm>
            <a:off x="2849672" y="2263546"/>
            <a:ext cx="7330674" cy="2563372"/>
          </a:xfrm>
          <a:prstGeom prst="round2SameRect">
            <a:avLst/>
          </a:prstGeom>
          <a:noFill/>
          <a:ln w="38100">
            <a:solidFill>
              <a:srgbClr val="0070C0"/>
            </a:solidFill>
            <a:prstDash val="lgDashDotDot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นักเรียนร่วมกันวิเคราะห์เกี่ยวกับขั้นตอนการดูแลเสื้อผ้าไหม 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4400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ขั้นตอนการซักและการตาก เขียนเป็นแผนภาพความคิด</a:t>
            </a: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F0233DC3-FF4F-D443-8BDE-881DEF6286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219" y="124883"/>
            <a:ext cx="956402" cy="88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4517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E2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กลุ่ม 72"/>
          <p:cNvGrpSpPr/>
          <p:nvPr/>
        </p:nvGrpSpPr>
        <p:grpSpPr>
          <a:xfrm>
            <a:off x="-130629" y="-1306"/>
            <a:ext cx="12475220" cy="529200"/>
            <a:chOff x="-130629" y="-329934"/>
            <a:chExt cx="12475220" cy="917764"/>
          </a:xfrm>
          <a:solidFill>
            <a:srgbClr val="83CA9D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4" name="สี่เหลี่ยมผืนผ้า 73"/>
            <p:cNvSpPr/>
            <p:nvPr/>
          </p:nvSpPr>
          <p:spPr>
            <a:xfrm>
              <a:off x="-130629" y="-320604"/>
              <a:ext cx="6018245" cy="9084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grpSp>
          <p:nvGrpSpPr>
            <p:cNvPr id="75" name="กลุ่ม 87"/>
            <p:cNvGrpSpPr/>
            <p:nvPr/>
          </p:nvGrpSpPr>
          <p:grpSpPr>
            <a:xfrm>
              <a:off x="2700215" y="-329934"/>
              <a:ext cx="9644376" cy="916360"/>
              <a:chOff x="5998344" y="-1240110"/>
              <a:chExt cx="6175308" cy="2876550"/>
            </a:xfrm>
            <a:grpFill/>
          </p:grpSpPr>
          <p:sp>
            <p:nvSpPr>
              <p:cNvPr id="76" name="AutoShape 4"/>
              <p:cNvSpPr>
                <a:spLocks/>
              </p:cNvSpPr>
              <p:nvPr/>
            </p:nvSpPr>
            <p:spPr bwMode="auto">
              <a:xfrm rot="10800000" flipV="1">
                <a:off x="5998344" y="-1240110"/>
                <a:ext cx="4693841" cy="28765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7" name="AutoShape 5"/>
              <p:cNvSpPr>
                <a:spLocks/>
              </p:cNvSpPr>
              <p:nvPr/>
            </p:nvSpPr>
            <p:spPr bwMode="auto">
              <a:xfrm flipV="1">
                <a:off x="9382720" y="-1227438"/>
                <a:ext cx="2790932" cy="2863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8853" y="21582"/>
                    </a:lnTo>
                    <a:lnTo>
                      <a:pt x="21600" y="21600"/>
                    </a:lnTo>
                    <a:lnTo>
                      <a:pt x="21548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80" name="Rectangle 6"/>
          <p:cNvSpPr>
            <a:spLocks/>
          </p:cNvSpPr>
          <p:nvPr/>
        </p:nvSpPr>
        <p:spPr bwMode="auto">
          <a:xfrm>
            <a:off x="-39990" y="6513922"/>
            <a:ext cx="12351431" cy="389424"/>
          </a:xfrm>
          <a:prstGeom prst="rect">
            <a:avLst/>
          </a:prstGeom>
          <a:solidFill>
            <a:srgbClr val="83CA9D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248" tIns="72248" rIns="72248" bIns="72248" anchor="ctr"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charset="0"/>
              <a:sym typeface="Helvetica Light" charset="0"/>
            </a:endParaRPr>
          </a:p>
        </p:txBody>
      </p:sp>
      <p:sp>
        <p:nvSpPr>
          <p:cNvPr id="63" name="สี่เหลี่ยมผืนผ้ามุมมน 62"/>
          <p:cNvSpPr/>
          <p:nvPr/>
        </p:nvSpPr>
        <p:spPr>
          <a:xfrm>
            <a:off x="730784" y="970741"/>
            <a:ext cx="2483237" cy="621791"/>
          </a:xfrm>
          <a:prstGeom prst="roundRect">
            <a:avLst/>
          </a:prstGeom>
          <a:solidFill>
            <a:srgbClr val="3CB97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ตัวอย่างตาราง</a:t>
            </a:r>
          </a:p>
        </p:txBody>
      </p:sp>
      <p:graphicFrame>
        <p:nvGraphicFramePr>
          <p:cNvPr id="10" name="Table 5">
            <a:extLst>
              <a:ext uri="{FF2B5EF4-FFF2-40B4-BE49-F238E27FC236}">
                <a16:creationId xmlns:a16="http://schemas.microsoft.com/office/drawing/2014/main" id="{E17F0725-4D9D-4034-8C15-8B9D9EB56B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689901"/>
              </p:ext>
            </p:extLst>
          </p:nvPr>
        </p:nvGraphicFramePr>
        <p:xfrm>
          <a:off x="2400300" y="2036998"/>
          <a:ext cx="7928066" cy="2914367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3964033">
                  <a:extLst>
                    <a:ext uri="{9D8B030D-6E8A-4147-A177-3AD203B41FA5}">
                      <a16:colId xmlns:a16="http://schemas.microsoft.com/office/drawing/2014/main" val="287649447"/>
                    </a:ext>
                  </a:extLst>
                </a:gridCol>
                <a:gridCol w="3964033">
                  <a:extLst>
                    <a:ext uri="{9D8B030D-6E8A-4147-A177-3AD203B41FA5}">
                      <a16:colId xmlns:a16="http://schemas.microsoft.com/office/drawing/2014/main" val="1792527507"/>
                    </a:ext>
                  </a:extLst>
                </a:gridCol>
              </a:tblGrid>
              <a:tr h="752205"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ลักษณะของเสื้อผ้า</a:t>
                      </a:r>
                      <a:br>
                        <a:rPr lang="th-TH" sz="3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3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ใยสังเคราะห์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ประโยชน์ของเสื้อผ้า</a:t>
                      </a:r>
                      <a:br>
                        <a:rPr lang="th-TH" sz="3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3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ใยสังเคราะห์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24238893"/>
                  </a:ext>
                </a:extLst>
              </a:tr>
              <a:tr h="1725647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เนื้อผ้าไม่ยับ ยืดหยุ่นและคืนตัวได้ดี ดูดซึมน้ำได้ไม่ดี และไม่ระบาย</a:t>
                      </a:r>
                      <a:br>
                        <a:rPr lang="th-TH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ความร้อน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ใส่สบาย รีดง่าย ยับยาก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4139763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534478" y="3232816"/>
            <a:ext cx="3674251" cy="1588360"/>
          </a:xfrm>
          <a:prstGeom prst="rect">
            <a:avLst/>
          </a:prstGeom>
          <a:solidFill>
            <a:srgbClr val="BFE2C9"/>
          </a:solidFill>
          <a:ln>
            <a:solidFill>
              <a:srgbClr val="BFE2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654250" y="3318235"/>
            <a:ext cx="3510952" cy="1140644"/>
          </a:xfrm>
          <a:prstGeom prst="rect">
            <a:avLst/>
          </a:prstGeom>
          <a:solidFill>
            <a:srgbClr val="BFE2C9"/>
          </a:solidFill>
          <a:ln>
            <a:solidFill>
              <a:srgbClr val="BFE2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216B5A4-CFB5-E94B-A812-9D8892DBE5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219" y="124883"/>
            <a:ext cx="956402" cy="88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88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2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E2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กลุ่ม 72"/>
          <p:cNvGrpSpPr/>
          <p:nvPr/>
        </p:nvGrpSpPr>
        <p:grpSpPr>
          <a:xfrm>
            <a:off x="-130629" y="-1306"/>
            <a:ext cx="12475220" cy="529200"/>
            <a:chOff x="-130629" y="-329934"/>
            <a:chExt cx="12475220" cy="917764"/>
          </a:xfrm>
          <a:solidFill>
            <a:srgbClr val="83CA9D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4" name="สี่เหลี่ยมผืนผ้า 73"/>
            <p:cNvSpPr/>
            <p:nvPr/>
          </p:nvSpPr>
          <p:spPr>
            <a:xfrm>
              <a:off x="-130629" y="-320604"/>
              <a:ext cx="6018245" cy="9084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grpSp>
          <p:nvGrpSpPr>
            <p:cNvPr id="75" name="กลุ่ม 87"/>
            <p:cNvGrpSpPr/>
            <p:nvPr/>
          </p:nvGrpSpPr>
          <p:grpSpPr>
            <a:xfrm>
              <a:off x="2700215" y="-329934"/>
              <a:ext cx="9644376" cy="916360"/>
              <a:chOff x="5998344" y="-1240110"/>
              <a:chExt cx="6175308" cy="2876550"/>
            </a:xfrm>
            <a:grpFill/>
          </p:grpSpPr>
          <p:sp>
            <p:nvSpPr>
              <p:cNvPr id="76" name="AutoShape 4"/>
              <p:cNvSpPr>
                <a:spLocks/>
              </p:cNvSpPr>
              <p:nvPr/>
            </p:nvSpPr>
            <p:spPr bwMode="auto">
              <a:xfrm rot="10800000" flipV="1">
                <a:off x="5998344" y="-1240110"/>
                <a:ext cx="4693841" cy="28765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7" name="AutoShape 5"/>
              <p:cNvSpPr>
                <a:spLocks/>
              </p:cNvSpPr>
              <p:nvPr/>
            </p:nvSpPr>
            <p:spPr bwMode="auto">
              <a:xfrm flipV="1">
                <a:off x="9382720" y="-1227438"/>
                <a:ext cx="2790932" cy="2863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8853" y="21582"/>
                    </a:lnTo>
                    <a:lnTo>
                      <a:pt x="21600" y="21600"/>
                    </a:lnTo>
                    <a:lnTo>
                      <a:pt x="21548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80" name="Rectangle 6"/>
          <p:cNvSpPr>
            <a:spLocks/>
          </p:cNvSpPr>
          <p:nvPr/>
        </p:nvSpPr>
        <p:spPr bwMode="auto">
          <a:xfrm>
            <a:off x="-39990" y="6513922"/>
            <a:ext cx="12351431" cy="389424"/>
          </a:xfrm>
          <a:prstGeom prst="rect">
            <a:avLst/>
          </a:prstGeom>
          <a:solidFill>
            <a:srgbClr val="83CA9D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248" tIns="72248" rIns="72248" bIns="72248" anchor="ctr"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charset="0"/>
              <a:sym typeface="Helvetica Light" charset="0"/>
            </a:endParaRPr>
          </a:p>
        </p:txBody>
      </p:sp>
      <p:sp>
        <p:nvSpPr>
          <p:cNvPr id="63" name="สี่เหลี่ยมผืนผ้ามุมมน 62"/>
          <p:cNvSpPr/>
          <p:nvPr/>
        </p:nvSpPr>
        <p:spPr>
          <a:xfrm>
            <a:off x="1163803" y="952108"/>
            <a:ext cx="2483237" cy="751218"/>
          </a:xfrm>
          <a:prstGeom prst="roundRect">
            <a:avLst/>
          </a:prstGeom>
          <a:solidFill>
            <a:srgbClr val="3CB97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เสื้อผ้าใยสังเคราะห์</a:t>
            </a:r>
          </a:p>
        </p:txBody>
      </p:sp>
      <p:sp>
        <p:nvSpPr>
          <p:cNvPr id="9" name="Rounded Rectangular Callout 2">
            <a:extLst>
              <a:ext uri="{FF2B5EF4-FFF2-40B4-BE49-F238E27FC236}">
                <a16:creationId xmlns:a16="http://schemas.microsoft.com/office/drawing/2014/main" id="{02E05552-D90D-4147-B3DF-6BA3032751BD}"/>
              </a:ext>
            </a:extLst>
          </p:cNvPr>
          <p:cNvSpPr/>
          <p:nvPr/>
        </p:nvSpPr>
        <p:spPr>
          <a:xfrm>
            <a:off x="2405422" y="2153929"/>
            <a:ext cx="8228368" cy="3458786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rgbClr val="00B050"/>
            </a:solidFill>
            <a:prstDash val="lgDashDotDot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นักเรียนร่วมกันวิเคราะห์เกี่ยวกับการดูแลเสื้อผ้าใยสังเคราะห์ ในประเด็นดังนี้ จากนั้นร่วมกันแสดงความคิดเห็นโดยการตอบคำถาม</a:t>
            </a:r>
          </a:p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th-TH" sz="32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การซัก</a:t>
            </a:r>
          </a:p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th-TH" sz="32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การตาก</a:t>
            </a:r>
          </a:p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th-TH" sz="3200" b="1" kern="0" dirty="0">
                <a:solidFill>
                  <a:srgbClr val="5B9BD5">
                    <a:lumMod val="75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การรีด</a:t>
            </a:r>
            <a:endParaRPr kumimoji="0" lang="th-TH" sz="3200" b="1" i="0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th-TH" sz="32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การเก็บรักษา</a:t>
            </a:r>
          </a:p>
        </p:txBody>
      </p:sp>
      <p:pic>
        <p:nvPicPr>
          <p:cNvPr id="10" name="รูปภาพ 21">
            <a:extLst>
              <a:ext uri="{FF2B5EF4-FFF2-40B4-BE49-F238E27FC236}">
                <a16:creationId xmlns:a16="http://schemas.microsoft.com/office/drawing/2014/main" id="{DE71D3E6-EBB3-40B4-A9BA-A76A139CA4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25" y="2032392"/>
            <a:ext cx="1824355" cy="38735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07100DD1-72C8-7346-BC66-ABF8C8D55F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219" y="124883"/>
            <a:ext cx="956402" cy="88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97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21">
            <a:extLst>
              <a:ext uri="{FF2B5EF4-FFF2-40B4-BE49-F238E27FC236}">
                <a16:creationId xmlns:a16="http://schemas.microsoft.com/office/drawing/2014/main" id="{2B151B98-9AD6-4F05-A800-721DE8E170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933" y="2103755"/>
            <a:ext cx="1824355" cy="38735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5" name="คำบรรยายภาพแบบสี่เหลี่ยมผืนผ้ามุมมน 7">
            <a:extLst>
              <a:ext uri="{FF2B5EF4-FFF2-40B4-BE49-F238E27FC236}">
                <a16:creationId xmlns:a16="http://schemas.microsoft.com/office/drawing/2014/main" id="{BF388E51-0B02-4F19-875C-A8D68504BAE6}"/>
              </a:ext>
            </a:extLst>
          </p:cNvPr>
          <p:cNvSpPr/>
          <p:nvPr/>
        </p:nvSpPr>
        <p:spPr>
          <a:xfrm>
            <a:off x="910589" y="894303"/>
            <a:ext cx="3746501" cy="1238027"/>
          </a:xfrm>
          <a:prstGeom prst="wedgeRoundRectCallout">
            <a:avLst>
              <a:gd name="adj1" fmla="val 61717"/>
              <a:gd name="adj2" fmla="val 99228"/>
              <a:gd name="adj3" fmla="val 16667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charset="0"/>
                <a:cs typeface="TH SarabunPSK" panose="020B0500040200020003" charset="0"/>
              </a:rPr>
              <a:t>การซักผ้าใยสังเคราะห์ด้วยมือ</a:t>
            </a:r>
          </a:p>
          <a:p>
            <a:pPr algn="ctr"/>
            <a:r>
              <a:rPr lang="th-TH" alt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charset="0"/>
                <a:cs typeface="TH SarabunPSK" panose="020B0500040200020003" charset="0"/>
              </a:rPr>
              <a:t> มีขั้นตอนอย่างไร</a:t>
            </a:r>
          </a:p>
        </p:txBody>
      </p:sp>
      <p:sp>
        <p:nvSpPr>
          <p:cNvPr id="7" name="คำบรรยายภาพแบบสี่เหลี่ยมผืนผ้ามุมมน 9">
            <a:extLst>
              <a:ext uri="{FF2B5EF4-FFF2-40B4-BE49-F238E27FC236}">
                <a16:creationId xmlns:a16="http://schemas.microsoft.com/office/drawing/2014/main" id="{3F703C2C-88A6-40FA-9384-3FEE547688A6}"/>
              </a:ext>
            </a:extLst>
          </p:cNvPr>
          <p:cNvSpPr/>
          <p:nvPr/>
        </p:nvSpPr>
        <p:spPr>
          <a:xfrm>
            <a:off x="7485191" y="3356149"/>
            <a:ext cx="3915410" cy="1260301"/>
          </a:xfrm>
          <a:prstGeom prst="wedgeRoundRectCallout">
            <a:avLst>
              <a:gd name="adj1" fmla="val -66478"/>
              <a:gd name="adj2" fmla="val -30508"/>
              <a:gd name="adj3" fmla="val 16667"/>
            </a:avLst>
          </a:prstGeom>
          <a:solidFill>
            <a:srgbClr val="CCCC00"/>
          </a:solidFill>
          <a:ln>
            <a:solidFill>
              <a:srgbClr val="CC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charset="0"/>
                <a:cs typeface="TH SarabunPSK" panose="020B0500040200020003" charset="0"/>
              </a:rPr>
              <a:t>การเก็บรักษาเสื้อผ้าใยสังเคราะห์</a:t>
            </a:r>
          </a:p>
          <a:p>
            <a:pPr algn="ctr"/>
            <a:r>
              <a:rPr lang="th-TH" alt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charset="0"/>
                <a:cs typeface="TH SarabunPSK" panose="020B0500040200020003" charset="0"/>
              </a:rPr>
              <a:t>มีขั้นตอนอย่างไร</a:t>
            </a:r>
          </a:p>
        </p:txBody>
      </p:sp>
      <p:sp>
        <p:nvSpPr>
          <p:cNvPr id="8" name="คำบรรยายภาพแบบสี่เหลี่ยมผืนผ้ามุมมน 11">
            <a:extLst>
              <a:ext uri="{FF2B5EF4-FFF2-40B4-BE49-F238E27FC236}">
                <a16:creationId xmlns:a16="http://schemas.microsoft.com/office/drawing/2014/main" id="{BC08AE6F-9F00-439A-ABCB-C70C8D05E084}"/>
              </a:ext>
            </a:extLst>
          </p:cNvPr>
          <p:cNvSpPr/>
          <p:nvPr/>
        </p:nvSpPr>
        <p:spPr>
          <a:xfrm flipH="1">
            <a:off x="575854" y="3736420"/>
            <a:ext cx="3905885" cy="1151890"/>
          </a:xfrm>
          <a:prstGeom prst="wedgeRoundRectCallout">
            <a:avLst>
              <a:gd name="adj1" fmla="val -56880"/>
              <a:gd name="adj2" fmla="val -54304"/>
              <a:gd name="adj3" fmla="val 16667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charset="0"/>
                <a:cs typeface="TH SarabunPSK" panose="020B0500040200020003" charset="0"/>
              </a:rPr>
              <a:t>การตากเสื้อผ้าใยสังเคราะห์</a:t>
            </a:r>
          </a:p>
          <a:p>
            <a:pPr algn="ctr"/>
            <a:r>
              <a:rPr lang="th-TH" alt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charset="0"/>
                <a:cs typeface="TH SarabunPSK" panose="020B0500040200020003" charset="0"/>
              </a:rPr>
              <a:t>มีขั้นตอนอย่างไร</a:t>
            </a:r>
          </a:p>
        </p:txBody>
      </p:sp>
      <p:sp>
        <p:nvSpPr>
          <p:cNvPr id="9" name="คำบรรยายภาพแบบสี่เหลี่ยมผืนผ้ามุมมน 13">
            <a:extLst>
              <a:ext uri="{FF2B5EF4-FFF2-40B4-BE49-F238E27FC236}">
                <a16:creationId xmlns:a16="http://schemas.microsoft.com/office/drawing/2014/main" id="{EF9FEFF7-599A-4583-A5FA-FC1A7E05FB2A}"/>
              </a:ext>
            </a:extLst>
          </p:cNvPr>
          <p:cNvSpPr/>
          <p:nvPr/>
        </p:nvSpPr>
        <p:spPr>
          <a:xfrm flipH="1">
            <a:off x="7578572" y="1225899"/>
            <a:ext cx="3528060" cy="1298470"/>
          </a:xfrm>
          <a:prstGeom prst="wedgeRoundRectCallout">
            <a:avLst>
              <a:gd name="adj1" fmla="val 64290"/>
              <a:gd name="adj2" fmla="val 35060"/>
              <a:gd name="adj3" fmla="val 16667"/>
            </a:avLst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charset="0"/>
                <a:cs typeface="TH SarabunPSK" panose="020B0500040200020003" charset="0"/>
              </a:rPr>
              <a:t>การรีดเสื้อผ้าใยสังเคราะห์</a:t>
            </a:r>
          </a:p>
          <a:p>
            <a:pPr algn="ctr"/>
            <a:r>
              <a:rPr lang="th-TH" alt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charset="0"/>
                <a:cs typeface="TH SarabunPSK" panose="020B0500040200020003" charset="0"/>
              </a:rPr>
              <a:t>มีขั้นตอนอย่างไร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DC7F4AE-992C-964A-AD71-864195ADA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219" y="124883"/>
            <a:ext cx="956402" cy="88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45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E2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กลุ่ม 72"/>
          <p:cNvGrpSpPr/>
          <p:nvPr/>
        </p:nvGrpSpPr>
        <p:grpSpPr>
          <a:xfrm>
            <a:off x="-130629" y="-1306"/>
            <a:ext cx="12475220" cy="529200"/>
            <a:chOff x="-130629" y="-329934"/>
            <a:chExt cx="12475220" cy="917764"/>
          </a:xfrm>
          <a:solidFill>
            <a:srgbClr val="83CA9D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4" name="สี่เหลี่ยมผืนผ้า 73"/>
            <p:cNvSpPr/>
            <p:nvPr/>
          </p:nvSpPr>
          <p:spPr>
            <a:xfrm>
              <a:off x="-130629" y="-320604"/>
              <a:ext cx="6018245" cy="9084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grpSp>
          <p:nvGrpSpPr>
            <p:cNvPr id="75" name="กลุ่ม 87"/>
            <p:cNvGrpSpPr/>
            <p:nvPr/>
          </p:nvGrpSpPr>
          <p:grpSpPr>
            <a:xfrm>
              <a:off x="2700215" y="-329934"/>
              <a:ext cx="9644376" cy="916360"/>
              <a:chOff x="5998344" y="-1240110"/>
              <a:chExt cx="6175308" cy="2876550"/>
            </a:xfrm>
            <a:grpFill/>
          </p:grpSpPr>
          <p:sp>
            <p:nvSpPr>
              <p:cNvPr id="76" name="AutoShape 4"/>
              <p:cNvSpPr>
                <a:spLocks/>
              </p:cNvSpPr>
              <p:nvPr/>
            </p:nvSpPr>
            <p:spPr bwMode="auto">
              <a:xfrm rot="10800000" flipV="1">
                <a:off x="5998344" y="-1240110"/>
                <a:ext cx="4693841" cy="28765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7" name="AutoShape 5"/>
              <p:cNvSpPr>
                <a:spLocks/>
              </p:cNvSpPr>
              <p:nvPr/>
            </p:nvSpPr>
            <p:spPr bwMode="auto">
              <a:xfrm flipV="1">
                <a:off x="9382720" y="-1227438"/>
                <a:ext cx="2790932" cy="2863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8853" y="21582"/>
                    </a:lnTo>
                    <a:lnTo>
                      <a:pt x="21600" y="21600"/>
                    </a:lnTo>
                    <a:lnTo>
                      <a:pt x="21548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80" name="Rectangle 6"/>
          <p:cNvSpPr>
            <a:spLocks/>
          </p:cNvSpPr>
          <p:nvPr/>
        </p:nvSpPr>
        <p:spPr bwMode="auto">
          <a:xfrm>
            <a:off x="-39990" y="6513922"/>
            <a:ext cx="12351431" cy="389424"/>
          </a:xfrm>
          <a:prstGeom prst="rect">
            <a:avLst/>
          </a:prstGeom>
          <a:solidFill>
            <a:srgbClr val="83CA9D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248" tIns="72248" rIns="72248" bIns="72248" anchor="ctr"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charset="0"/>
              <a:sym typeface="Helvetica Light" charset="0"/>
            </a:endParaRPr>
          </a:p>
        </p:txBody>
      </p:sp>
      <p:sp>
        <p:nvSpPr>
          <p:cNvPr id="63" name="สี่เหลี่ยมผืนผ้ามุมมน 62"/>
          <p:cNvSpPr/>
          <p:nvPr/>
        </p:nvSpPr>
        <p:spPr>
          <a:xfrm>
            <a:off x="575555" y="907598"/>
            <a:ext cx="4605876" cy="797095"/>
          </a:xfrm>
          <a:prstGeom prst="roundRect">
            <a:avLst/>
          </a:prstGeom>
          <a:solidFill>
            <a:srgbClr val="3CB97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การซัก ตาก</a:t>
            </a:r>
            <a:r>
              <a:rPr kumimoji="0" lang="th-TH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เสื้อผ้าใยสังเคราะห์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5" name="กลุ่ม 4"/>
          <p:cNvGrpSpPr/>
          <p:nvPr/>
        </p:nvGrpSpPr>
        <p:grpSpPr>
          <a:xfrm>
            <a:off x="575555" y="1989027"/>
            <a:ext cx="8986456" cy="2491825"/>
            <a:chOff x="227812" y="2439584"/>
            <a:chExt cx="9077035" cy="2491825"/>
          </a:xfrm>
        </p:grpSpPr>
        <p:sp>
          <p:nvSpPr>
            <p:cNvPr id="10" name="สี่เหลี่ยมผืนผ้า 9"/>
            <p:cNvSpPr/>
            <p:nvPr/>
          </p:nvSpPr>
          <p:spPr>
            <a:xfrm>
              <a:off x="227812" y="2439584"/>
              <a:ext cx="8534675" cy="2469205"/>
            </a:xfrm>
            <a:prstGeom prst="rect">
              <a:avLst/>
            </a:prstGeom>
            <a:solidFill>
              <a:srgbClr val="E3F2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10" name="สี่เหลี่ยมผืนผ้า 109"/>
            <p:cNvSpPr/>
            <p:nvPr/>
          </p:nvSpPr>
          <p:spPr>
            <a:xfrm>
              <a:off x="700060" y="2526129"/>
              <a:ext cx="8604787" cy="2405280"/>
            </a:xfrm>
            <a:prstGeom prst="rect">
              <a:avLst/>
            </a:prstGeom>
          </p:spPr>
          <p:txBody>
            <a:bodyPr wrap="square" lIns="108720" tIns="54359" rIns="108720" bIns="54359">
              <a:spAutoFit/>
            </a:bodyPr>
            <a:lstStyle/>
            <a:p>
              <a:pPr marL="0" marR="0" lvl="0" indent="0" algn="thai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200" b="1" i="0" u="none" strike="noStrike" kern="1200" cap="none" spc="0" normalizeH="0" baseline="0" noProof="0" dirty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๑) การซักเสื้อผ้าใยสังเคราะห์ </a:t>
              </a:r>
            </a:p>
            <a:p>
              <a:pPr marL="0" marR="0" lvl="0" indent="0" algn="thai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sz="2929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- </a:t>
              </a:r>
              <a:r>
                <a:rPr kumimoji="0" lang="th-TH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แยกผ้าสีและผ้าขาวออกจากกัน ไม่ควรซักรวมกัน เพื่อป้องกันสีตก</a:t>
              </a:r>
            </a:p>
            <a:p>
              <a:pPr marL="0" marR="0" lvl="0" indent="0" algn="thai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- ซักในน้ำธรรมดาด้วยสารซักฟอกชนิดอ่อนอย่างเบามือ แล้วล้างด้วยน้ำสะอาด  </a:t>
              </a:r>
            </a:p>
            <a:p>
              <a:pPr marL="0" marR="0" lvl="0" indent="0" algn="thai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  ๒-๓ ครั้ง </a:t>
              </a:r>
            </a:p>
            <a:p>
              <a:pPr marL="0" marR="0" lvl="0" indent="0" algn="thai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- </a:t>
              </a:r>
              <a:r>
                <a:rPr kumimoji="0" lang="th-TH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ถ้ามีความจำเป็นต้องใช้สารซักฟอกขาว ควรใช้สารซักฟอกขาวอย่างอ่อน</a:t>
              </a:r>
              <a:endParaRPr kumimoji="0" lang="th-TH" sz="2929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6" name="กลุ่ม 5"/>
          <p:cNvGrpSpPr/>
          <p:nvPr/>
        </p:nvGrpSpPr>
        <p:grpSpPr>
          <a:xfrm>
            <a:off x="575555" y="4718579"/>
            <a:ext cx="8559736" cy="1522782"/>
            <a:chOff x="196816" y="5091803"/>
            <a:chExt cx="8595088" cy="1522782"/>
          </a:xfrm>
        </p:grpSpPr>
        <p:sp>
          <p:nvSpPr>
            <p:cNvPr id="40" name="สี่เหลี่ยมผืนผ้า 39"/>
            <p:cNvSpPr/>
            <p:nvPr/>
          </p:nvSpPr>
          <p:spPr>
            <a:xfrm>
              <a:off x="196816" y="5091803"/>
              <a:ext cx="8534675" cy="1522782"/>
            </a:xfrm>
            <a:prstGeom prst="rect">
              <a:avLst/>
            </a:prstGeom>
            <a:solidFill>
              <a:srgbClr val="E3F2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1" name="สี่เหลี่ยมผืนผ้า 40"/>
            <p:cNvSpPr/>
            <p:nvPr/>
          </p:nvSpPr>
          <p:spPr>
            <a:xfrm>
              <a:off x="666282" y="5110834"/>
              <a:ext cx="8125622" cy="1463997"/>
            </a:xfrm>
            <a:prstGeom prst="rect">
              <a:avLst/>
            </a:prstGeom>
          </p:spPr>
          <p:txBody>
            <a:bodyPr wrap="square" lIns="108720" tIns="54359" rIns="108720" bIns="54359">
              <a:spAutoFit/>
            </a:bodyPr>
            <a:lstStyle/>
            <a:p>
              <a:pPr marL="0" marR="0" lvl="0" indent="0" algn="thai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200" b="1" i="0" u="none" strike="noStrike" kern="1200" cap="none" spc="0" normalizeH="0" baseline="0" noProof="0" dirty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๒) การตากเสื้อผ้าใยสังเคราะห์ </a:t>
              </a:r>
            </a:p>
            <a:p>
              <a:pPr marL="0" marR="0" lvl="0" indent="0" algn="thai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i="0" u="none" strike="noStrike" kern="1200" cap="none" spc="0" normalizeH="0" baseline="0" noProof="0" dirty="0">
                  <a:ln>
                    <a:noFill/>
                  </a:ln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นำเสื้อผ้าใยสังเคราะห์ใส่ไม้แขวนเสื้อ ตากบริเวณที่มีแสงแดดได้ แต่ต้องกลับ  </a:t>
              </a:r>
            </a:p>
            <a:p>
              <a:pPr marL="0" marR="0" lvl="0" indent="0" algn="thai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</a:t>
              </a:r>
              <a:r>
                <a:rPr kumimoji="0" lang="th-TH" i="0" u="none" strike="noStrike" kern="1200" cap="none" spc="0" normalizeH="0" baseline="0" noProof="0" dirty="0">
                  <a:ln>
                    <a:noFill/>
                  </a:ln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เสื้อผ้าด้านในออก เพื่อป้องกันไม่ให้สีซีดจาง ไม่ควรตากนาน พอหมาดเก็บเข้าที่ร่ม</a:t>
              </a:r>
            </a:p>
          </p:txBody>
        </p:sp>
      </p:grpSp>
      <p:pic>
        <p:nvPicPr>
          <p:cNvPr id="24" name="รูปภาพ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7742" y="2333762"/>
            <a:ext cx="2638425" cy="2924175"/>
          </a:xfrm>
          <a:prstGeom prst="round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5582FC97-328A-8F44-9F81-F3C629DC96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219" y="124883"/>
            <a:ext cx="956402" cy="88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25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E2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กลุ่ม 72"/>
          <p:cNvGrpSpPr/>
          <p:nvPr/>
        </p:nvGrpSpPr>
        <p:grpSpPr>
          <a:xfrm>
            <a:off x="-130629" y="-12192"/>
            <a:ext cx="12475220" cy="529200"/>
            <a:chOff x="-130629" y="-329934"/>
            <a:chExt cx="12475220" cy="917764"/>
          </a:xfrm>
          <a:solidFill>
            <a:srgbClr val="83CA9D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4" name="สี่เหลี่ยมผืนผ้า 73"/>
            <p:cNvSpPr/>
            <p:nvPr/>
          </p:nvSpPr>
          <p:spPr>
            <a:xfrm>
              <a:off x="-130629" y="-320604"/>
              <a:ext cx="6018245" cy="9084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grpSp>
          <p:nvGrpSpPr>
            <p:cNvPr id="75" name="กลุ่ม 87"/>
            <p:cNvGrpSpPr/>
            <p:nvPr/>
          </p:nvGrpSpPr>
          <p:grpSpPr>
            <a:xfrm>
              <a:off x="2700215" y="-329934"/>
              <a:ext cx="9644376" cy="916360"/>
              <a:chOff x="5998344" y="-1240110"/>
              <a:chExt cx="6175308" cy="2876550"/>
            </a:xfrm>
            <a:grpFill/>
          </p:grpSpPr>
          <p:sp>
            <p:nvSpPr>
              <p:cNvPr id="76" name="AutoShape 4"/>
              <p:cNvSpPr>
                <a:spLocks/>
              </p:cNvSpPr>
              <p:nvPr/>
            </p:nvSpPr>
            <p:spPr bwMode="auto">
              <a:xfrm rot="10800000" flipV="1">
                <a:off x="5998344" y="-1240110"/>
                <a:ext cx="4693841" cy="28765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7" name="AutoShape 5"/>
              <p:cNvSpPr>
                <a:spLocks/>
              </p:cNvSpPr>
              <p:nvPr/>
            </p:nvSpPr>
            <p:spPr bwMode="auto">
              <a:xfrm flipV="1">
                <a:off x="9382720" y="-1227438"/>
                <a:ext cx="2790932" cy="2863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8853" y="21582"/>
                    </a:lnTo>
                    <a:lnTo>
                      <a:pt x="21600" y="21600"/>
                    </a:lnTo>
                    <a:lnTo>
                      <a:pt x="21548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80" name="Rectangle 6"/>
          <p:cNvSpPr>
            <a:spLocks/>
          </p:cNvSpPr>
          <p:nvPr/>
        </p:nvSpPr>
        <p:spPr bwMode="auto">
          <a:xfrm>
            <a:off x="-39990" y="6513922"/>
            <a:ext cx="12351431" cy="389424"/>
          </a:xfrm>
          <a:prstGeom prst="rect">
            <a:avLst/>
          </a:prstGeom>
          <a:solidFill>
            <a:srgbClr val="83CA9D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248" tIns="72248" rIns="72248" bIns="72248" anchor="ctr"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charset="0"/>
              <a:sym typeface="Helvetica Light" charset="0"/>
            </a:endParaRPr>
          </a:p>
        </p:txBody>
      </p:sp>
      <p:sp>
        <p:nvSpPr>
          <p:cNvPr id="63" name="สี่เหลี่ยมผืนผ้ามุมมน 62"/>
          <p:cNvSpPr/>
          <p:nvPr/>
        </p:nvSpPr>
        <p:spPr>
          <a:xfrm>
            <a:off x="285303" y="828150"/>
            <a:ext cx="5783901" cy="770238"/>
          </a:xfrm>
          <a:prstGeom prst="roundRect">
            <a:avLst/>
          </a:prstGeom>
          <a:solidFill>
            <a:srgbClr val="3CB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การรีด และการเก็บรักษาเสื้อผ้าใยสังเคราะห์</a:t>
            </a:r>
          </a:p>
        </p:txBody>
      </p:sp>
      <p:grpSp>
        <p:nvGrpSpPr>
          <p:cNvPr id="6" name="กลุ่ม 5"/>
          <p:cNvGrpSpPr/>
          <p:nvPr/>
        </p:nvGrpSpPr>
        <p:grpSpPr>
          <a:xfrm>
            <a:off x="285303" y="1894137"/>
            <a:ext cx="8534675" cy="1794794"/>
            <a:chOff x="227812" y="2439585"/>
            <a:chExt cx="8534675" cy="1794794"/>
          </a:xfrm>
        </p:grpSpPr>
        <p:sp>
          <p:nvSpPr>
            <p:cNvPr id="10" name="สี่เหลี่ยมผืนผ้า 9"/>
            <p:cNvSpPr/>
            <p:nvPr/>
          </p:nvSpPr>
          <p:spPr>
            <a:xfrm>
              <a:off x="227812" y="2439585"/>
              <a:ext cx="8534675" cy="1794794"/>
            </a:xfrm>
            <a:prstGeom prst="rect">
              <a:avLst/>
            </a:prstGeom>
            <a:solidFill>
              <a:srgbClr val="E3F2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10" name="สี่เหลี่ยมผืนผ้า 109"/>
            <p:cNvSpPr/>
            <p:nvPr/>
          </p:nvSpPr>
          <p:spPr>
            <a:xfrm>
              <a:off x="227812" y="2551205"/>
              <a:ext cx="6115497" cy="1463997"/>
            </a:xfrm>
            <a:prstGeom prst="rect">
              <a:avLst/>
            </a:prstGeom>
          </p:spPr>
          <p:txBody>
            <a:bodyPr wrap="square" lIns="108720" tIns="54359" rIns="108720" bIns="54359">
              <a:spAutoFit/>
            </a:bodyPr>
            <a:lstStyle/>
            <a:p>
              <a:pPr marL="0" marR="0" lvl="0" indent="0" algn="thai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929" b="1" i="0" u="none" strike="noStrike" kern="1200" cap="none" spc="0" normalizeH="0" baseline="0" noProof="0" dirty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   </a:t>
              </a:r>
              <a:r>
                <a:rPr kumimoji="0" lang="th-TH" sz="3200" b="1" i="0" u="none" strike="noStrike" kern="1200" cap="none" spc="0" normalizeH="0" baseline="0" noProof="0" dirty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๓) การรีดเสื้อผ้าใยสังเคราะห์ </a:t>
              </a:r>
            </a:p>
            <a:p>
              <a:pPr marL="457200" marR="0" lvl="1" indent="0" algn="thai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i="0" u="none" strike="noStrike" kern="1200" cap="none" spc="0" normalizeH="0" baseline="0" noProof="0" dirty="0">
                  <a:ln>
                    <a:noFill/>
                  </a:ln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เนื้อผ้าไม่ยับ จึงไม่จำเป็นต้องรีด หากจำเป็นควรรีดโดยใช้อุณหภูมิต่ำ</a:t>
              </a:r>
            </a:p>
          </p:txBody>
        </p:sp>
      </p:grpSp>
      <p:grpSp>
        <p:nvGrpSpPr>
          <p:cNvPr id="7" name="กลุ่ม 6"/>
          <p:cNvGrpSpPr/>
          <p:nvPr/>
        </p:nvGrpSpPr>
        <p:grpSpPr>
          <a:xfrm>
            <a:off x="285303" y="4058071"/>
            <a:ext cx="8956411" cy="1305699"/>
            <a:chOff x="249867" y="4463187"/>
            <a:chExt cx="8956411" cy="1305699"/>
          </a:xfrm>
        </p:grpSpPr>
        <p:sp>
          <p:nvSpPr>
            <p:cNvPr id="40" name="สี่เหลี่ยมผืนผ้า 39"/>
            <p:cNvSpPr/>
            <p:nvPr/>
          </p:nvSpPr>
          <p:spPr>
            <a:xfrm>
              <a:off x="249867" y="4463187"/>
              <a:ext cx="8534675" cy="1305699"/>
            </a:xfrm>
            <a:prstGeom prst="rect">
              <a:avLst/>
            </a:prstGeom>
            <a:solidFill>
              <a:srgbClr val="E3F2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1" name="สี่เหลี่ยมผืนผ้า 40"/>
            <p:cNvSpPr/>
            <p:nvPr/>
          </p:nvSpPr>
          <p:spPr>
            <a:xfrm>
              <a:off x="488111" y="4688443"/>
              <a:ext cx="8718167" cy="1052987"/>
            </a:xfrm>
            <a:prstGeom prst="rect">
              <a:avLst/>
            </a:prstGeom>
          </p:spPr>
          <p:txBody>
            <a:bodyPr wrap="square" lIns="108720" tIns="54359" rIns="108720" bIns="54359">
              <a:spAutoFit/>
            </a:bodyPr>
            <a:lstStyle/>
            <a:p>
              <a:pPr marL="0" marR="0" lvl="0" indent="0" algn="thai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929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 </a:t>
              </a:r>
              <a:r>
                <a:rPr kumimoji="0" lang="th-TH" sz="3200" b="1" i="0" u="none" strike="noStrike" kern="1200" cap="none" spc="0" normalizeH="0" baseline="0" noProof="0" dirty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๔) การเก็บรักษาเสื้อผ้าใยสังเคราะห์ </a:t>
              </a:r>
              <a:endParaRPr kumimoji="0" lang="th-TH" sz="2929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457200" marR="0" lvl="1" indent="0" algn="thai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แขวนเสื้อผ้าใยสังเคราะห์ด้วยไม้แขวนเสื้อ แล้วนำไปเก็บในตู้เสื้อผ้า</a:t>
              </a:r>
            </a:p>
          </p:txBody>
        </p:sp>
      </p:grpSp>
      <p:pic>
        <p:nvPicPr>
          <p:cNvPr id="24" name="รูปภาพ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0028" y="2412139"/>
            <a:ext cx="2638425" cy="2924175"/>
          </a:xfrm>
          <a:prstGeom prst="roundRect">
            <a:avLst/>
          </a:prstGeom>
          <a:ln w="19050">
            <a:solidFill>
              <a:schemeClr val="tx1"/>
            </a:solidFill>
            <a:prstDash val="sysDash"/>
          </a:ln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2142" y="1081054"/>
            <a:ext cx="2134394" cy="2171067"/>
          </a:xfrm>
          <a:prstGeom prst="roundRect">
            <a:avLst/>
          </a:prstGeom>
          <a:ln w="19050">
            <a:solidFill>
              <a:schemeClr val="accent1">
                <a:lumMod val="75000"/>
              </a:schemeClr>
            </a:solidFill>
            <a:prstDash val="sysDash"/>
          </a:ln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7FE31513-648F-C246-9EFE-94EA3AC2E4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219" y="124883"/>
            <a:ext cx="956402" cy="88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64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E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กลุ่ม 72"/>
          <p:cNvGrpSpPr/>
          <p:nvPr/>
        </p:nvGrpSpPr>
        <p:grpSpPr>
          <a:xfrm>
            <a:off x="-130629" y="-23078"/>
            <a:ext cx="12475220" cy="532800"/>
            <a:chOff x="-130629" y="-329934"/>
            <a:chExt cx="12475220" cy="917764"/>
          </a:xfrm>
          <a:solidFill>
            <a:srgbClr val="6FD0F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4" name="สี่เหลี่ยมผืนผ้า 73"/>
            <p:cNvSpPr/>
            <p:nvPr/>
          </p:nvSpPr>
          <p:spPr>
            <a:xfrm>
              <a:off x="-130629" y="-320604"/>
              <a:ext cx="6018245" cy="9084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grpSp>
          <p:nvGrpSpPr>
            <p:cNvPr id="75" name="กลุ่ม 87"/>
            <p:cNvGrpSpPr/>
            <p:nvPr/>
          </p:nvGrpSpPr>
          <p:grpSpPr>
            <a:xfrm>
              <a:off x="2700215" y="-329934"/>
              <a:ext cx="9644376" cy="916360"/>
              <a:chOff x="5998344" y="-1240110"/>
              <a:chExt cx="6175308" cy="2876550"/>
            </a:xfrm>
            <a:grpFill/>
          </p:grpSpPr>
          <p:sp>
            <p:nvSpPr>
              <p:cNvPr id="76" name="AutoShape 4"/>
              <p:cNvSpPr>
                <a:spLocks/>
              </p:cNvSpPr>
              <p:nvPr/>
            </p:nvSpPr>
            <p:spPr bwMode="auto">
              <a:xfrm rot="10800000" flipV="1">
                <a:off x="5998344" y="-1240110"/>
                <a:ext cx="4693841" cy="28765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7" name="AutoShape 5"/>
              <p:cNvSpPr>
                <a:spLocks/>
              </p:cNvSpPr>
              <p:nvPr/>
            </p:nvSpPr>
            <p:spPr bwMode="auto">
              <a:xfrm flipV="1">
                <a:off x="9382720" y="-1227438"/>
                <a:ext cx="2790932" cy="2863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8853" y="21582"/>
                    </a:lnTo>
                    <a:lnTo>
                      <a:pt x="21600" y="21600"/>
                    </a:lnTo>
                    <a:lnTo>
                      <a:pt x="21548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80" name="Rectangle 6"/>
          <p:cNvSpPr>
            <a:spLocks/>
          </p:cNvSpPr>
          <p:nvPr/>
        </p:nvSpPr>
        <p:spPr bwMode="auto">
          <a:xfrm>
            <a:off x="-39990" y="6513922"/>
            <a:ext cx="12351431" cy="389424"/>
          </a:xfrm>
          <a:prstGeom prst="rect">
            <a:avLst/>
          </a:prstGeom>
          <a:solidFill>
            <a:srgbClr val="6FD0F6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248" tIns="72248" rIns="72248" bIns="72248" anchor="ctr"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charset="0"/>
              <a:sym typeface="Helvetica Light" charset="0"/>
            </a:endParaRPr>
          </a:p>
        </p:txBody>
      </p:sp>
      <p:sp>
        <p:nvSpPr>
          <p:cNvPr id="63" name="สี่เหลี่ยมผืนผ้ามุมมน 62"/>
          <p:cNvSpPr/>
          <p:nvPr/>
        </p:nvSpPr>
        <p:spPr>
          <a:xfrm>
            <a:off x="688043" y="1058358"/>
            <a:ext cx="4024344" cy="800515"/>
          </a:xfrm>
          <a:prstGeom prst="roundRect">
            <a:avLst/>
          </a:prstGeom>
          <a:solidFill>
            <a:srgbClr val="00BCF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เสื้อผ้าใยกึ่งสังเคราะห์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สี่เหลี่ยมผืนผ้า 3">
            <a:extLst>
              <a:ext uri="{FF2B5EF4-FFF2-40B4-BE49-F238E27FC236}">
                <a16:creationId xmlns:a16="http://schemas.microsoft.com/office/drawing/2014/main" id="{4559C9F9-48DB-4AE8-BAD0-FA2F2A955DC3}"/>
              </a:ext>
            </a:extLst>
          </p:cNvPr>
          <p:cNvSpPr/>
          <p:nvPr/>
        </p:nvSpPr>
        <p:spPr>
          <a:xfrm>
            <a:off x="1858519" y="2398515"/>
            <a:ext cx="8867919" cy="2215991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5">
                <a:lumMod val="75000"/>
              </a:schemeClr>
            </a:solidFill>
            <a:prstDash val="dashDot"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0215" algn="l"/>
                <a:tab pos="630555" algn="l"/>
              </a:tabLst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นักเรียนร่วมกันศึกษาวิเคราะห์เกี่ยวกับลักษณะของเสื้อผ้า</a:t>
            </a:r>
            <a:b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ใยกึ่งสังเคราะห์และประโยชน์ของเสื้อผ้าใยกึ่งสังเคราะห์ 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0215" algn="l"/>
                <a:tab pos="630555" algn="l"/>
              </a:tabLst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เพื่อทบทวนความรู้เดิม เขียนลงในตาราง</a:t>
            </a:r>
            <a:endParaRPr kumimoji="0" lang="th-TH" sz="8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59065475-A037-0A4E-8B43-951950CB6E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219" y="124883"/>
            <a:ext cx="956402" cy="88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53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E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กลุ่ม 72"/>
          <p:cNvGrpSpPr/>
          <p:nvPr/>
        </p:nvGrpSpPr>
        <p:grpSpPr>
          <a:xfrm>
            <a:off x="-130629" y="-23078"/>
            <a:ext cx="12475220" cy="532800"/>
            <a:chOff x="-130629" y="-329934"/>
            <a:chExt cx="12475220" cy="917764"/>
          </a:xfrm>
          <a:solidFill>
            <a:srgbClr val="6FD0F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4" name="สี่เหลี่ยมผืนผ้า 73"/>
            <p:cNvSpPr/>
            <p:nvPr/>
          </p:nvSpPr>
          <p:spPr>
            <a:xfrm>
              <a:off x="-130629" y="-320604"/>
              <a:ext cx="6018245" cy="9084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grpSp>
          <p:nvGrpSpPr>
            <p:cNvPr id="75" name="กลุ่ม 87"/>
            <p:cNvGrpSpPr/>
            <p:nvPr/>
          </p:nvGrpSpPr>
          <p:grpSpPr>
            <a:xfrm>
              <a:off x="2700215" y="-329934"/>
              <a:ext cx="9644376" cy="916360"/>
              <a:chOff x="5998344" y="-1240110"/>
              <a:chExt cx="6175308" cy="2876550"/>
            </a:xfrm>
            <a:grpFill/>
          </p:grpSpPr>
          <p:sp>
            <p:nvSpPr>
              <p:cNvPr id="76" name="AutoShape 4"/>
              <p:cNvSpPr>
                <a:spLocks/>
              </p:cNvSpPr>
              <p:nvPr/>
            </p:nvSpPr>
            <p:spPr bwMode="auto">
              <a:xfrm rot="10800000" flipV="1">
                <a:off x="5998344" y="-1240110"/>
                <a:ext cx="4693841" cy="28765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7" name="AutoShape 5"/>
              <p:cNvSpPr>
                <a:spLocks/>
              </p:cNvSpPr>
              <p:nvPr/>
            </p:nvSpPr>
            <p:spPr bwMode="auto">
              <a:xfrm flipV="1">
                <a:off x="9382720" y="-1227438"/>
                <a:ext cx="2790932" cy="2863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8853" y="21582"/>
                    </a:lnTo>
                    <a:lnTo>
                      <a:pt x="21600" y="21600"/>
                    </a:lnTo>
                    <a:lnTo>
                      <a:pt x="21548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80" name="Rectangle 6"/>
          <p:cNvSpPr>
            <a:spLocks/>
          </p:cNvSpPr>
          <p:nvPr/>
        </p:nvSpPr>
        <p:spPr bwMode="auto">
          <a:xfrm>
            <a:off x="-39990" y="6513922"/>
            <a:ext cx="12351431" cy="389424"/>
          </a:xfrm>
          <a:prstGeom prst="rect">
            <a:avLst/>
          </a:prstGeom>
          <a:solidFill>
            <a:srgbClr val="6FD0F6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248" tIns="72248" rIns="72248" bIns="72248" anchor="ctr"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charset="0"/>
              <a:sym typeface="Helvetica Light" charset="0"/>
            </a:endParaRPr>
          </a:p>
        </p:txBody>
      </p:sp>
      <p:sp>
        <p:nvSpPr>
          <p:cNvPr id="63" name="สี่เหลี่ยมผืนผ้ามุมมน 62"/>
          <p:cNvSpPr/>
          <p:nvPr/>
        </p:nvSpPr>
        <p:spPr>
          <a:xfrm>
            <a:off x="912745" y="887361"/>
            <a:ext cx="2585471" cy="770370"/>
          </a:xfrm>
          <a:prstGeom prst="roundRect">
            <a:avLst/>
          </a:prstGeom>
          <a:solidFill>
            <a:srgbClr val="00BCF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ตัวอย่างตาราง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0D0683BB-C28B-420B-AC8C-720A14E60F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897199"/>
              </p:ext>
            </p:extLst>
          </p:nvPr>
        </p:nvGraphicFramePr>
        <p:xfrm>
          <a:off x="1976846" y="2036998"/>
          <a:ext cx="8360228" cy="291436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180114">
                  <a:extLst>
                    <a:ext uri="{9D8B030D-6E8A-4147-A177-3AD203B41FA5}">
                      <a16:colId xmlns:a16="http://schemas.microsoft.com/office/drawing/2014/main" val="287649447"/>
                    </a:ext>
                  </a:extLst>
                </a:gridCol>
                <a:gridCol w="4180114">
                  <a:extLst>
                    <a:ext uri="{9D8B030D-6E8A-4147-A177-3AD203B41FA5}">
                      <a16:colId xmlns:a16="http://schemas.microsoft.com/office/drawing/2014/main" val="1792527507"/>
                    </a:ext>
                  </a:extLst>
                </a:gridCol>
              </a:tblGrid>
              <a:tr h="752205"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ลักษณะของเสื้อผ้า</a:t>
                      </a:r>
                      <a:br>
                        <a:rPr lang="th-TH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ใยกึ่งสังเคราะห์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ประโยชน์ของเสื้อผ้า</a:t>
                      </a:r>
                      <a:br>
                        <a:rPr lang="th-TH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ใยกึ่งสังเคราะห์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24238893"/>
                  </a:ext>
                </a:extLst>
              </a:tr>
              <a:tr h="1725647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เสื้อผ้ามีความนุ่มเงามัน ดูดซึมน้ำได้ดี มีความเหนียวลดลงและเสียรูปทรงเมื่อเปียกน้ำ ไม่ทนต่อกรดเข้มข้น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ใส่สบาย ระบายความร้อนได้ดี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4139763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045616" y="3252247"/>
            <a:ext cx="4044099" cy="1442301"/>
          </a:xfrm>
          <a:prstGeom prst="rect">
            <a:avLst/>
          </a:prstGeom>
          <a:solidFill>
            <a:srgbClr val="B9E6FB"/>
          </a:solidFill>
          <a:ln>
            <a:solidFill>
              <a:srgbClr val="B9E6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428329" y="3252247"/>
            <a:ext cx="3665337" cy="961534"/>
          </a:xfrm>
          <a:prstGeom prst="rect">
            <a:avLst/>
          </a:prstGeom>
          <a:solidFill>
            <a:srgbClr val="B9E6FB"/>
          </a:solidFill>
          <a:ln>
            <a:solidFill>
              <a:srgbClr val="B9E6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A1BF95E6-BA2E-EF42-AED6-1363BDF954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219" y="124883"/>
            <a:ext cx="956402" cy="88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25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2" grpId="0" animBg="1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E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กลุ่ม 72"/>
          <p:cNvGrpSpPr/>
          <p:nvPr/>
        </p:nvGrpSpPr>
        <p:grpSpPr>
          <a:xfrm>
            <a:off x="-130629" y="-23078"/>
            <a:ext cx="12475220" cy="532800"/>
            <a:chOff x="-130629" y="-329934"/>
            <a:chExt cx="12475220" cy="917764"/>
          </a:xfrm>
          <a:solidFill>
            <a:srgbClr val="6FD0F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4" name="สี่เหลี่ยมผืนผ้า 73"/>
            <p:cNvSpPr/>
            <p:nvPr/>
          </p:nvSpPr>
          <p:spPr>
            <a:xfrm>
              <a:off x="-130629" y="-320604"/>
              <a:ext cx="6018245" cy="9084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grpSp>
          <p:nvGrpSpPr>
            <p:cNvPr id="75" name="กลุ่ม 87"/>
            <p:cNvGrpSpPr/>
            <p:nvPr/>
          </p:nvGrpSpPr>
          <p:grpSpPr>
            <a:xfrm>
              <a:off x="2700215" y="-329934"/>
              <a:ext cx="9644376" cy="916360"/>
              <a:chOff x="5998344" y="-1240110"/>
              <a:chExt cx="6175308" cy="2876550"/>
            </a:xfrm>
            <a:grpFill/>
          </p:grpSpPr>
          <p:sp>
            <p:nvSpPr>
              <p:cNvPr id="76" name="AutoShape 4"/>
              <p:cNvSpPr>
                <a:spLocks/>
              </p:cNvSpPr>
              <p:nvPr/>
            </p:nvSpPr>
            <p:spPr bwMode="auto">
              <a:xfrm rot="10800000" flipV="1">
                <a:off x="5998344" y="-1240110"/>
                <a:ext cx="4693841" cy="28765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7" name="AutoShape 5"/>
              <p:cNvSpPr>
                <a:spLocks/>
              </p:cNvSpPr>
              <p:nvPr/>
            </p:nvSpPr>
            <p:spPr bwMode="auto">
              <a:xfrm flipV="1">
                <a:off x="9382720" y="-1227438"/>
                <a:ext cx="2790932" cy="2863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8853" y="21582"/>
                    </a:lnTo>
                    <a:lnTo>
                      <a:pt x="21600" y="21600"/>
                    </a:lnTo>
                    <a:lnTo>
                      <a:pt x="21548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80" name="Rectangle 6"/>
          <p:cNvSpPr>
            <a:spLocks/>
          </p:cNvSpPr>
          <p:nvPr/>
        </p:nvSpPr>
        <p:spPr bwMode="auto">
          <a:xfrm>
            <a:off x="-39990" y="6513922"/>
            <a:ext cx="12351431" cy="389424"/>
          </a:xfrm>
          <a:prstGeom prst="rect">
            <a:avLst/>
          </a:prstGeom>
          <a:solidFill>
            <a:srgbClr val="6FD0F6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248" tIns="72248" rIns="72248" bIns="72248" anchor="ctr"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charset="0"/>
              <a:sym typeface="Helvetica Light" charset="0"/>
            </a:endParaRPr>
          </a:p>
        </p:txBody>
      </p:sp>
      <p:sp>
        <p:nvSpPr>
          <p:cNvPr id="63" name="สี่เหลี่ยมผืนผ้ามุมมน 62"/>
          <p:cNvSpPr/>
          <p:nvPr/>
        </p:nvSpPr>
        <p:spPr>
          <a:xfrm>
            <a:off x="1082360" y="922908"/>
            <a:ext cx="3592265" cy="780418"/>
          </a:xfrm>
          <a:prstGeom prst="roundRect">
            <a:avLst/>
          </a:prstGeom>
          <a:solidFill>
            <a:srgbClr val="00BCF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เสื้อผ้าใยกึ่งสังเคราะห์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ounded Rectangular Callout 2">
            <a:extLst>
              <a:ext uri="{FF2B5EF4-FFF2-40B4-BE49-F238E27FC236}">
                <a16:creationId xmlns:a16="http://schemas.microsoft.com/office/drawing/2014/main" id="{F90A6D60-67D9-4E76-ABBF-50D9AAEBE4E9}"/>
              </a:ext>
            </a:extLst>
          </p:cNvPr>
          <p:cNvSpPr/>
          <p:nvPr/>
        </p:nvSpPr>
        <p:spPr>
          <a:xfrm>
            <a:off x="2405422" y="2153929"/>
            <a:ext cx="8228368" cy="3458786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chemeClr val="accent5">
                <a:lumMod val="75000"/>
              </a:schemeClr>
            </a:solidFill>
            <a:prstDash val="lgDashDotDot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นักเรียนร่วมกันวิเคราะห์เกี่ยวกับการดูแลเสื้อผ้าใยกึ่งสังเคราะห์ในประเด็นดังนี้ จากนั้นร่วมกันแสดงความคิดเห็นโดยการตอบคำถาม</a:t>
            </a:r>
          </a:p>
          <a:p>
            <a:pPr marL="1485900" lvl="2" indent="-571500">
              <a:buFontTx/>
              <a:buChar char="-"/>
              <a:defRPr/>
            </a:pPr>
            <a:r>
              <a:rPr kumimoji="0" lang="th-TH" sz="32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การซัก</a:t>
            </a:r>
          </a:p>
          <a:p>
            <a:pPr marL="1485900" lvl="2" indent="-571500">
              <a:buFontTx/>
              <a:buChar char="-"/>
              <a:defRPr/>
            </a:pPr>
            <a:r>
              <a:rPr kumimoji="0" lang="th-TH" sz="32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การตาก</a:t>
            </a:r>
          </a:p>
          <a:p>
            <a:pPr marL="1485900" lvl="2" indent="-571500">
              <a:buFontTx/>
              <a:buChar char="-"/>
              <a:defRPr/>
            </a:pPr>
            <a:r>
              <a:rPr lang="th-TH" sz="3200" b="1" kern="0" dirty="0">
                <a:solidFill>
                  <a:srgbClr val="5B9BD5">
                    <a:lumMod val="75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การรีด</a:t>
            </a:r>
            <a:endParaRPr kumimoji="0" lang="th-TH" sz="3200" b="1" i="0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1485900" lvl="2" indent="-571500">
              <a:buFontTx/>
              <a:buChar char="-"/>
              <a:defRPr/>
            </a:pPr>
            <a:r>
              <a:rPr kumimoji="0" lang="th-TH" sz="32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การเก็บรักษา</a:t>
            </a:r>
          </a:p>
        </p:txBody>
      </p:sp>
      <p:pic>
        <p:nvPicPr>
          <p:cNvPr id="11" name="รูปภาพ 7" descr="รูปภาพประกอบด้วย ข้อความ, ตุ๊กตา, ของเล่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67182EDA-A1E4-475F-9467-D84A514736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7474" y1="36861" x2="17474" y2="36861"/>
                        <a14:foregroundMark x1="22737" y1="10949" x2="22737" y2="10949"/>
                        <a14:foregroundMark x1="31579" y1="8759" x2="31579" y2="8759"/>
                        <a14:foregroundMark x1="49474" y1="4836" x2="49474" y2="4836"/>
                        <a14:foregroundMark x1="60632" y1="11588" x2="60632" y2="11588"/>
                        <a14:foregroundMark x1="42737" y1="14781" x2="42737" y2="14781"/>
                        <a14:foregroundMark x1="51579" y1="2372" x2="51579" y2="2372"/>
                        <a14:foregroundMark x1="19789" y1="9489" x2="19789" y2="9489"/>
                        <a14:foregroundMark x1="21895" y1="7026" x2="21895" y2="7026"/>
                        <a14:foregroundMark x1="15368" y1="9854" x2="15368" y2="9854"/>
                        <a14:foregroundMark x1="18947" y1="14507" x2="18947" y2="14507"/>
                        <a14:foregroundMark x1="25053" y1="9854" x2="25053" y2="9854"/>
                        <a14:foregroundMark x1="25053" y1="8029" x2="25053" y2="8029"/>
                        <a14:foregroundMark x1="22737" y1="6661" x2="22737" y2="6661"/>
                        <a14:foregroundMark x1="22737" y1="6661" x2="22737" y2="6661"/>
                        <a14:foregroundMark x1="25684" y1="5931" x2="25684" y2="5931"/>
                        <a14:foregroundMark x1="33053" y1="11588" x2="33053" y2="11588"/>
                        <a14:foregroundMark x1="12421" y1="39325" x2="12421" y2="39325"/>
                        <a14:foregroundMark x1="55368" y1="95529" x2="55368" y2="95529"/>
                        <a14:foregroundMark x1="31579" y1="96259" x2="31579" y2="96259"/>
                        <a14:foregroundMark x1="21895" y1="15511" x2="21895" y2="15511"/>
                        <a14:foregroundMark x1="27158" y1="21898" x2="27158" y2="218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1663" y="2384437"/>
            <a:ext cx="1700809" cy="3550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435BD3E7-80FD-CD43-97F5-DAE39A526D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219" y="124883"/>
            <a:ext cx="956402" cy="88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1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22275" y="1587640"/>
            <a:ext cx="12192000" cy="3376084"/>
          </a:xfrm>
          <a:prstGeom prst="rect">
            <a:avLst/>
          </a:prstGeom>
          <a:solidFill>
            <a:srgbClr val="96DCF8">
              <a:alpha val="61961"/>
            </a:srgbClr>
          </a:solidFill>
          <a:ln>
            <a:solidFill>
              <a:srgbClr val="B9E6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คำบรรยายภาพแบบสี่เหลี่ยมผืนผ้ามุมมน 7">
            <a:extLst>
              <a:ext uri="{FF2B5EF4-FFF2-40B4-BE49-F238E27FC236}">
                <a16:creationId xmlns:a16="http://schemas.microsoft.com/office/drawing/2014/main" id="{BF388E51-0B02-4F19-875C-A8D68504BAE6}"/>
              </a:ext>
            </a:extLst>
          </p:cNvPr>
          <p:cNvSpPr/>
          <p:nvPr/>
        </p:nvSpPr>
        <p:spPr>
          <a:xfrm>
            <a:off x="910589" y="980440"/>
            <a:ext cx="3746501" cy="1151890"/>
          </a:xfrm>
          <a:prstGeom prst="wedgeRoundRectCallout">
            <a:avLst>
              <a:gd name="adj1" fmla="val 61717"/>
              <a:gd name="adj2" fmla="val 99228"/>
              <a:gd name="adj3" fmla="val 16667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charset="0"/>
                <a:cs typeface="TH SarabunPSK" panose="020B0500040200020003" charset="0"/>
              </a:rPr>
              <a:t>การซักเสื้อผ้าใยกึ่งสังเคราะห์</a:t>
            </a:r>
          </a:p>
          <a:p>
            <a:pPr algn="ctr"/>
            <a:r>
              <a:rPr lang="th-TH" alt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charset="0"/>
                <a:cs typeface="TH SarabunPSK" panose="020B0500040200020003" charset="0"/>
              </a:rPr>
              <a:t> มีขั้นตอนอย่างไร</a:t>
            </a:r>
          </a:p>
        </p:txBody>
      </p:sp>
      <p:sp>
        <p:nvSpPr>
          <p:cNvPr id="7" name="คำบรรยายภาพแบบสี่เหลี่ยมผืนผ้ามุมมน 9">
            <a:extLst>
              <a:ext uri="{FF2B5EF4-FFF2-40B4-BE49-F238E27FC236}">
                <a16:creationId xmlns:a16="http://schemas.microsoft.com/office/drawing/2014/main" id="{3F703C2C-88A6-40FA-9384-3FEE547688A6}"/>
              </a:ext>
            </a:extLst>
          </p:cNvPr>
          <p:cNvSpPr/>
          <p:nvPr/>
        </p:nvSpPr>
        <p:spPr>
          <a:xfrm>
            <a:off x="7578572" y="3464560"/>
            <a:ext cx="3915410" cy="1151890"/>
          </a:xfrm>
          <a:prstGeom prst="wedgeRoundRectCallout">
            <a:avLst>
              <a:gd name="adj1" fmla="val -66478"/>
              <a:gd name="adj2" fmla="val -30508"/>
              <a:gd name="adj3" fmla="val 16667"/>
            </a:avLst>
          </a:prstGeom>
          <a:solidFill>
            <a:srgbClr val="F7A6A3"/>
          </a:solidFill>
          <a:ln>
            <a:solidFill>
              <a:srgbClr val="F7A6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charset="0"/>
                <a:cs typeface="TH SarabunPSK" panose="020B0500040200020003" charset="0"/>
              </a:rPr>
              <a:t>การเก็บรักษาเสื้อผ้า</a:t>
            </a:r>
            <a:br>
              <a:rPr lang="th-TH" alt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charset="0"/>
                <a:cs typeface="TH SarabunPSK" panose="020B0500040200020003" charset="0"/>
              </a:rPr>
            </a:br>
            <a:r>
              <a:rPr lang="th-TH" alt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charset="0"/>
                <a:cs typeface="TH SarabunPSK" panose="020B0500040200020003" charset="0"/>
              </a:rPr>
              <a:t>ใยกึ่งสังเคราะห์มีขั้นตอนอย่างไร</a:t>
            </a:r>
          </a:p>
        </p:txBody>
      </p:sp>
      <p:sp>
        <p:nvSpPr>
          <p:cNvPr id="8" name="คำบรรยายภาพแบบสี่เหลี่ยมผืนผ้ามุมมน 11">
            <a:extLst>
              <a:ext uri="{FF2B5EF4-FFF2-40B4-BE49-F238E27FC236}">
                <a16:creationId xmlns:a16="http://schemas.microsoft.com/office/drawing/2014/main" id="{BC08AE6F-9F00-439A-ABCB-C70C8D05E084}"/>
              </a:ext>
            </a:extLst>
          </p:cNvPr>
          <p:cNvSpPr/>
          <p:nvPr/>
        </p:nvSpPr>
        <p:spPr>
          <a:xfrm flipH="1">
            <a:off x="670122" y="3811834"/>
            <a:ext cx="3905885" cy="1151890"/>
          </a:xfrm>
          <a:prstGeom prst="wedgeRoundRectCallout">
            <a:avLst>
              <a:gd name="adj1" fmla="val -56880"/>
              <a:gd name="adj2" fmla="val -54304"/>
              <a:gd name="adj3" fmla="val 16667"/>
            </a:avLst>
          </a:prstGeom>
          <a:solidFill>
            <a:srgbClr val="8658A2"/>
          </a:solidFill>
          <a:ln>
            <a:solidFill>
              <a:srgbClr val="8658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charset="0"/>
                <a:cs typeface="TH SarabunPSK" panose="020B0500040200020003" charset="0"/>
              </a:rPr>
              <a:t>การตากเสื้อผ้าใยกึ่งสังเคราะห์</a:t>
            </a:r>
          </a:p>
          <a:p>
            <a:pPr algn="ctr"/>
            <a:r>
              <a:rPr lang="th-TH" alt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charset="0"/>
                <a:cs typeface="TH SarabunPSK" panose="020B0500040200020003" charset="0"/>
              </a:rPr>
              <a:t>มีขั้นตอนอย่างไร</a:t>
            </a:r>
          </a:p>
        </p:txBody>
      </p:sp>
      <p:sp>
        <p:nvSpPr>
          <p:cNvPr id="9" name="คำบรรยายภาพแบบสี่เหลี่ยมผืนผ้ามุมมน 13">
            <a:extLst>
              <a:ext uri="{FF2B5EF4-FFF2-40B4-BE49-F238E27FC236}">
                <a16:creationId xmlns:a16="http://schemas.microsoft.com/office/drawing/2014/main" id="{EF9FEFF7-599A-4583-A5FA-FC1A7E05FB2A}"/>
              </a:ext>
            </a:extLst>
          </p:cNvPr>
          <p:cNvSpPr/>
          <p:nvPr/>
        </p:nvSpPr>
        <p:spPr>
          <a:xfrm flipH="1">
            <a:off x="7578572" y="1372479"/>
            <a:ext cx="3528060" cy="1151890"/>
          </a:xfrm>
          <a:prstGeom prst="wedgeRoundRectCallout">
            <a:avLst>
              <a:gd name="adj1" fmla="val 64290"/>
              <a:gd name="adj2" fmla="val 35060"/>
              <a:gd name="adj3" fmla="val 1666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charset="0"/>
                <a:cs typeface="TH SarabunPSK" panose="020B0500040200020003" charset="0"/>
              </a:rPr>
              <a:t>การรีดเสื้อผ้าใยกึ่งสังเคราะห์</a:t>
            </a:r>
          </a:p>
          <a:p>
            <a:pPr algn="ctr"/>
            <a:r>
              <a:rPr lang="th-TH" alt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charset="0"/>
                <a:cs typeface="TH SarabunPSK" panose="020B0500040200020003" charset="0"/>
              </a:rPr>
              <a:t>มีขั้นตอนอย่างไร</a:t>
            </a:r>
          </a:p>
        </p:txBody>
      </p:sp>
      <p:pic>
        <p:nvPicPr>
          <p:cNvPr id="10" name="รูปภาพ 7" descr="รูปภาพประกอบด้วย ข้อความ, ตุ๊กตา, ของเล่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78DEBE2D-D3DB-4AB8-B18B-78143A80B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7474" y1="36861" x2="17474" y2="36861"/>
                        <a14:foregroundMark x1="22737" y1="10949" x2="22737" y2="10949"/>
                        <a14:foregroundMark x1="31579" y1="8759" x2="31579" y2="8759"/>
                        <a14:foregroundMark x1="49474" y1="4836" x2="49474" y2="4836"/>
                        <a14:foregroundMark x1="60632" y1="11588" x2="60632" y2="11588"/>
                        <a14:foregroundMark x1="42737" y1="14781" x2="42737" y2="14781"/>
                        <a14:foregroundMark x1="51579" y1="2372" x2="51579" y2="2372"/>
                        <a14:foregroundMark x1="19789" y1="9489" x2="19789" y2="9489"/>
                        <a14:foregroundMark x1="21895" y1="7026" x2="21895" y2="7026"/>
                        <a14:foregroundMark x1="15368" y1="9854" x2="15368" y2="9854"/>
                        <a14:foregroundMark x1="18947" y1="14507" x2="18947" y2="14507"/>
                        <a14:foregroundMark x1="25053" y1="9854" x2="25053" y2="9854"/>
                        <a14:foregroundMark x1="25053" y1="8029" x2="25053" y2="8029"/>
                        <a14:foregroundMark x1="22737" y1="6661" x2="22737" y2="6661"/>
                        <a14:foregroundMark x1="22737" y1="6661" x2="22737" y2="6661"/>
                        <a14:foregroundMark x1="25684" y1="5931" x2="25684" y2="5931"/>
                        <a14:foregroundMark x1="33053" y1="11588" x2="33053" y2="11588"/>
                        <a14:foregroundMark x1="12421" y1="39325" x2="12421" y2="39325"/>
                        <a14:foregroundMark x1="55368" y1="95529" x2="55368" y2="95529"/>
                        <a14:foregroundMark x1="31579" y1="96259" x2="31579" y2="96259"/>
                        <a14:foregroundMark x1="21895" y1="15511" x2="21895" y2="15511"/>
                        <a14:foregroundMark x1="27158" y1="21898" x2="27158" y2="218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25454" y="2012971"/>
            <a:ext cx="1797993" cy="3753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8DD15DF1-C8AD-F941-869B-55D04A9F17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219" y="124883"/>
            <a:ext cx="956402" cy="88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76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E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กลุ่ม 72"/>
          <p:cNvGrpSpPr/>
          <p:nvPr/>
        </p:nvGrpSpPr>
        <p:grpSpPr>
          <a:xfrm>
            <a:off x="-130629" y="-23078"/>
            <a:ext cx="12475220" cy="532800"/>
            <a:chOff x="-130629" y="-329934"/>
            <a:chExt cx="12475220" cy="917764"/>
          </a:xfrm>
          <a:solidFill>
            <a:srgbClr val="6FD0F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4" name="สี่เหลี่ยมผืนผ้า 73"/>
            <p:cNvSpPr/>
            <p:nvPr/>
          </p:nvSpPr>
          <p:spPr>
            <a:xfrm>
              <a:off x="-130629" y="-320604"/>
              <a:ext cx="6018245" cy="9084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grpSp>
          <p:nvGrpSpPr>
            <p:cNvPr id="75" name="กลุ่ม 87"/>
            <p:cNvGrpSpPr/>
            <p:nvPr/>
          </p:nvGrpSpPr>
          <p:grpSpPr>
            <a:xfrm>
              <a:off x="2700215" y="-329934"/>
              <a:ext cx="9644376" cy="916360"/>
              <a:chOff x="5998344" y="-1240110"/>
              <a:chExt cx="6175308" cy="2876550"/>
            </a:xfrm>
            <a:grpFill/>
          </p:grpSpPr>
          <p:sp>
            <p:nvSpPr>
              <p:cNvPr id="76" name="AutoShape 4"/>
              <p:cNvSpPr>
                <a:spLocks/>
              </p:cNvSpPr>
              <p:nvPr/>
            </p:nvSpPr>
            <p:spPr bwMode="auto">
              <a:xfrm rot="10800000" flipV="1">
                <a:off x="5998344" y="-1240110"/>
                <a:ext cx="4693841" cy="28765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7" name="AutoShape 5"/>
              <p:cNvSpPr>
                <a:spLocks/>
              </p:cNvSpPr>
              <p:nvPr/>
            </p:nvSpPr>
            <p:spPr bwMode="auto">
              <a:xfrm flipV="1">
                <a:off x="9382720" y="-1227438"/>
                <a:ext cx="2790932" cy="2863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8853" y="21582"/>
                    </a:lnTo>
                    <a:lnTo>
                      <a:pt x="21600" y="21600"/>
                    </a:lnTo>
                    <a:lnTo>
                      <a:pt x="21548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80" name="Rectangle 6"/>
          <p:cNvSpPr>
            <a:spLocks/>
          </p:cNvSpPr>
          <p:nvPr/>
        </p:nvSpPr>
        <p:spPr bwMode="auto">
          <a:xfrm>
            <a:off x="-39990" y="6513922"/>
            <a:ext cx="12351431" cy="389424"/>
          </a:xfrm>
          <a:prstGeom prst="rect">
            <a:avLst/>
          </a:prstGeom>
          <a:solidFill>
            <a:srgbClr val="6FD0F6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248" tIns="72248" rIns="72248" bIns="72248" anchor="ctr"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charset="0"/>
              <a:sym typeface="Helvetica Light" charset="0"/>
            </a:endParaRPr>
          </a:p>
        </p:txBody>
      </p:sp>
      <p:sp>
        <p:nvSpPr>
          <p:cNvPr id="63" name="สี่เหลี่ยมผืนผ้ามุมมน 62"/>
          <p:cNvSpPr/>
          <p:nvPr/>
        </p:nvSpPr>
        <p:spPr>
          <a:xfrm>
            <a:off x="705871" y="785926"/>
            <a:ext cx="3511878" cy="761257"/>
          </a:xfrm>
          <a:prstGeom prst="roundRect">
            <a:avLst/>
          </a:prstGeom>
          <a:solidFill>
            <a:srgbClr val="00BCF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เสื้อผ้าใยกึ่งสังเคราะห์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0" name="กลุ่ม 4">
            <a:extLst>
              <a:ext uri="{FF2B5EF4-FFF2-40B4-BE49-F238E27FC236}">
                <a16:creationId xmlns:a16="http://schemas.microsoft.com/office/drawing/2014/main" id="{BCB049CB-04B1-4EC6-A036-E1098F0EFCB6}"/>
              </a:ext>
            </a:extLst>
          </p:cNvPr>
          <p:cNvGrpSpPr/>
          <p:nvPr/>
        </p:nvGrpSpPr>
        <p:grpSpPr>
          <a:xfrm>
            <a:off x="313388" y="1982063"/>
            <a:ext cx="9005774" cy="3915512"/>
            <a:chOff x="296883" y="2439584"/>
            <a:chExt cx="9005774" cy="3915512"/>
          </a:xfrm>
        </p:grpSpPr>
        <p:sp>
          <p:nvSpPr>
            <p:cNvPr id="11" name="สี่เหลี่ยมผืนผ้า 9">
              <a:extLst>
                <a:ext uri="{FF2B5EF4-FFF2-40B4-BE49-F238E27FC236}">
                  <a16:creationId xmlns:a16="http://schemas.microsoft.com/office/drawing/2014/main" id="{EBBE4A25-F0C1-4158-A058-3B41D65B64AA}"/>
                </a:ext>
              </a:extLst>
            </p:cNvPr>
            <p:cNvSpPr/>
            <p:nvPr/>
          </p:nvSpPr>
          <p:spPr>
            <a:xfrm>
              <a:off x="436341" y="2439584"/>
              <a:ext cx="8696104" cy="2424473"/>
            </a:xfrm>
            <a:prstGeom prst="rect">
              <a:avLst/>
            </a:prstGeom>
            <a:solidFill>
              <a:srgbClr val="EBF8F9"/>
            </a:solidFill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2" name="สี่เหลี่ยมผืนผ้า 109">
              <a:extLst>
                <a:ext uri="{FF2B5EF4-FFF2-40B4-BE49-F238E27FC236}">
                  <a16:creationId xmlns:a16="http://schemas.microsoft.com/office/drawing/2014/main" id="{24896985-9B8B-45A7-AB29-0C9EF2F3701B}"/>
                </a:ext>
              </a:extLst>
            </p:cNvPr>
            <p:cNvSpPr/>
            <p:nvPr/>
          </p:nvSpPr>
          <p:spPr>
            <a:xfrm>
              <a:off x="296883" y="2551205"/>
              <a:ext cx="9005774" cy="3187545"/>
            </a:xfrm>
            <a:prstGeom prst="rect">
              <a:avLst/>
            </a:prstGeom>
          </p:spPr>
          <p:txBody>
            <a:bodyPr wrap="square" lIns="108720" tIns="54359" rIns="108720" bIns="54359">
              <a:spAutoFit/>
            </a:bodyPr>
            <a:lstStyle/>
            <a:p>
              <a:pPr marL="0" marR="0" lvl="0" indent="0" algn="thai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929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   </a:t>
              </a:r>
              <a:r>
                <a:rPr kumimoji="0" lang="th-TH" sz="3200" b="1" i="0" u="none" strike="noStrike" kern="1200" cap="none" spc="0" normalizeH="0" baseline="0" noProof="0" dirty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๑) การซักเสื้อผ้าใยกึ่งสังเคราะห์</a:t>
              </a:r>
              <a:endParaRPr kumimoji="0" lang="th-TH" sz="2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4572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i="0" u="none" strike="noStrike" kern="1200" cap="none" spc="0" normalizeH="0" baseline="0" noProof="0" dirty="0">
                  <a:ln>
                    <a:noFill/>
                  </a:ln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เสื้อผ้าใยกึ่งสังเคราะห์เมื่อถูกน้ำจะลดความเหนียวและความทนทาน ไม่ทนกรด ถ้าเปื้อนยางผลไม้และน้ำผลไม้ต้องซักทันที ควรซักแห้งหรืออาจซักน้ำได้แต่ผ้าจะยับมาก อย่าแช่น้ำหรือทิ้งไว้ในน้ำนาน และควรใช้สารซักฟอกชนิดอ่อน ขณะที่ซักไม่ควรขยี้หรือบิดมาก จากนั้นล้างน้ำสะอาด ๒-๓ ครั้ง บีบผ้าให้หมาด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th-TH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endParaRPr kumimoji="0" lang="th-TH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3" name="สี่เหลี่ยมผืนผ้า 39">
              <a:extLst>
                <a:ext uri="{FF2B5EF4-FFF2-40B4-BE49-F238E27FC236}">
                  <a16:creationId xmlns:a16="http://schemas.microsoft.com/office/drawing/2014/main" id="{106A45E6-9B9D-4AC3-BEFD-913C1737468A}"/>
                </a:ext>
              </a:extLst>
            </p:cNvPr>
            <p:cNvSpPr/>
            <p:nvPr/>
          </p:nvSpPr>
          <p:spPr>
            <a:xfrm>
              <a:off x="436340" y="5049397"/>
              <a:ext cx="8726859" cy="1305699"/>
            </a:xfrm>
            <a:prstGeom prst="rect">
              <a:avLst/>
            </a:prstGeom>
            <a:solidFill>
              <a:srgbClr val="EBF8F9"/>
            </a:solidFill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4" name="สี่เหลี่ยมผืนผ้า 40">
              <a:extLst>
                <a:ext uri="{FF2B5EF4-FFF2-40B4-BE49-F238E27FC236}">
                  <a16:creationId xmlns:a16="http://schemas.microsoft.com/office/drawing/2014/main" id="{BD5B24B2-229F-420E-BCB1-ED6B84FFB69A}"/>
                </a:ext>
              </a:extLst>
            </p:cNvPr>
            <p:cNvSpPr/>
            <p:nvPr/>
          </p:nvSpPr>
          <p:spPr>
            <a:xfrm>
              <a:off x="374793" y="5049396"/>
              <a:ext cx="8757652" cy="1033109"/>
            </a:xfrm>
            <a:prstGeom prst="rect">
              <a:avLst/>
            </a:prstGeom>
          </p:spPr>
          <p:txBody>
            <a:bodyPr wrap="square" lIns="108720" tIns="54359" rIns="108720" bIns="54359">
              <a:spAutoFit/>
            </a:bodyPr>
            <a:lstStyle/>
            <a:p>
              <a:pPr marL="0" marR="0" lvl="0" indent="0" algn="thai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200" b="1" i="0" u="none" strike="noStrike" kern="1200" cap="none" spc="0" normalizeH="0" baseline="0" noProof="0" dirty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  ๒) การตากเสื้อผ้าใยกึ่งสังเคราะห์</a:t>
              </a:r>
            </a:p>
            <a:p>
              <a:pPr marL="457200" marR="0" lvl="1" indent="0" algn="thai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i="0" u="none" strike="noStrike" kern="1200" cap="none" spc="0" normalizeH="0" baseline="0" noProof="0" dirty="0">
                  <a:ln>
                    <a:noFill/>
                  </a:ln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ทำได้โดยนำเสื้อผ้าใยกึ่งสังเคราะห์ที่ซักเสร็จแล้วใส่ไม้แขวนเสื้อแล้วแขวนตากในที่ร่ม</a:t>
              </a:r>
            </a:p>
          </p:txBody>
        </p:sp>
      </p:grpSp>
      <p:pic>
        <p:nvPicPr>
          <p:cNvPr id="17" name="รูปภาพ 5">
            <a:extLst>
              <a:ext uri="{FF2B5EF4-FFF2-40B4-BE49-F238E27FC236}">
                <a16:creationId xmlns:a16="http://schemas.microsoft.com/office/drawing/2014/main" id="{310547F1-233B-478F-ACA1-2189007AF3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57" r="13556"/>
          <a:stretch/>
        </p:blipFill>
        <p:spPr>
          <a:xfrm>
            <a:off x="9319162" y="2386100"/>
            <a:ext cx="2446720" cy="2895129"/>
          </a:xfrm>
          <a:prstGeom prst="roundRect">
            <a:avLst/>
          </a:prstGeom>
          <a:ln w="19050">
            <a:solidFill>
              <a:schemeClr val="tx1"/>
            </a:solidFill>
            <a:prstDash val="sysDash"/>
          </a:ln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95366EB7-9FB9-844F-93C6-50F2612DB8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219" y="124883"/>
            <a:ext cx="956402" cy="88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05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มนมุมสี่เหลี่ยมผืนผ้าหนึ่งมุม 135"/>
          <p:cNvSpPr/>
          <p:nvPr/>
        </p:nvSpPr>
        <p:spPr>
          <a:xfrm>
            <a:off x="243053" y="1115786"/>
            <a:ext cx="2961786" cy="594236"/>
          </a:xfrm>
          <a:prstGeom prst="round1Rect">
            <a:avLst/>
          </a:prstGeom>
          <a:solidFill>
            <a:srgbClr val="E4E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1" name="Rectangle 6"/>
          <p:cNvSpPr>
            <a:spLocks/>
          </p:cNvSpPr>
          <p:nvPr/>
        </p:nvSpPr>
        <p:spPr bwMode="auto">
          <a:xfrm>
            <a:off x="-39990" y="6513922"/>
            <a:ext cx="12351431" cy="38942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248" tIns="72248" rIns="72248" bIns="72248" anchor="ctr"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 New" panose="020B0500040200020003" pitchFamily="34" charset="-34"/>
              <a:cs typeface="TH Sarabun New" panose="020B0500040200020003" pitchFamily="34" charset="-34"/>
              <a:sym typeface="Helvetica Light" charset="0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79451" y="1100565"/>
            <a:ext cx="2796409" cy="774595"/>
          </a:xfrm>
        </p:spPr>
        <p:txBody>
          <a:bodyPr>
            <a:noAutofit/>
          </a:bodyPr>
          <a:lstStyle/>
          <a:p>
            <a:r>
              <a:rPr lang="th-TH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ตัวอย่างแผนภาพความคิด</a:t>
            </a:r>
          </a:p>
        </p:txBody>
      </p:sp>
      <p:sp>
        <p:nvSpPr>
          <p:cNvPr id="137" name="มนมุมสี่เหลี่ยมผืนผ้าหนึ่งมุม 136"/>
          <p:cNvSpPr/>
          <p:nvPr/>
        </p:nvSpPr>
        <p:spPr>
          <a:xfrm>
            <a:off x="243054" y="1119329"/>
            <a:ext cx="281820" cy="620486"/>
          </a:xfrm>
          <a:prstGeom prst="round1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5" name="สี่เหลี่ยมผืนผ้า 134"/>
          <p:cNvSpPr/>
          <p:nvPr/>
        </p:nvSpPr>
        <p:spPr>
          <a:xfrm>
            <a:off x="248152" y="1710022"/>
            <a:ext cx="2956687" cy="45719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47" name="กลุ่ม 46"/>
          <p:cNvGrpSpPr/>
          <p:nvPr/>
        </p:nvGrpSpPr>
        <p:grpSpPr>
          <a:xfrm>
            <a:off x="-45816" y="-104409"/>
            <a:ext cx="12475220" cy="655529"/>
            <a:chOff x="-130629" y="-329934"/>
            <a:chExt cx="12475220" cy="91776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8" name="สี่เหลี่ยมผืนผ้า 47"/>
            <p:cNvSpPr/>
            <p:nvPr/>
          </p:nvSpPr>
          <p:spPr>
            <a:xfrm>
              <a:off x="-130629" y="-320604"/>
              <a:ext cx="6018245" cy="90843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grpSp>
          <p:nvGrpSpPr>
            <p:cNvPr id="49" name="กลุ่ม 87"/>
            <p:cNvGrpSpPr/>
            <p:nvPr/>
          </p:nvGrpSpPr>
          <p:grpSpPr>
            <a:xfrm>
              <a:off x="2700215" y="-329934"/>
              <a:ext cx="9644376" cy="916360"/>
              <a:chOff x="5998344" y="-1240110"/>
              <a:chExt cx="6175308" cy="2876550"/>
            </a:xfrm>
            <a:solidFill>
              <a:srgbClr val="0070C0"/>
            </a:solidFill>
          </p:grpSpPr>
          <p:sp>
            <p:nvSpPr>
              <p:cNvPr id="50" name="AutoShape 4"/>
              <p:cNvSpPr>
                <a:spLocks/>
              </p:cNvSpPr>
              <p:nvPr/>
            </p:nvSpPr>
            <p:spPr bwMode="auto">
              <a:xfrm rot="10800000" flipV="1">
                <a:off x="5998344" y="-1240110"/>
                <a:ext cx="4693841" cy="28765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51" name="AutoShape 5"/>
              <p:cNvSpPr>
                <a:spLocks/>
              </p:cNvSpPr>
              <p:nvPr/>
            </p:nvSpPr>
            <p:spPr bwMode="auto">
              <a:xfrm flipV="1">
                <a:off x="9382720" y="-1227438"/>
                <a:ext cx="2790932" cy="2863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8853" y="21582"/>
                    </a:lnTo>
                    <a:lnTo>
                      <a:pt x="21600" y="21600"/>
                    </a:lnTo>
                    <a:lnTo>
                      <a:pt x="21548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5C6BD57-5CDC-4983-8406-5D9BD6A29748}"/>
              </a:ext>
            </a:extLst>
          </p:cNvPr>
          <p:cNvSpPr txBox="1"/>
          <p:nvPr/>
        </p:nvSpPr>
        <p:spPr>
          <a:xfrm>
            <a:off x="792445" y="2013078"/>
            <a:ext cx="1566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การซักผ้าไหม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6EFC32F-5F41-4216-A335-310B53FD01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6335241"/>
              </p:ext>
            </p:extLst>
          </p:nvPr>
        </p:nvGraphicFramePr>
        <p:xfrm>
          <a:off x="792445" y="879000"/>
          <a:ext cx="10648307" cy="5457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A143E847-E3E7-A24C-B8C1-3FB79459FC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219" y="124883"/>
            <a:ext cx="956402" cy="88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8351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E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กลุ่ม 72"/>
          <p:cNvGrpSpPr/>
          <p:nvPr/>
        </p:nvGrpSpPr>
        <p:grpSpPr>
          <a:xfrm>
            <a:off x="-130629" y="-23078"/>
            <a:ext cx="12475220" cy="532800"/>
            <a:chOff x="-130629" y="-329934"/>
            <a:chExt cx="12475220" cy="917764"/>
          </a:xfrm>
          <a:solidFill>
            <a:srgbClr val="6FD0F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4" name="สี่เหลี่ยมผืนผ้า 73"/>
            <p:cNvSpPr/>
            <p:nvPr/>
          </p:nvSpPr>
          <p:spPr>
            <a:xfrm>
              <a:off x="-130629" y="-320604"/>
              <a:ext cx="6018245" cy="9084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grpSp>
          <p:nvGrpSpPr>
            <p:cNvPr id="75" name="กลุ่ม 87"/>
            <p:cNvGrpSpPr/>
            <p:nvPr/>
          </p:nvGrpSpPr>
          <p:grpSpPr>
            <a:xfrm>
              <a:off x="2700215" y="-329934"/>
              <a:ext cx="9644376" cy="916360"/>
              <a:chOff x="5998344" y="-1240110"/>
              <a:chExt cx="6175308" cy="2876550"/>
            </a:xfrm>
            <a:grpFill/>
          </p:grpSpPr>
          <p:sp>
            <p:nvSpPr>
              <p:cNvPr id="76" name="AutoShape 4"/>
              <p:cNvSpPr>
                <a:spLocks/>
              </p:cNvSpPr>
              <p:nvPr/>
            </p:nvSpPr>
            <p:spPr bwMode="auto">
              <a:xfrm rot="10800000" flipV="1">
                <a:off x="5998344" y="-1240110"/>
                <a:ext cx="4693841" cy="28765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7" name="AutoShape 5"/>
              <p:cNvSpPr>
                <a:spLocks/>
              </p:cNvSpPr>
              <p:nvPr/>
            </p:nvSpPr>
            <p:spPr bwMode="auto">
              <a:xfrm flipV="1">
                <a:off x="9382720" y="-1227438"/>
                <a:ext cx="2790932" cy="2863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8853" y="21582"/>
                    </a:lnTo>
                    <a:lnTo>
                      <a:pt x="21600" y="21600"/>
                    </a:lnTo>
                    <a:lnTo>
                      <a:pt x="21548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80" name="Rectangle 6"/>
          <p:cNvSpPr>
            <a:spLocks/>
          </p:cNvSpPr>
          <p:nvPr/>
        </p:nvSpPr>
        <p:spPr bwMode="auto">
          <a:xfrm>
            <a:off x="-39990" y="6513922"/>
            <a:ext cx="12351431" cy="389424"/>
          </a:xfrm>
          <a:prstGeom prst="rect">
            <a:avLst/>
          </a:prstGeom>
          <a:solidFill>
            <a:srgbClr val="6FD0F6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248" tIns="72248" rIns="72248" bIns="72248" anchor="ctr"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charset="0"/>
              <a:sym typeface="Helvetica Light" charset="0"/>
            </a:endParaRPr>
          </a:p>
        </p:txBody>
      </p:sp>
      <p:grpSp>
        <p:nvGrpSpPr>
          <p:cNvPr id="9" name="กลุ่ม 4">
            <a:extLst>
              <a:ext uri="{FF2B5EF4-FFF2-40B4-BE49-F238E27FC236}">
                <a16:creationId xmlns:a16="http://schemas.microsoft.com/office/drawing/2014/main" id="{67D92C26-A695-4B10-9B1A-1579D5C48C84}"/>
              </a:ext>
            </a:extLst>
          </p:cNvPr>
          <p:cNvGrpSpPr/>
          <p:nvPr/>
        </p:nvGrpSpPr>
        <p:grpSpPr>
          <a:xfrm>
            <a:off x="494770" y="1921782"/>
            <a:ext cx="8640399" cy="3394284"/>
            <a:chOff x="218965" y="2089382"/>
            <a:chExt cx="8640399" cy="3394284"/>
          </a:xfrm>
        </p:grpSpPr>
        <p:sp>
          <p:nvSpPr>
            <p:cNvPr id="10" name="สี่เหลี่ยมผืนผ้า 9">
              <a:extLst>
                <a:ext uri="{FF2B5EF4-FFF2-40B4-BE49-F238E27FC236}">
                  <a16:creationId xmlns:a16="http://schemas.microsoft.com/office/drawing/2014/main" id="{DDFB8C60-B7C4-4A00-A17D-B08CBC49AB4F}"/>
                </a:ext>
              </a:extLst>
            </p:cNvPr>
            <p:cNvSpPr/>
            <p:nvPr/>
          </p:nvSpPr>
          <p:spPr>
            <a:xfrm>
              <a:off x="218965" y="2089382"/>
              <a:ext cx="8534675" cy="1794794"/>
            </a:xfrm>
            <a:prstGeom prst="rect">
              <a:avLst/>
            </a:prstGeom>
            <a:solidFill>
              <a:srgbClr val="EBF8F9"/>
            </a:solidFill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1" name="สี่เหลี่ยมผืนผ้า 109">
              <a:extLst>
                <a:ext uri="{FF2B5EF4-FFF2-40B4-BE49-F238E27FC236}">
                  <a16:creationId xmlns:a16="http://schemas.microsoft.com/office/drawing/2014/main" id="{719176D1-935E-49F2-81E3-208A505BE7E0}"/>
                </a:ext>
              </a:extLst>
            </p:cNvPr>
            <p:cNvSpPr/>
            <p:nvPr/>
          </p:nvSpPr>
          <p:spPr>
            <a:xfrm>
              <a:off x="309239" y="2193187"/>
              <a:ext cx="8475303" cy="2838091"/>
            </a:xfrm>
            <a:prstGeom prst="rect">
              <a:avLst/>
            </a:prstGeom>
          </p:spPr>
          <p:txBody>
            <a:bodyPr wrap="square" lIns="108720" tIns="54359" rIns="108720" bIns="54359">
              <a:spAutoFit/>
            </a:bodyPr>
            <a:lstStyle/>
            <a:p>
              <a:pPr algn="thaiDist"/>
              <a:r>
                <a:rPr lang="th-TH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   ๓) การรีดเสื้อผ้าใยกึ่งสังเคราะห์</a:t>
              </a:r>
            </a:p>
            <a:p>
              <a:r>
                <a:rPr lang="th-TH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ปรับความร้อนเตารีดให้อุณหภูมิต่ำ เพราะเสื้อผ้าใยกึ่งสังเคราะห์ไม่ทนความร้อน</a:t>
              </a:r>
              <a:br>
                <a:rPr lang="th-TH" dirty="0"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ถ้าใช้ความร้อนสูงผ้าอาจจะละลาย</a:t>
              </a:r>
            </a:p>
            <a:p>
              <a:br>
                <a:rPr lang="th-TH" dirty="0"/>
              </a:br>
              <a:br>
                <a:rPr lang="th-TH" sz="3200" dirty="0"/>
              </a:br>
              <a:endParaRPr lang="th-TH" sz="292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2" name="สี่เหลี่ยมผืนผ้า 39">
              <a:extLst>
                <a:ext uri="{FF2B5EF4-FFF2-40B4-BE49-F238E27FC236}">
                  <a16:creationId xmlns:a16="http://schemas.microsoft.com/office/drawing/2014/main" id="{C328B8A2-D6DB-4E7F-8992-7225E2B27D86}"/>
                </a:ext>
              </a:extLst>
            </p:cNvPr>
            <p:cNvSpPr/>
            <p:nvPr/>
          </p:nvSpPr>
          <p:spPr>
            <a:xfrm>
              <a:off x="232928" y="4177967"/>
              <a:ext cx="8534675" cy="1305699"/>
            </a:xfrm>
            <a:prstGeom prst="rect">
              <a:avLst/>
            </a:prstGeom>
            <a:solidFill>
              <a:srgbClr val="EBF8F9"/>
            </a:solidFill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3" name="สี่เหลี่ยมผืนผ้า 40">
              <a:extLst>
                <a:ext uri="{FF2B5EF4-FFF2-40B4-BE49-F238E27FC236}">
                  <a16:creationId xmlns:a16="http://schemas.microsoft.com/office/drawing/2014/main" id="{861347A0-9652-4222-B115-E8034B3008FB}"/>
                </a:ext>
              </a:extLst>
            </p:cNvPr>
            <p:cNvSpPr/>
            <p:nvPr/>
          </p:nvSpPr>
          <p:spPr>
            <a:xfrm>
              <a:off x="234415" y="4263127"/>
              <a:ext cx="8624949" cy="1033109"/>
            </a:xfrm>
            <a:prstGeom prst="rect">
              <a:avLst/>
            </a:prstGeom>
          </p:spPr>
          <p:txBody>
            <a:bodyPr wrap="square" lIns="108720" tIns="54359" rIns="108720" bIns="54359">
              <a:spAutoFit/>
            </a:bodyPr>
            <a:lstStyle/>
            <a:p>
              <a:pPr algn="thaiDist"/>
              <a:r>
                <a:rPr lang="th-TH" sz="3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</a:t>
              </a:r>
              <a:r>
                <a:rPr lang="th-TH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๔) การเก็บรักษาเสื้อผ้าใยกึ่งสังเคราะห์</a:t>
              </a:r>
            </a:p>
            <a:p>
              <a:r>
                <a:rPr lang="th-TH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หลังจากรีดเสร็จแล้วให้แขวนเสื้อผ้าใยกึ่งสังเคราะห์ด้วยไม้แขวนเสื้อแล้วนำไปเก็บในตู้เสื้อผ้า</a:t>
              </a:r>
            </a:p>
          </p:txBody>
        </p:sp>
      </p:grpSp>
      <p:pic>
        <p:nvPicPr>
          <p:cNvPr id="16" name="รูปภาพ 5">
            <a:extLst>
              <a:ext uri="{FF2B5EF4-FFF2-40B4-BE49-F238E27FC236}">
                <a16:creationId xmlns:a16="http://schemas.microsoft.com/office/drawing/2014/main" id="{14C2B137-9633-4B06-AD07-02362E62FA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54" r="11722"/>
          <a:stretch/>
        </p:blipFill>
        <p:spPr>
          <a:xfrm>
            <a:off x="9237306" y="2294684"/>
            <a:ext cx="2778827" cy="2933700"/>
          </a:xfrm>
          <a:prstGeom prst="roundRect">
            <a:avLst/>
          </a:prstGeom>
          <a:ln w="19050">
            <a:solidFill>
              <a:schemeClr val="tx1"/>
            </a:solidFill>
            <a:prstDash val="sysDash"/>
          </a:ln>
        </p:spPr>
      </p:pic>
      <p:sp>
        <p:nvSpPr>
          <p:cNvPr id="15" name="สี่เหลี่ยมผืนผ้ามุมมน 62"/>
          <p:cNvSpPr/>
          <p:nvPr/>
        </p:nvSpPr>
        <p:spPr>
          <a:xfrm>
            <a:off x="494770" y="765695"/>
            <a:ext cx="3511878" cy="761257"/>
          </a:xfrm>
          <a:prstGeom prst="roundRect">
            <a:avLst/>
          </a:prstGeom>
          <a:solidFill>
            <a:srgbClr val="00BCF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เสื้อผ้าใยกึ่งสังเคราะห์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5344B9E5-108C-154B-AB58-77235B75C9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219" y="124883"/>
            <a:ext cx="956402" cy="88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95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กลุ่ม 72"/>
          <p:cNvGrpSpPr/>
          <p:nvPr/>
        </p:nvGrpSpPr>
        <p:grpSpPr>
          <a:xfrm>
            <a:off x="-130629" y="-23078"/>
            <a:ext cx="12475220" cy="532800"/>
            <a:chOff x="-130629" y="-329934"/>
            <a:chExt cx="12475220" cy="917764"/>
          </a:xfrm>
          <a:solidFill>
            <a:srgbClr val="F7A6A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4" name="สี่เหลี่ยมผืนผ้า 73"/>
            <p:cNvSpPr/>
            <p:nvPr/>
          </p:nvSpPr>
          <p:spPr>
            <a:xfrm>
              <a:off x="-130629" y="-320604"/>
              <a:ext cx="6018245" cy="9084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grpSp>
          <p:nvGrpSpPr>
            <p:cNvPr id="75" name="กลุ่ม 87"/>
            <p:cNvGrpSpPr/>
            <p:nvPr/>
          </p:nvGrpSpPr>
          <p:grpSpPr>
            <a:xfrm>
              <a:off x="2700215" y="-329934"/>
              <a:ext cx="9644376" cy="916360"/>
              <a:chOff x="5998344" y="-1240110"/>
              <a:chExt cx="6175308" cy="2876550"/>
            </a:xfrm>
            <a:grpFill/>
          </p:grpSpPr>
          <p:sp>
            <p:nvSpPr>
              <p:cNvPr id="76" name="AutoShape 4"/>
              <p:cNvSpPr>
                <a:spLocks/>
              </p:cNvSpPr>
              <p:nvPr/>
            </p:nvSpPr>
            <p:spPr bwMode="auto">
              <a:xfrm rot="10800000" flipV="1">
                <a:off x="5998344" y="-1240110"/>
                <a:ext cx="4693841" cy="28765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7" name="AutoShape 5"/>
              <p:cNvSpPr>
                <a:spLocks/>
              </p:cNvSpPr>
              <p:nvPr/>
            </p:nvSpPr>
            <p:spPr bwMode="auto">
              <a:xfrm flipV="1">
                <a:off x="9382720" y="-1227438"/>
                <a:ext cx="2790932" cy="2863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8853" y="21582"/>
                    </a:lnTo>
                    <a:lnTo>
                      <a:pt x="21600" y="21600"/>
                    </a:lnTo>
                    <a:lnTo>
                      <a:pt x="21548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80" name="Rectangle 6"/>
          <p:cNvSpPr>
            <a:spLocks/>
          </p:cNvSpPr>
          <p:nvPr/>
        </p:nvSpPr>
        <p:spPr bwMode="auto">
          <a:xfrm>
            <a:off x="-39990" y="6513922"/>
            <a:ext cx="12351431" cy="389424"/>
          </a:xfrm>
          <a:prstGeom prst="rect">
            <a:avLst/>
          </a:prstGeom>
          <a:solidFill>
            <a:srgbClr val="F7A6A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248" tIns="72248" rIns="72248" bIns="72248" anchor="ctr"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charset="0"/>
              <a:sym typeface="Helvetica Light" charset="0"/>
            </a:endParaRPr>
          </a:p>
        </p:txBody>
      </p:sp>
      <p:sp>
        <p:nvSpPr>
          <p:cNvPr id="15" name="สี่เหลี่ยมผืนผ้ามุมมน 62">
            <a:extLst>
              <a:ext uri="{FF2B5EF4-FFF2-40B4-BE49-F238E27FC236}">
                <a16:creationId xmlns:a16="http://schemas.microsoft.com/office/drawing/2014/main" id="{7B8CC938-C57B-47B0-B70B-DD068A05DF54}"/>
              </a:ext>
            </a:extLst>
          </p:cNvPr>
          <p:cNvSpPr/>
          <p:nvPr/>
        </p:nvSpPr>
        <p:spPr>
          <a:xfrm>
            <a:off x="965061" y="894303"/>
            <a:ext cx="2441329" cy="748851"/>
          </a:xfrm>
          <a:prstGeom prst="roundRect">
            <a:avLst/>
          </a:prstGeom>
          <a:solidFill>
            <a:srgbClr val="F37B7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เสื้อผ้าไหมพรม</a:t>
            </a:r>
          </a:p>
        </p:txBody>
      </p:sp>
      <p:sp>
        <p:nvSpPr>
          <p:cNvPr id="9" name="สี่เหลี่ยมผืนผ้า 3">
            <a:extLst>
              <a:ext uri="{FF2B5EF4-FFF2-40B4-BE49-F238E27FC236}">
                <a16:creationId xmlns:a16="http://schemas.microsoft.com/office/drawing/2014/main" id="{96E8F212-0E0A-458E-8215-C40D9DE787F2}"/>
              </a:ext>
            </a:extLst>
          </p:cNvPr>
          <p:cNvSpPr/>
          <p:nvPr/>
        </p:nvSpPr>
        <p:spPr>
          <a:xfrm>
            <a:off x="1858519" y="2398515"/>
            <a:ext cx="9506167" cy="1508105"/>
          </a:xfrm>
          <a:prstGeom prst="rect">
            <a:avLst/>
          </a:prstGeom>
          <a:solidFill>
            <a:schemeClr val="bg1"/>
          </a:solidFill>
          <a:ln w="57150">
            <a:solidFill>
              <a:srgbClr val="F7A6A3"/>
            </a:solidFill>
            <a:prstDash val="dashDot"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0215" algn="l"/>
                <a:tab pos="630555" algn="l"/>
              </a:tabLst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นักเรียนร่วมกันศึกษาวิเคราะห์เกี่ยวกับลักษณะของเสื้อผ้า</a:t>
            </a:r>
            <a:r>
              <a:rPr lang="th-TH" sz="40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ไหมพรม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และประโยชน์ของเสื้อผ้าไหมพรม เขียนลงในตาราง</a:t>
            </a:r>
            <a:endParaRPr kumimoji="0" lang="th-TH" sz="8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grpSp>
        <p:nvGrpSpPr>
          <p:cNvPr id="10" name="กลุ่ม 72">
            <a:extLst>
              <a:ext uri="{FF2B5EF4-FFF2-40B4-BE49-F238E27FC236}">
                <a16:creationId xmlns:a16="http://schemas.microsoft.com/office/drawing/2014/main" id="{AEB19015-DDC5-E64E-977C-3F4E73DDF94B}"/>
              </a:ext>
            </a:extLst>
          </p:cNvPr>
          <p:cNvGrpSpPr/>
          <p:nvPr/>
        </p:nvGrpSpPr>
        <p:grpSpPr>
          <a:xfrm>
            <a:off x="-141610" y="0"/>
            <a:ext cx="12475220" cy="532800"/>
            <a:chOff x="-130629" y="-329934"/>
            <a:chExt cx="12475220" cy="917764"/>
          </a:xfrm>
          <a:solidFill>
            <a:srgbClr val="F7A6A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1" name="สี่เหลี่ยมผืนผ้า 73">
              <a:extLst>
                <a:ext uri="{FF2B5EF4-FFF2-40B4-BE49-F238E27FC236}">
                  <a16:creationId xmlns:a16="http://schemas.microsoft.com/office/drawing/2014/main" id="{99769BA6-6000-3942-8DE8-26804520B7FF}"/>
                </a:ext>
              </a:extLst>
            </p:cNvPr>
            <p:cNvSpPr/>
            <p:nvPr/>
          </p:nvSpPr>
          <p:spPr>
            <a:xfrm>
              <a:off x="-130629" y="-320604"/>
              <a:ext cx="6018245" cy="9084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grpSp>
          <p:nvGrpSpPr>
            <p:cNvPr id="12" name="กลุ่ม 87">
              <a:extLst>
                <a:ext uri="{FF2B5EF4-FFF2-40B4-BE49-F238E27FC236}">
                  <a16:creationId xmlns:a16="http://schemas.microsoft.com/office/drawing/2014/main" id="{9CDC8895-61A6-B042-B411-CE0CA4D7A4F5}"/>
                </a:ext>
              </a:extLst>
            </p:cNvPr>
            <p:cNvGrpSpPr/>
            <p:nvPr/>
          </p:nvGrpSpPr>
          <p:grpSpPr>
            <a:xfrm>
              <a:off x="2700215" y="-329934"/>
              <a:ext cx="9644376" cy="916360"/>
              <a:chOff x="5998344" y="-1240110"/>
              <a:chExt cx="6175308" cy="2876550"/>
            </a:xfrm>
            <a:grpFill/>
          </p:grpSpPr>
          <p:sp>
            <p:nvSpPr>
              <p:cNvPr id="13" name="AutoShape 4">
                <a:extLst>
                  <a:ext uri="{FF2B5EF4-FFF2-40B4-BE49-F238E27FC236}">
                    <a16:creationId xmlns:a16="http://schemas.microsoft.com/office/drawing/2014/main" id="{D5086B4B-161F-E540-9F12-05993D464470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V="1">
                <a:off x="5998344" y="-1240110"/>
                <a:ext cx="4693841" cy="28765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4" name="AutoShape 5">
                <a:extLst>
                  <a:ext uri="{FF2B5EF4-FFF2-40B4-BE49-F238E27FC236}">
                    <a16:creationId xmlns:a16="http://schemas.microsoft.com/office/drawing/2014/main" id="{D62EA69A-8EF1-BE43-85FD-BC7567A03904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9382720" y="-1227438"/>
                <a:ext cx="2790932" cy="2863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8853" y="21582"/>
                    </a:lnTo>
                    <a:lnTo>
                      <a:pt x="21600" y="21600"/>
                    </a:lnTo>
                    <a:lnTo>
                      <a:pt x="21548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BF708A-2264-A44F-A802-6A7611EB73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219" y="124883"/>
            <a:ext cx="956402" cy="88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0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กลุ่ม 72"/>
          <p:cNvGrpSpPr/>
          <p:nvPr/>
        </p:nvGrpSpPr>
        <p:grpSpPr>
          <a:xfrm>
            <a:off x="-130629" y="-23078"/>
            <a:ext cx="12475220" cy="532800"/>
            <a:chOff x="-130629" y="-329934"/>
            <a:chExt cx="12475220" cy="917764"/>
          </a:xfrm>
          <a:solidFill>
            <a:srgbClr val="F7A6A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4" name="สี่เหลี่ยมผืนผ้า 73"/>
            <p:cNvSpPr/>
            <p:nvPr/>
          </p:nvSpPr>
          <p:spPr>
            <a:xfrm>
              <a:off x="-130629" y="-320604"/>
              <a:ext cx="6018245" cy="9084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grpSp>
          <p:nvGrpSpPr>
            <p:cNvPr id="75" name="กลุ่ม 87"/>
            <p:cNvGrpSpPr/>
            <p:nvPr/>
          </p:nvGrpSpPr>
          <p:grpSpPr>
            <a:xfrm>
              <a:off x="2700215" y="-329934"/>
              <a:ext cx="9644376" cy="916360"/>
              <a:chOff x="5998344" y="-1240110"/>
              <a:chExt cx="6175308" cy="2876550"/>
            </a:xfrm>
            <a:grpFill/>
          </p:grpSpPr>
          <p:sp>
            <p:nvSpPr>
              <p:cNvPr id="76" name="AutoShape 4"/>
              <p:cNvSpPr>
                <a:spLocks/>
              </p:cNvSpPr>
              <p:nvPr/>
            </p:nvSpPr>
            <p:spPr bwMode="auto">
              <a:xfrm rot="10800000" flipV="1">
                <a:off x="5998344" y="-1240110"/>
                <a:ext cx="4693841" cy="28765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7" name="AutoShape 5"/>
              <p:cNvSpPr>
                <a:spLocks/>
              </p:cNvSpPr>
              <p:nvPr/>
            </p:nvSpPr>
            <p:spPr bwMode="auto">
              <a:xfrm flipV="1">
                <a:off x="9382720" y="-1227438"/>
                <a:ext cx="2790932" cy="2863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8853" y="21582"/>
                    </a:lnTo>
                    <a:lnTo>
                      <a:pt x="21600" y="21600"/>
                    </a:lnTo>
                    <a:lnTo>
                      <a:pt x="21548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80" name="Rectangle 6"/>
          <p:cNvSpPr>
            <a:spLocks/>
          </p:cNvSpPr>
          <p:nvPr/>
        </p:nvSpPr>
        <p:spPr bwMode="auto">
          <a:xfrm>
            <a:off x="-39990" y="6513922"/>
            <a:ext cx="12351431" cy="389424"/>
          </a:xfrm>
          <a:prstGeom prst="rect">
            <a:avLst/>
          </a:prstGeom>
          <a:solidFill>
            <a:srgbClr val="F7A6A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248" tIns="72248" rIns="72248" bIns="72248" anchor="ctr"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charset="0"/>
              <a:sym typeface="Helvetica Light" charset="0"/>
            </a:endParaRPr>
          </a:p>
        </p:txBody>
      </p:sp>
      <p:sp>
        <p:nvSpPr>
          <p:cNvPr id="15" name="สี่เหลี่ยมผืนผ้ามุมมน 62">
            <a:extLst>
              <a:ext uri="{FF2B5EF4-FFF2-40B4-BE49-F238E27FC236}">
                <a16:creationId xmlns:a16="http://schemas.microsoft.com/office/drawing/2014/main" id="{7B8CC938-C57B-47B0-B70B-DD068A05DF54}"/>
              </a:ext>
            </a:extLst>
          </p:cNvPr>
          <p:cNvSpPr/>
          <p:nvPr/>
        </p:nvSpPr>
        <p:spPr>
          <a:xfrm>
            <a:off x="673660" y="763675"/>
            <a:ext cx="2742780" cy="763843"/>
          </a:xfrm>
          <a:prstGeom prst="roundRect">
            <a:avLst/>
          </a:prstGeom>
          <a:solidFill>
            <a:srgbClr val="F37B7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ตัวอย่างตาราง</a:t>
            </a:r>
          </a:p>
        </p:txBody>
      </p:sp>
      <p:graphicFrame>
        <p:nvGraphicFramePr>
          <p:cNvPr id="16" name="Table 5">
            <a:extLst>
              <a:ext uri="{FF2B5EF4-FFF2-40B4-BE49-F238E27FC236}">
                <a16:creationId xmlns:a16="http://schemas.microsoft.com/office/drawing/2014/main" id="{4FF1987C-2E57-4078-8ADB-451423644F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308140"/>
              </p:ext>
            </p:extLst>
          </p:nvPr>
        </p:nvGraphicFramePr>
        <p:xfrm>
          <a:off x="2455990" y="2363702"/>
          <a:ext cx="7819124" cy="247785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909562">
                  <a:extLst>
                    <a:ext uri="{9D8B030D-6E8A-4147-A177-3AD203B41FA5}">
                      <a16:colId xmlns:a16="http://schemas.microsoft.com/office/drawing/2014/main" val="287649447"/>
                    </a:ext>
                  </a:extLst>
                </a:gridCol>
                <a:gridCol w="3909562">
                  <a:extLst>
                    <a:ext uri="{9D8B030D-6E8A-4147-A177-3AD203B41FA5}">
                      <a16:colId xmlns:a16="http://schemas.microsoft.com/office/drawing/2014/main" val="1792527507"/>
                    </a:ext>
                  </a:extLst>
                </a:gridCol>
              </a:tblGrid>
              <a:tr h="752205"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ลักษณะของเสื้อผ้าไหมพรม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37B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ประโยชน์ของเสื้อผ้าไหมพรม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37B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238893"/>
                  </a:ext>
                </a:extLst>
              </a:tr>
              <a:tr h="1725647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เป็นผ้าที่ทอจากเส้นไหมพรม </a:t>
                      </a:r>
                    </a:p>
                    <a:p>
                      <a:pPr algn="ctr"/>
                      <a:r>
                        <a:rPr lang="th-TH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มีลักษณะนุ่ม ไม่ยับ ยืดหยุ่นได้ดี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ให้ความอบอุ่นแก่ร่างกาย</a:t>
                      </a:r>
                    </a:p>
                    <a:p>
                      <a:pPr algn="ctr"/>
                      <a:r>
                        <a:rPr lang="th-TH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ในช่วงฤดูหนาว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4139763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638380" y="3115746"/>
            <a:ext cx="3497345" cy="1206631"/>
          </a:xfrm>
          <a:prstGeom prst="rect">
            <a:avLst/>
          </a:prstGeom>
          <a:solidFill>
            <a:srgbClr val="FCDAD5"/>
          </a:solidFill>
          <a:ln>
            <a:solidFill>
              <a:srgbClr val="FCDA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667857" y="3167406"/>
            <a:ext cx="3497345" cy="1206631"/>
          </a:xfrm>
          <a:prstGeom prst="rect">
            <a:avLst/>
          </a:prstGeom>
          <a:solidFill>
            <a:srgbClr val="FCDAD5"/>
          </a:solidFill>
          <a:ln>
            <a:solidFill>
              <a:srgbClr val="FCDA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กลุ่ม 72">
            <a:extLst>
              <a:ext uri="{FF2B5EF4-FFF2-40B4-BE49-F238E27FC236}">
                <a16:creationId xmlns:a16="http://schemas.microsoft.com/office/drawing/2014/main" id="{220D3975-F7C3-C24F-9EB3-2E13E4B2E659}"/>
              </a:ext>
            </a:extLst>
          </p:cNvPr>
          <p:cNvGrpSpPr/>
          <p:nvPr/>
        </p:nvGrpSpPr>
        <p:grpSpPr>
          <a:xfrm>
            <a:off x="-141610" y="0"/>
            <a:ext cx="12475220" cy="532800"/>
            <a:chOff x="-130629" y="-329934"/>
            <a:chExt cx="12475220" cy="917764"/>
          </a:xfrm>
          <a:solidFill>
            <a:srgbClr val="F7A6A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สี่เหลี่ยมผืนผ้า 73">
              <a:extLst>
                <a:ext uri="{FF2B5EF4-FFF2-40B4-BE49-F238E27FC236}">
                  <a16:creationId xmlns:a16="http://schemas.microsoft.com/office/drawing/2014/main" id="{3E669529-CD88-1A4D-8461-571D0BFE4855}"/>
                </a:ext>
              </a:extLst>
            </p:cNvPr>
            <p:cNvSpPr/>
            <p:nvPr/>
          </p:nvSpPr>
          <p:spPr>
            <a:xfrm>
              <a:off x="-130629" y="-320604"/>
              <a:ext cx="6018245" cy="9084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grpSp>
          <p:nvGrpSpPr>
            <p:cNvPr id="14" name="กลุ่ม 87">
              <a:extLst>
                <a:ext uri="{FF2B5EF4-FFF2-40B4-BE49-F238E27FC236}">
                  <a16:creationId xmlns:a16="http://schemas.microsoft.com/office/drawing/2014/main" id="{D9C68C7A-5C93-6947-BD64-EC2D0A65C992}"/>
                </a:ext>
              </a:extLst>
            </p:cNvPr>
            <p:cNvGrpSpPr/>
            <p:nvPr/>
          </p:nvGrpSpPr>
          <p:grpSpPr>
            <a:xfrm>
              <a:off x="2700215" y="-329934"/>
              <a:ext cx="9644376" cy="916360"/>
              <a:chOff x="5998344" y="-1240110"/>
              <a:chExt cx="6175308" cy="2876550"/>
            </a:xfrm>
            <a:grpFill/>
          </p:grpSpPr>
          <p:sp>
            <p:nvSpPr>
              <p:cNvPr id="17" name="AutoShape 4">
                <a:extLst>
                  <a:ext uri="{FF2B5EF4-FFF2-40B4-BE49-F238E27FC236}">
                    <a16:creationId xmlns:a16="http://schemas.microsoft.com/office/drawing/2014/main" id="{ED5093FC-0EDB-4846-86C0-81DD70E71A2C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V="1">
                <a:off x="5998344" y="-1240110"/>
                <a:ext cx="4693841" cy="28765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8" name="AutoShape 5">
                <a:extLst>
                  <a:ext uri="{FF2B5EF4-FFF2-40B4-BE49-F238E27FC236}">
                    <a16:creationId xmlns:a16="http://schemas.microsoft.com/office/drawing/2014/main" id="{799B50F5-12C1-A843-A526-97F0DF9834EE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9382720" y="-1227438"/>
                <a:ext cx="2790932" cy="2863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8853" y="21582"/>
                    </a:lnTo>
                    <a:lnTo>
                      <a:pt x="21600" y="21600"/>
                    </a:lnTo>
                    <a:lnTo>
                      <a:pt x="21548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66DF3F83-3DD0-9248-882A-490FF6AAB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219" y="124883"/>
            <a:ext cx="956402" cy="88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07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กลุ่ม 72"/>
          <p:cNvGrpSpPr/>
          <p:nvPr/>
        </p:nvGrpSpPr>
        <p:grpSpPr>
          <a:xfrm>
            <a:off x="-130629" y="-23078"/>
            <a:ext cx="12475220" cy="532800"/>
            <a:chOff x="-130629" y="-329934"/>
            <a:chExt cx="12475220" cy="917764"/>
          </a:xfrm>
          <a:solidFill>
            <a:srgbClr val="F7A6A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4" name="สี่เหลี่ยมผืนผ้า 73"/>
            <p:cNvSpPr/>
            <p:nvPr/>
          </p:nvSpPr>
          <p:spPr>
            <a:xfrm>
              <a:off x="-130629" y="-320604"/>
              <a:ext cx="6018245" cy="9084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grpSp>
          <p:nvGrpSpPr>
            <p:cNvPr id="75" name="กลุ่ม 87"/>
            <p:cNvGrpSpPr/>
            <p:nvPr/>
          </p:nvGrpSpPr>
          <p:grpSpPr>
            <a:xfrm>
              <a:off x="2700215" y="-329934"/>
              <a:ext cx="9644376" cy="916360"/>
              <a:chOff x="5998344" y="-1240110"/>
              <a:chExt cx="6175308" cy="2876550"/>
            </a:xfrm>
            <a:grpFill/>
          </p:grpSpPr>
          <p:sp>
            <p:nvSpPr>
              <p:cNvPr id="76" name="AutoShape 4"/>
              <p:cNvSpPr>
                <a:spLocks/>
              </p:cNvSpPr>
              <p:nvPr/>
            </p:nvSpPr>
            <p:spPr bwMode="auto">
              <a:xfrm rot="10800000" flipV="1">
                <a:off x="5998344" y="-1240110"/>
                <a:ext cx="4693841" cy="28765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7" name="AutoShape 5"/>
              <p:cNvSpPr>
                <a:spLocks/>
              </p:cNvSpPr>
              <p:nvPr/>
            </p:nvSpPr>
            <p:spPr bwMode="auto">
              <a:xfrm flipV="1">
                <a:off x="9382720" y="-1227438"/>
                <a:ext cx="2790932" cy="2863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8853" y="21582"/>
                    </a:lnTo>
                    <a:lnTo>
                      <a:pt x="21600" y="21600"/>
                    </a:lnTo>
                    <a:lnTo>
                      <a:pt x="21548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80" name="Rectangle 6"/>
          <p:cNvSpPr>
            <a:spLocks/>
          </p:cNvSpPr>
          <p:nvPr/>
        </p:nvSpPr>
        <p:spPr bwMode="auto">
          <a:xfrm>
            <a:off x="-39990" y="6513922"/>
            <a:ext cx="12351431" cy="389424"/>
          </a:xfrm>
          <a:prstGeom prst="rect">
            <a:avLst/>
          </a:prstGeom>
          <a:solidFill>
            <a:srgbClr val="F7A6A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248" tIns="72248" rIns="72248" bIns="72248" anchor="ctr"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charset="0"/>
              <a:sym typeface="Helvetica Light" charset="0"/>
            </a:endParaRPr>
          </a:p>
        </p:txBody>
      </p:sp>
      <p:sp>
        <p:nvSpPr>
          <p:cNvPr id="15" name="สี่เหลี่ยมผืนผ้ามุมมน 62">
            <a:extLst>
              <a:ext uri="{FF2B5EF4-FFF2-40B4-BE49-F238E27FC236}">
                <a16:creationId xmlns:a16="http://schemas.microsoft.com/office/drawing/2014/main" id="{7B8CC938-C57B-47B0-B70B-DD068A05DF54}"/>
              </a:ext>
            </a:extLst>
          </p:cNvPr>
          <p:cNvSpPr/>
          <p:nvPr/>
        </p:nvSpPr>
        <p:spPr>
          <a:xfrm>
            <a:off x="623417" y="763676"/>
            <a:ext cx="2590046" cy="744020"/>
          </a:xfrm>
          <a:prstGeom prst="roundRect">
            <a:avLst/>
          </a:prstGeom>
          <a:solidFill>
            <a:srgbClr val="F37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เสื้อผ้าไหมพรม</a:t>
            </a:r>
          </a:p>
        </p:txBody>
      </p:sp>
      <p:sp>
        <p:nvSpPr>
          <p:cNvPr id="9" name="Rounded Rectangular Callout 2">
            <a:extLst>
              <a:ext uri="{FF2B5EF4-FFF2-40B4-BE49-F238E27FC236}">
                <a16:creationId xmlns:a16="http://schemas.microsoft.com/office/drawing/2014/main" id="{0F40462B-C3FD-40D2-B011-0971309DFCE7}"/>
              </a:ext>
            </a:extLst>
          </p:cNvPr>
          <p:cNvSpPr/>
          <p:nvPr/>
        </p:nvSpPr>
        <p:spPr>
          <a:xfrm>
            <a:off x="2013825" y="1781614"/>
            <a:ext cx="8845337" cy="345878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ap="flat" cmpd="sng" algn="ctr">
            <a:solidFill>
              <a:srgbClr val="F37B7D"/>
            </a:solidFill>
            <a:prstDash val="lgDashDotDot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นักเรียนร่วมกันวิเคราะห์เกี่ยวกับการดูแลเสื้อผ้าไหมพรมในประเด็นดังนี้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จากนั้นร่วมกันแสดงความคิดเห็นโดยการตอบคำถาม</a:t>
            </a:r>
          </a:p>
          <a:p>
            <a:pPr marL="1485900" lvl="2" indent="-571500">
              <a:buFontTx/>
              <a:buChar char="-"/>
              <a:defRPr/>
            </a:pPr>
            <a:r>
              <a:rPr kumimoji="0" lang="th-TH" sz="32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การซัก</a:t>
            </a:r>
          </a:p>
          <a:p>
            <a:pPr marL="1485900" lvl="2" indent="-571500">
              <a:buFontTx/>
              <a:buChar char="-"/>
              <a:defRPr/>
            </a:pPr>
            <a:r>
              <a:rPr kumimoji="0" lang="th-TH" sz="32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การตาก</a:t>
            </a:r>
          </a:p>
          <a:p>
            <a:pPr marL="1485900" lvl="2" indent="-571500">
              <a:buFontTx/>
              <a:buChar char="-"/>
              <a:defRPr/>
            </a:pPr>
            <a:r>
              <a:rPr lang="th-TH" sz="3200" b="1" kern="0" dirty="0">
                <a:solidFill>
                  <a:srgbClr val="5B9BD5">
                    <a:lumMod val="75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การรีด</a:t>
            </a:r>
            <a:endParaRPr kumimoji="0" lang="th-TH" sz="3200" b="1" i="0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1485900" lvl="2" indent="-571500">
              <a:buFontTx/>
              <a:buChar char="-"/>
              <a:defRPr/>
            </a:pPr>
            <a:r>
              <a:rPr kumimoji="0" lang="th-TH" sz="32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การเก็บรักษา</a:t>
            </a:r>
          </a:p>
        </p:txBody>
      </p:sp>
      <p:pic>
        <p:nvPicPr>
          <p:cNvPr id="10" name="รูปภาพ 21">
            <a:extLst>
              <a:ext uri="{FF2B5EF4-FFF2-40B4-BE49-F238E27FC236}">
                <a16:creationId xmlns:a16="http://schemas.microsoft.com/office/drawing/2014/main" id="{2B576289-307C-4D9E-A7F5-50CE641A86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57" y="2549339"/>
            <a:ext cx="1824355" cy="38735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กลุ่ม 72">
            <a:extLst>
              <a:ext uri="{FF2B5EF4-FFF2-40B4-BE49-F238E27FC236}">
                <a16:creationId xmlns:a16="http://schemas.microsoft.com/office/drawing/2014/main" id="{740BF78F-8308-8248-8A84-758DEC1255BD}"/>
              </a:ext>
            </a:extLst>
          </p:cNvPr>
          <p:cNvGrpSpPr/>
          <p:nvPr/>
        </p:nvGrpSpPr>
        <p:grpSpPr>
          <a:xfrm>
            <a:off x="-141610" y="0"/>
            <a:ext cx="12475220" cy="532800"/>
            <a:chOff x="-130629" y="-329934"/>
            <a:chExt cx="12475220" cy="917764"/>
          </a:xfrm>
          <a:solidFill>
            <a:srgbClr val="F7A6A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2" name="สี่เหลี่ยมผืนผ้า 73">
              <a:extLst>
                <a:ext uri="{FF2B5EF4-FFF2-40B4-BE49-F238E27FC236}">
                  <a16:creationId xmlns:a16="http://schemas.microsoft.com/office/drawing/2014/main" id="{C179D357-8347-B74D-AFD2-009F83D4FE61}"/>
                </a:ext>
              </a:extLst>
            </p:cNvPr>
            <p:cNvSpPr/>
            <p:nvPr/>
          </p:nvSpPr>
          <p:spPr>
            <a:xfrm>
              <a:off x="-130629" y="-320604"/>
              <a:ext cx="6018245" cy="9084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grpSp>
          <p:nvGrpSpPr>
            <p:cNvPr id="13" name="กลุ่ม 87">
              <a:extLst>
                <a:ext uri="{FF2B5EF4-FFF2-40B4-BE49-F238E27FC236}">
                  <a16:creationId xmlns:a16="http://schemas.microsoft.com/office/drawing/2014/main" id="{0F50F697-8F24-C449-84ED-6A190EB1E603}"/>
                </a:ext>
              </a:extLst>
            </p:cNvPr>
            <p:cNvGrpSpPr/>
            <p:nvPr/>
          </p:nvGrpSpPr>
          <p:grpSpPr>
            <a:xfrm>
              <a:off x="2700215" y="-329934"/>
              <a:ext cx="9644376" cy="916360"/>
              <a:chOff x="5998344" y="-1240110"/>
              <a:chExt cx="6175308" cy="2876550"/>
            </a:xfrm>
            <a:grpFill/>
          </p:grpSpPr>
          <p:sp>
            <p:nvSpPr>
              <p:cNvPr id="14" name="AutoShape 4">
                <a:extLst>
                  <a:ext uri="{FF2B5EF4-FFF2-40B4-BE49-F238E27FC236}">
                    <a16:creationId xmlns:a16="http://schemas.microsoft.com/office/drawing/2014/main" id="{4E6AD297-2E1D-F94D-A649-E69C3752CC5E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V="1">
                <a:off x="5998344" y="-1240110"/>
                <a:ext cx="4693841" cy="28765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6" name="AutoShape 5">
                <a:extLst>
                  <a:ext uri="{FF2B5EF4-FFF2-40B4-BE49-F238E27FC236}">
                    <a16:creationId xmlns:a16="http://schemas.microsoft.com/office/drawing/2014/main" id="{B35CB661-EA24-CC49-990A-EBA4A6E65C27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9382720" y="-1227438"/>
                <a:ext cx="2790932" cy="2863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8853" y="21582"/>
                    </a:lnTo>
                    <a:lnTo>
                      <a:pt x="21600" y="21600"/>
                    </a:lnTo>
                    <a:lnTo>
                      <a:pt x="21548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B22F25D4-BD13-AF48-9201-421D5968AA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219" y="124883"/>
            <a:ext cx="956402" cy="88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35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78075"/>
            <a:ext cx="12192000" cy="3376084"/>
          </a:xfrm>
          <a:prstGeom prst="rect">
            <a:avLst/>
          </a:prstGeom>
          <a:solidFill>
            <a:srgbClr val="F7A6A3">
              <a:alpha val="60000"/>
            </a:srgbClr>
          </a:solidFill>
          <a:ln>
            <a:solidFill>
              <a:srgbClr val="FCDA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รูปภาพ 21">
            <a:extLst>
              <a:ext uri="{FF2B5EF4-FFF2-40B4-BE49-F238E27FC236}">
                <a16:creationId xmlns:a16="http://schemas.microsoft.com/office/drawing/2014/main" id="{2B151B98-9AD6-4F05-A800-721DE8E170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933" y="2103755"/>
            <a:ext cx="1824355" cy="38735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5" name="คำบรรยายภาพแบบสี่เหลี่ยมผืนผ้ามุมมน 7">
            <a:extLst>
              <a:ext uri="{FF2B5EF4-FFF2-40B4-BE49-F238E27FC236}">
                <a16:creationId xmlns:a16="http://schemas.microsoft.com/office/drawing/2014/main" id="{BF388E51-0B02-4F19-875C-A8D68504BAE6}"/>
              </a:ext>
            </a:extLst>
          </p:cNvPr>
          <p:cNvSpPr/>
          <p:nvPr/>
        </p:nvSpPr>
        <p:spPr>
          <a:xfrm>
            <a:off x="910589" y="980440"/>
            <a:ext cx="3746501" cy="1151890"/>
          </a:xfrm>
          <a:prstGeom prst="wedgeRoundRectCallout">
            <a:avLst>
              <a:gd name="adj1" fmla="val 61717"/>
              <a:gd name="adj2" fmla="val 99228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charset="0"/>
                <a:cs typeface="TH SarabunPSK" panose="020B0500040200020003" charset="0"/>
              </a:rPr>
              <a:t>การซักเสื้อผ้าไหมพรม</a:t>
            </a:r>
          </a:p>
          <a:p>
            <a:pPr algn="ctr"/>
            <a:r>
              <a:rPr lang="th-TH" alt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charset="0"/>
                <a:cs typeface="TH SarabunPSK" panose="020B0500040200020003" charset="0"/>
              </a:rPr>
              <a:t> มีขั้นตอนอย่างไร</a:t>
            </a:r>
          </a:p>
        </p:txBody>
      </p:sp>
      <p:sp>
        <p:nvSpPr>
          <p:cNvPr id="8" name="คำบรรยายภาพแบบสี่เหลี่ยมผืนผ้ามุมมน 11">
            <a:extLst>
              <a:ext uri="{FF2B5EF4-FFF2-40B4-BE49-F238E27FC236}">
                <a16:creationId xmlns:a16="http://schemas.microsoft.com/office/drawing/2014/main" id="{BC08AE6F-9F00-439A-ABCB-C70C8D05E084}"/>
              </a:ext>
            </a:extLst>
          </p:cNvPr>
          <p:cNvSpPr/>
          <p:nvPr/>
        </p:nvSpPr>
        <p:spPr>
          <a:xfrm flipH="1">
            <a:off x="670122" y="3811834"/>
            <a:ext cx="3905885" cy="1151890"/>
          </a:xfrm>
          <a:prstGeom prst="wedgeRoundRectCallout">
            <a:avLst>
              <a:gd name="adj1" fmla="val -56880"/>
              <a:gd name="adj2" fmla="val -54304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charset="0"/>
                <a:cs typeface="TH SarabunPSK" panose="020B0500040200020003" charset="0"/>
              </a:rPr>
              <a:t>การตากเสื้อผ้าไหมพรม</a:t>
            </a:r>
          </a:p>
          <a:p>
            <a:pPr algn="ctr"/>
            <a:r>
              <a:rPr lang="th-TH" alt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charset="0"/>
                <a:cs typeface="TH SarabunPSK" panose="020B0500040200020003" charset="0"/>
              </a:rPr>
              <a:t>มีขั้นตอนอย่างไร</a:t>
            </a:r>
          </a:p>
        </p:txBody>
      </p:sp>
      <p:sp>
        <p:nvSpPr>
          <p:cNvPr id="9" name="คำบรรยายภาพแบบสี่เหลี่ยมผืนผ้ามุมมน 13">
            <a:extLst>
              <a:ext uri="{FF2B5EF4-FFF2-40B4-BE49-F238E27FC236}">
                <a16:creationId xmlns:a16="http://schemas.microsoft.com/office/drawing/2014/main" id="{EF9FEFF7-599A-4583-A5FA-FC1A7E05FB2A}"/>
              </a:ext>
            </a:extLst>
          </p:cNvPr>
          <p:cNvSpPr/>
          <p:nvPr/>
        </p:nvSpPr>
        <p:spPr>
          <a:xfrm flipH="1">
            <a:off x="7578572" y="1372479"/>
            <a:ext cx="3528060" cy="1151890"/>
          </a:xfrm>
          <a:prstGeom prst="wedgeRoundRectCallout">
            <a:avLst>
              <a:gd name="adj1" fmla="val 64290"/>
              <a:gd name="adj2" fmla="val 35060"/>
              <a:gd name="adj3" fmla="val 16667"/>
            </a:avLst>
          </a:prstGeom>
          <a:solidFill>
            <a:srgbClr val="A63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charset="0"/>
                <a:cs typeface="TH SarabunPSK" panose="020B0500040200020003" charset="0"/>
              </a:rPr>
              <a:t>การรีดเสื้อผ้าไหมพรม</a:t>
            </a:r>
          </a:p>
          <a:p>
            <a:pPr algn="ctr"/>
            <a:r>
              <a:rPr lang="th-TH" alt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charset="0"/>
                <a:cs typeface="TH SarabunPSK" panose="020B0500040200020003" charset="0"/>
              </a:rPr>
              <a:t>มีขั้นตอนอย่างไร</a:t>
            </a:r>
          </a:p>
        </p:txBody>
      </p:sp>
      <p:sp>
        <p:nvSpPr>
          <p:cNvPr id="7" name="คำบรรยายภาพแบบสี่เหลี่ยมผืนผ้ามุมมน 9">
            <a:extLst>
              <a:ext uri="{FF2B5EF4-FFF2-40B4-BE49-F238E27FC236}">
                <a16:creationId xmlns:a16="http://schemas.microsoft.com/office/drawing/2014/main" id="{3F703C2C-88A6-40FA-9384-3FEE547688A6}"/>
              </a:ext>
            </a:extLst>
          </p:cNvPr>
          <p:cNvSpPr/>
          <p:nvPr/>
        </p:nvSpPr>
        <p:spPr>
          <a:xfrm>
            <a:off x="7485191" y="3464560"/>
            <a:ext cx="3915410" cy="1151890"/>
          </a:xfrm>
          <a:prstGeom prst="wedgeRoundRectCallout">
            <a:avLst>
              <a:gd name="adj1" fmla="val -66478"/>
              <a:gd name="adj2" fmla="val -30508"/>
              <a:gd name="adj3" fmla="val 16667"/>
            </a:avLst>
          </a:prstGeom>
          <a:solidFill>
            <a:srgbClr val="FFC000"/>
          </a:solidFill>
          <a:ln>
            <a:solidFill>
              <a:srgbClr val="CC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charset="0"/>
                <a:cs typeface="TH SarabunPSK" panose="020B0500040200020003" charset="0"/>
              </a:rPr>
              <a:t>การเก็บรักษาเสื้อผ้าไหมพรม</a:t>
            </a:r>
          </a:p>
          <a:p>
            <a:pPr algn="ctr"/>
            <a:r>
              <a:rPr lang="th-TH" alt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charset="0"/>
                <a:cs typeface="TH SarabunPSK" panose="020B0500040200020003" charset="0"/>
              </a:rPr>
              <a:t>มีขั้นตอนอย่างไร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CE216BD6-0993-E04E-B1DF-A9E35D3D8C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219" y="124883"/>
            <a:ext cx="956402" cy="88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22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9" grpId="0" animBg="1"/>
      <p:bldP spid="9" grpId="1" animBg="1"/>
      <p:bldP spid="7" grpId="0" animBg="1"/>
      <p:bldP spid="7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กลุ่ม 72"/>
          <p:cNvGrpSpPr/>
          <p:nvPr/>
        </p:nvGrpSpPr>
        <p:grpSpPr>
          <a:xfrm>
            <a:off x="-130629" y="-23078"/>
            <a:ext cx="12475220" cy="532800"/>
            <a:chOff x="-130629" y="-329934"/>
            <a:chExt cx="12475220" cy="917764"/>
          </a:xfrm>
          <a:solidFill>
            <a:srgbClr val="F7A6A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4" name="สี่เหลี่ยมผืนผ้า 73"/>
            <p:cNvSpPr/>
            <p:nvPr/>
          </p:nvSpPr>
          <p:spPr>
            <a:xfrm>
              <a:off x="-130629" y="-320604"/>
              <a:ext cx="6018245" cy="9084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grpSp>
          <p:nvGrpSpPr>
            <p:cNvPr id="75" name="กลุ่ม 87"/>
            <p:cNvGrpSpPr/>
            <p:nvPr/>
          </p:nvGrpSpPr>
          <p:grpSpPr>
            <a:xfrm>
              <a:off x="2700215" y="-329934"/>
              <a:ext cx="9644376" cy="916360"/>
              <a:chOff x="5998344" y="-1240110"/>
              <a:chExt cx="6175308" cy="2876550"/>
            </a:xfrm>
            <a:grpFill/>
          </p:grpSpPr>
          <p:sp>
            <p:nvSpPr>
              <p:cNvPr id="76" name="AutoShape 4"/>
              <p:cNvSpPr>
                <a:spLocks/>
              </p:cNvSpPr>
              <p:nvPr/>
            </p:nvSpPr>
            <p:spPr bwMode="auto">
              <a:xfrm rot="10800000" flipV="1">
                <a:off x="5998344" y="-1240110"/>
                <a:ext cx="4693841" cy="28765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7" name="AutoShape 5"/>
              <p:cNvSpPr>
                <a:spLocks/>
              </p:cNvSpPr>
              <p:nvPr/>
            </p:nvSpPr>
            <p:spPr bwMode="auto">
              <a:xfrm flipV="1">
                <a:off x="9382720" y="-1227438"/>
                <a:ext cx="2790932" cy="2863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8853" y="21582"/>
                    </a:lnTo>
                    <a:lnTo>
                      <a:pt x="21600" y="21600"/>
                    </a:lnTo>
                    <a:lnTo>
                      <a:pt x="21548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80" name="Rectangle 6"/>
          <p:cNvSpPr>
            <a:spLocks/>
          </p:cNvSpPr>
          <p:nvPr/>
        </p:nvSpPr>
        <p:spPr bwMode="auto">
          <a:xfrm>
            <a:off x="-39990" y="6513922"/>
            <a:ext cx="12351431" cy="389424"/>
          </a:xfrm>
          <a:prstGeom prst="rect">
            <a:avLst/>
          </a:prstGeom>
          <a:solidFill>
            <a:srgbClr val="F7A6A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248" tIns="72248" rIns="72248" bIns="72248" anchor="ctr"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charset="0"/>
              <a:sym typeface="Helvetica Light" charset="0"/>
            </a:endParaRPr>
          </a:p>
        </p:txBody>
      </p:sp>
      <p:grpSp>
        <p:nvGrpSpPr>
          <p:cNvPr id="20" name="กลุ่ม 5">
            <a:extLst>
              <a:ext uri="{FF2B5EF4-FFF2-40B4-BE49-F238E27FC236}">
                <a16:creationId xmlns:a16="http://schemas.microsoft.com/office/drawing/2014/main" id="{12D76843-14D2-426C-B096-8C8367943508}"/>
              </a:ext>
            </a:extLst>
          </p:cNvPr>
          <p:cNvGrpSpPr/>
          <p:nvPr/>
        </p:nvGrpSpPr>
        <p:grpSpPr>
          <a:xfrm>
            <a:off x="731520" y="1808858"/>
            <a:ext cx="11164389" cy="4134861"/>
            <a:chOff x="600891" y="2034268"/>
            <a:chExt cx="11164389" cy="4134861"/>
          </a:xfrm>
        </p:grpSpPr>
        <p:sp>
          <p:nvSpPr>
            <p:cNvPr id="21" name="สี่เหลี่ยมผืนผ้า 9">
              <a:extLst>
                <a:ext uri="{FF2B5EF4-FFF2-40B4-BE49-F238E27FC236}">
                  <a16:creationId xmlns:a16="http://schemas.microsoft.com/office/drawing/2014/main" id="{14CD33EF-542C-4749-A32C-F4E720D065C9}"/>
                </a:ext>
              </a:extLst>
            </p:cNvPr>
            <p:cNvSpPr/>
            <p:nvPr/>
          </p:nvSpPr>
          <p:spPr>
            <a:xfrm>
              <a:off x="600891" y="2034268"/>
              <a:ext cx="11164389" cy="4134861"/>
            </a:xfrm>
            <a:prstGeom prst="rect">
              <a:avLst/>
            </a:prstGeom>
            <a:solidFill>
              <a:srgbClr val="FDF0EE"/>
            </a:solidFill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2" name="สี่เหลี่ยมผืนผ้า 109">
              <a:extLst>
                <a:ext uri="{FF2B5EF4-FFF2-40B4-BE49-F238E27FC236}">
                  <a16:creationId xmlns:a16="http://schemas.microsoft.com/office/drawing/2014/main" id="{569FADA5-A0AC-4915-AE4E-594B19F82845}"/>
                </a:ext>
              </a:extLst>
            </p:cNvPr>
            <p:cNvSpPr/>
            <p:nvPr/>
          </p:nvSpPr>
          <p:spPr>
            <a:xfrm>
              <a:off x="844731" y="2303308"/>
              <a:ext cx="8860773" cy="3556877"/>
            </a:xfrm>
            <a:prstGeom prst="rect">
              <a:avLst/>
            </a:prstGeom>
          </p:spPr>
          <p:txBody>
            <a:bodyPr wrap="square" lIns="108720" tIns="54359" rIns="108720" bIns="54359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b="1" i="0" u="none" strike="noStrike" kern="1200" cap="none" spc="0" normalizeH="0" baseline="0" noProof="0" dirty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๑) การซักเสื้อผ้าไหมพรม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ซักได้ด้วยมือและเครื่องซักผ้า ซักด้วยมือจะถนอมเนื้อผ้ามากกว่า </a:t>
              </a:r>
              <a:r>
                <a:rPr lang="th-TH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แยกผ้าสีและผ้าขาวออก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จากกัน เพื่อป้องกันสีตก </a:t>
              </a:r>
              <a:r>
                <a:rPr kumimoji="0" lang="th-TH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ซักในน้ำธรรมดาด้วยสารซักฟอกชนิดอ่อนอย่างเบามือ ล้างน้ำ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ให้สะอาด ๒-๓ น้ำ นำไปแช่สารปรับผ้านุ่มสักครู่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1" i="0" u="none" strike="noStrike" kern="1200" cap="none" spc="0" normalizeH="0" baseline="0" noProof="0" dirty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๒) การตากเสื้อผ้าไหมพรม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นำเสื้อผ้าไหมพรมที่ซักแล้วใส่ไม้แขวนเสื้อ ตากบริเวณที่มีแสงแดด และต้องกลับด้านเสื้อผ้า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ให้ด้านในออกมาอยู่ด้านนอก เพื่อป้องกันไม่ให้สีซีดจาง ไม่ควรตากนาน พอหมาดเก็บเข้าที่ร่ม</a:t>
              </a:r>
            </a:p>
          </p:txBody>
        </p:sp>
      </p:grpSp>
      <p:grpSp>
        <p:nvGrpSpPr>
          <p:cNvPr id="23" name="กลุ่ม 1">
            <a:extLst>
              <a:ext uri="{FF2B5EF4-FFF2-40B4-BE49-F238E27FC236}">
                <a16:creationId xmlns:a16="http://schemas.microsoft.com/office/drawing/2014/main" id="{86B9D5D0-7024-4BD7-8A3D-20EB0B704A4D}"/>
              </a:ext>
            </a:extLst>
          </p:cNvPr>
          <p:cNvGrpSpPr/>
          <p:nvPr/>
        </p:nvGrpSpPr>
        <p:grpSpPr>
          <a:xfrm>
            <a:off x="9836133" y="885904"/>
            <a:ext cx="1948349" cy="4202893"/>
            <a:chOff x="9427279" y="1085235"/>
            <a:chExt cx="1948349" cy="4202893"/>
          </a:xfrm>
        </p:grpSpPr>
        <p:pic>
          <p:nvPicPr>
            <p:cNvPr id="25" name="รูปภาพ 4">
              <a:extLst>
                <a:ext uri="{FF2B5EF4-FFF2-40B4-BE49-F238E27FC236}">
                  <a16:creationId xmlns:a16="http://schemas.microsoft.com/office/drawing/2014/main" id="{BB9B1572-D10A-4E1D-AA59-04AF0AF7E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27279" y="1085235"/>
              <a:ext cx="1948349" cy="2002848"/>
            </a:xfrm>
            <a:prstGeom prst="roundRect">
              <a:avLst/>
            </a:prstGeom>
            <a:ln w="19050">
              <a:solidFill>
                <a:schemeClr val="tx1"/>
              </a:solidFill>
              <a:prstDash val="sysDash"/>
            </a:ln>
          </p:spPr>
        </p:pic>
        <p:pic>
          <p:nvPicPr>
            <p:cNvPr id="26" name="รูปภาพ 6">
              <a:extLst>
                <a:ext uri="{FF2B5EF4-FFF2-40B4-BE49-F238E27FC236}">
                  <a16:creationId xmlns:a16="http://schemas.microsoft.com/office/drawing/2014/main" id="{8E959E9C-AF9B-4355-913C-5E2C82B2A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94322" y="3279162"/>
              <a:ext cx="1881306" cy="2008966"/>
            </a:xfrm>
            <a:prstGeom prst="roundRect">
              <a:avLst/>
            </a:prstGeom>
            <a:ln w="19050">
              <a:solidFill>
                <a:schemeClr val="tx1"/>
              </a:solidFill>
              <a:prstDash val="sysDash"/>
            </a:ln>
          </p:spPr>
        </p:pic>
      </p:grpSp>
      <p:sp>
        <p:nvSpPr>
          <p:cNvPr id="16" name="สี่เหลี่ยมผืนผ้ามุมมน 62">
            <a:extLst>
              <a:ext uri="{FF2B5EF4-FFF2-40B4-BE49-F238E27FC236}">
                <a16:creationId xmlns:a16="http://schemas.microsoft.com/office/drawing/2014/main" id="{7B8CC938-C57B-47B0-B70B-DD068A05DF54}"/>
              </a:ext>
            </a:extLst>
          </p:cNvPr>
          <p:cNvSpPr/>
          <p:nvPr/>
        </p:nvSpPr>
        <p:spPr>
          <a:xfrm>
            <a:off x="623417" y="885904"/>
            <a:ext cx="2590046" cy="621791"/>
          </a:xfrm>
          <a:prstGeom prst="roundRect">
            <a:avLst/>
          </a:prstGeom>
          <a:solidFill>
            <a:srgbClr val="F37B7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เสื้อผ้าไหมพรม</a:t>
            </a:r>
          </a:p>
        </p:txBody>
      </p:sp>
      <p:grpSp>
        <p:nvGrpSpPr>
          <p:cNvPr id="15" name="กลุ่ม 72">
            <a:extLst>
              <a:ext uri="{FF2B5EF4-FFF2-40B4-BE49-F238E27FC236}">
                <a16:creationId xmlns:a16="http://schemas.microsoft.com/office/drawing/2014/main" id="{E66C61E2-8005-AC46-BA6C-DDD9CEBF97FC}"/>
              </a:ext>
            </a:extLst>
          </p:cNvPr>
          <p:cNvGrpSpPr/>
          <p:nvPr/>
        </p:nvGrpSpPr>
        <p:grpSpPr>
          <a:xfrm>
            <a:off x="-141610" y="0"/>
            <a:ext cx="12475220" cy="532800"/>
            <a:chOff x="-130629" y="-329934"/>
            <a:chExt cx="12475220" cy="917764"/>
          </a:xfrm>
          <a:solidFill>
            <a:srgbClr val="F7A6A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7" name="สี่เหลี่ยมผืนผ้า 73">
              <a:extLst>
                <a:ext uri="{FF2B5EF4-FFF2-40B4-BE49-F238E27FC236}">
                  <a16:creationId xmlns:a16="http://schemas.microsoft.com/office/drawing/2014/main" id="{97688A6C-35E9-364D-8D53-E136FDD1F10E}"/>
                </a:ext>
              </a:extLst>
            </p:cNvPr>
            <p:cNvSpPr/>
            <p:nvPr/>
          </p:nvSpPr>
          <p:spPr>
            <a:xfrm>
              <a:off x="-130629" y="-320604"/>
              <a:ext cx="6018245" cy="9084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grpSp>
          <p:nvGrpSpPr>
            <p:cNvPr id="18" name="กลุ่ม 87">
              <a:extLst>
                <a:ext uri="{FF2B5EF4-FFF2-40B4-BE49-F238E27FC236}">
                  <a16:creationId xmlns:a16="http://schemas.microsoft.com/office/drawing/2014/main" id="{70FC6C5D-95DD-114D-8E30-51A98C39D444}"/>
                </a:ext>
              </a:extLst>
            </p:cNvPr>
            <p:cNvGrpSpPr/>
            <p:nvPr/>
          </p:nvGrpSpPr>
          <p:grpSpPr>
            <a:xfrm>
              <a:off x="2700215" y="-329934"/>
              <a:ext cx="9644376" cy="916360"/>
              <a:chOff x="5998344" y="-1240110"/>
              <a:chExt cx="6175308" cy="2876550"/>
            </a:xfrm>
            <a:grpFill/>
          </p:grpSpPr>
          <p:sp>
            <p:nvSpPr>
              <p:cNvPr id="19" name="AutoShape 4">
                <a:extLst>
                  <a:ext uri="{FF2B5EF4-FFF2-40B4-BE49-F238E27FC236}">
                    <a16:creationId xmlns:a16="http://schemas.microsoft.com/office/drawing/2014/main" id="{41122747-5276-2249-81C0-0C6E24FE815A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V="1">
                <a:off x="5998344" y="-1240110"/>
                <a:ext cx="4693841" cy="28765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" name="AutoShape 5">
                <a:extLst>
                  <a:ext uri="{FF2B5EF4-FFF2-40B4-BE49-F238E27FC236}">
                    <a16:creationId xmlns:a16="http://schemas.microsoft.com/office/drawing/2014/main" id="{506F288B-D5E4-7F46-B98E-7AE4C9DD1CF5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9382720" y="-1227438"/>
                <a:ext cx="2790932" cy="2863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8853" y="21582"/>
                    </a:lnTo>
                    <a:lnTo>
                      <a:pt x="21600" y="21600"/>
                    </a:lnTo>
                    <a:lnTo>
                      <a:pt x="21548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D086F227-CA44-B74F-90CF-0A5B8D85FA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219" y="124883"/>
            <a:ext cx="956402" cy="88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90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กลุ่ม 72"/>
          <p:cNvGrpSpPr/>
          <p:nvPr/>
        </p:nvGrpSpPr>
        <p:grpSpPr>
          <a:xfrm>
            <a:off x="-130629" y="-23078"/>
            <a:ext cx="12475220" cy="532800"/>
            <a:chOff x="-130629" y="-329934"/>
            <a:chExt cx="12475220" cy="917764"/>
          </a:xfrm>
          <a:solidFill>
            <a:srgbClr val="F7A6A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4" name="สี่เหลี่ยมผืนผ้า 73"/>
            <p:cNvSpPr/>
            <p:nvPr/>
          </p:nvSpPr>
          <p:spPr>
            <a:xfrm>
              <a:off x="-130629" y="-320604"/>
              <a:ext cx="6018245" cy="9084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grpSp>
          <p:nvGrpSpPr>
            <p:cNvPr id="75" name="กลุ่ม 87"/>
            <p:cNvGrpSpPr/>
            <p:nvPr/>
          </p:nvGrpSpPr>
          <p:grpSpPr>
            <a:xfrm>
              <a:off x="2700215" y="-329934"/>
              <a:ext cx="9644376" cy="916360"/>
              <a:chOff x="5998344" y="-1240110"/>
              <a:chExt cx="6175308" cy="2876550"/>
            </a:xfrm>
            <a:grpFill/>
          </p:grpSpPr>
          <p:sp>
            <p:nvSpPr>
              <p:cNvPr id="76" name="AutoShape 4"/>
              <p:cNvSpPr>
                <a:spLocks/>
              </p:cNvSpPr>
              <p:nvPr/>
            </p:nvSpPr>
            <p:spPr bwMode="auto">
              <a:xfrm rot="10800000" flipV="1">
                <a:off x="5998344" y="-1240110"/>
                <a:ext cx="4693841" cy="28765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7" name="AutoShape 5"/>
              <p:cNvSpPr>
                <a:spLocks/>
              </p:cNvSpPr>
              <p:nvPr/>
            </p:nvSpPr>
            <p:spPr bwMode="auto">
              <a:xfrm flipV="1">
                <a:off x="9382720" y="-1227438"/>
                <a:ext cx="2790932" cy="2863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8853" y="21582"/>
                    </a:lnTo>
                    <a:lnTo>
                      <a:pt x="21600" y="21600"/>
                    </a:lnTo>
                    <a:lnTo>
                      <a:pt x="21548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80" name="Rectangle 6"/>
          <p:cNvSpPr>
            <a:spLocks/>
          </p:cNvSpPr>
          <p:nvPr/>
        </p:nvSpPr>
        <p:spPr bwMode="auto">
          <a:xfrm>
            <a:off x="-39990" y="6513922"/>
            <a:ext cx="12351431" cy="389424"/>
          </a:xfrm>
          <a:prstGeom prst="rect">
            <a:avLst/>
          </a:prstGeom>
          <a:solidFill>
            <a:srgbClr val="F7A6A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248" tIns="72248" rIns="72248" bIns="72248" anchor="ctr"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charset="0"/>
              <a:sym typeface="Helvetica Light" charset="0"/>
            </a:endParaRPr>
          </a:p>
        </p:txBody>
      </p:sp>
      <p:grpSp>
        <p:nvGrpSpPr>
          <p:cNvPr id="20" name="กลุ่ม 5">
            <a:extLst>
              <a:ext uri="{FF2B5EF4-FFF2-40B4-BE49-F238E27FC236}">
                <a16:creationId xmlns:a16="http://schemas.microsoft.com/office/drawing/2014/main" id="{12D76843-14D2-426C-B096-8C8367943508}"/>
              </a:ext>
            </a:extLst>
          </p:cNvPr>
          <p:cNvGrpSpPr/>
          <p:nvPr/>
        </p:nvGrpSpPr>
        <p:grpSpPr>
          <a:xfrm>
            <a:off x="623417" y="1901818"/>
            <a:ext cx="11161065" cy="4134861"/>
            <a:chOff x="144904" y="2034268"/>
            <a:chExt cx="11161065" cy="4134861"/>
          </a:xfrm>
        </p:grpSpPr>
        <p:sp>
          <p:nvSpPr>
            <p:cNvPr id="21" name="สี่เหลี่ยมผืนผ้า 9">
              <a:extLst>
                <a:ext uri="{FF2B5EF4-FFF2-40B4-BE49-F238E27FC236}">
                  <a16:creationId xmlns:a16="http://schemas.microsoft.com/office/drawing/2014/main" id="{14CD33EF-542C-4749-A32C-F4E720D065C9}"/>
                </a:ext>
              </a:extLst>
            </p:cNvPr>
            <p:cNvSpPr/>
            <p:nvPr/>
          </p:nvSpPr>
          <p:spPr>
            <a:xfrm>
              <a:off x="144904" y="2034268"/>
              <a:ext cx="11161065" cy="4134861"/>
            </a:xfrm>
            <a:prstGeom prst="rect">
              <a:avLst/>
            </a:prstGeom>
            <a:solidFill>
              <a:srgbClr val="FDF0EE"/>
            </a:solidFill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2" name="สี่เหลี่ยมผืนผ้า 109">
              <a:extLst>
                <a:ext uri="{FF2B5EF4-FFF2-40B4-BE49-F238E27FC236}">
                  <a16:creationId xmlns:a16="http://schemas.microsoft.com/office/drawing/2014/main" id="{569FADA5-A0AC-4915-AE4E-594B19F82845}"/>
                </a:ext>
              </a:extLst>
            </p:cNvPr>
            <p:cNvSpPr/>
            <p:nvPr/>
          </p:nvSpPr>
          <p:spPr>
            <a:xfrm>
              <a:off x="492788" y="2604309"/>
              <a:ext cx="9821704" cy="2264216"/>
            </a:xfrm>
            <a:prstGeom prst="rect">
              <a:avLst/>
            </a:prstGeom>
          </p:spPr>
          <p:txBody>
            <a:bodyPr wrap="square" lIns="108720" tIns="54359" rIns="108720" bIns="54359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๓) การรีดเสื้อผ้าไหมพรม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รีดผ้าโดยใช้อุณหภูมิต่ำ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๔</a:t>
              </a:r>
              <a:r>
                <a:rPr kumimoji="0" lang="th-TH" sz="2800" b="1" i="0" u="none" strike="noStrike" kern="1200" cap="none" spc="0" normalizeH="0" baseline="0" noProof="0" dirty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) การเก็บรักษาเสื้อผ้าไหมพรม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พับเก็บในตู้เสื้อผ้า ไม่ควรแขวนด้วยไม้แขวนเสื้อ เพราะจะทำให้ยืดย้วยเสียรูปทรง</a:t>
              </a:r>
            </a:p>
          </p:txBody>
        </p:sp>
      </p:grpSp>
      <p:grpSp>
        <p:nvGrpSpPr>
          <p:cNvPr id="23" name="กลุ่ม 1">
            <a:extLst>
              <a:ext uri="{FF2B5EF4-FFF2-40B4-BE49-F238E27FC236}">
                <a16:creationId xmlns:a16="http://schemas.microsoft.com/office/drawing/2014/main" id="{86B9D5D0-7024-4BD7-8A3D-20EB0B704A4D}"/>
              </a:ext>
            </a:extLst>
          </p:cNvPr>
          <p:cNvGrpSpPr/>
          <p:nvPr/>
        </p:nvGrpSpPr>
        <p:grpSpPr>
          <a:xfrm>
            <a:off x="9272350" y="986150"/>
            <a:ext cx="1948349" cy="4202893"/>
            <a:chOff x="9427279" y="1085235"/>
            <a:chExt cx="1948349" cy="4202893"/>
          </a:xfrm>
        </p:grpSpPr>
        <p:pic>
          <p:nvPicPr>
            <p:cNvPr id="25" name="รูปภาพ 4">
              <a:extLst>
                <a:ext uri="{FF2B5EF4-FFF2-40B4-BE49-F238E27FC236}">
                  <a16:creationId xmlns:a16="http://schemas.microsoft.com/office/drawing/2014/main" id="{BB9B1572-D10A-4E1D-AA59-04AF0AF7E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27279" y="1085235"/>
              <a:ext cx="1948349" cy="2002848"/>
            </a:xfrm>
            <a:prstGeom prst="roundRect">
              <a:avLst/>
            </a:prstGeom>
            <a:ln w="19050">
              <a:solidFill>
                <a:schemeClr val="tx1"/>
              </a:solidFill>
              <a:prstDash val="sysDash"/>
            </a:ln>
          </p:spPr>
        </p:pic>
        <p:pic>
          <p:nvPicPr>
            <p:cNvPr id="26" name="รูปภาพ 6">
              <a:extLst>
                <a:ext uri="{FF2B5EF4-FFF2-40B4-BE49-F238E27FC236}">
                  <a16:creationId xmlns:a16="http://schemas.microsoft.com/office/drawing/2014/main" id="{8E959E9C-AF9B-4355-913C-5E2C82B2A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94322" y="3279162"/>
              <a:ext cx="1881306" cy="2008966"/>
            </a:xfrm>
            <a:prstGeom prst="roundRect">
              <a:avLst/>
            </a:prstGeom>
            <a:ln w="19050">
              <a:solidFill>
                <a:schemeClr val="tx1"/>
              </a:solidFill>
              <a:prstDash val="sysDash"/>
            </a:ln>
          </p:spPr>
        </p:pic>
      </p:grpSp>
      <p:sp>
        <p:nvSpPr>
          <p:cNvPr id="16" name="สี่เหลี่ยมผืนผ้ามุมมน 62">
            <a:extLst>
              <a:ext uri="{FF2B5EF4-FFF2-40B4-BE49-F238E27FC236}">
                <a16:creationId xmlns:a16="http://schemas.microsoft.com/office/drawing/2014/main" id="{7B8CC938-C57B-47B0-B70B-DD068A05DF54}"/>
              </a:ext>
            </a:extLst>
          </p:cNvPr>
          <p:cNvSpPr/>
          <p:nvPr/>
        </p:nvSpPr>
        <p:spPr>
          <a:xfrm>
            <a:off x="623417" y="885904"/>
            <a:ext cx="2590046" cy="621791"/>
          </a:xfrm>
          <a:prstGeom prst="roundRect">
            <a:avLst/>
          </a:prstGeom>
          <a:solidFill>
            <a:srgbClr val="F37B7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เสื้อผ้าไหมพรม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E8D2633C-CA86-F747-BB44-F304A51275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219" y="124883"/>
            <a:ext cx="956402" cy="88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54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D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72">
            <a:extLst>
              <a:ext uri="{FF2B5EF4-FFF2-40B4-BE49-F238E27FC236}">
                <a16:creationId xmlns:a16="http://schemas.microsoft.com/office/drawing/2014/main" id="{24C2D0D5-89D7-4F18-9C66-55D395B384F5}"/>
              </a:ext>
            </a:extLst>
          </p:cNvPr>
          <p:cNvGrpSpPr/>
          <p:nvPr/>
        </p:nvGrpSpPr>
        <p:grpSpPr>
          <a:xfrm>
            <a:off x="-130629" y="-23078"/>
            <a:ext cx="12475220" cy="532800"/>
            <a:chOff x="-130629" y="-329934"/>
            <a:chExt cx="12475220" cy="917764"/>
          </a:xfrm>
          <a:solidFill>
            <a:srgbClr val="BA9FCB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" name="สี่เหลี่ยมผืนผ้า 73">
              <a:extLst>
                <a:ext uri="{FF2B5EF4-FFF2-40B4-BE49-F238E27FC236}">
                  <a16:creationId xmlns:a16="http://schemas.microsoft.com/office/drawing/2014/main" id="{BE22C986-B845-499C-898F-EBCE7C6F201E}"/>
                </a:ext>
              </a:extLst>
            </p:cNvPr>
            <p:cNvSpPr/>
            <p:nvPr/>
          </p:nvSpPr>
          <p:spPr>
            <a:xfrm>
              <a:off x="-130629" y="-320604"/>
              <a:ext cx="6018245" cy="9084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grpSp>
          <p:nvGrpSpPr>
            <p:cNvPr id="4" name="กลุ่ม 87">
              <a:extLst>
                <a:ext uri="{FF2B5EF4-FFF2-40B4-BE49-F238E27FC236}">
                  <a16:creationId xmlns:a16="http://schemas.microsoft.com/office/drawing/2014/main" id="{68CFABD0-9525-4996-8A08-FFE914784BEA}"/>
                </a:ext>
              </a:extLst>
            </p:cNvPr>
            <p:cNvGrpSpPr/>
            <p:nvPr/>
          </p:nvGrpSpPr>
          <p:grpSpPr>
            <a:xfrm>
              <a:off x="2700215" y="-329934"/>
              <a:ext cx="9644376" cy="916360"/>
              <a:chOff x="5998344" y="-1240110"/>
              <a:chExt cx="6175308" cy="2876550"/>
            </a:xfrm>
            <a:grpFill/>
          </p:grpSpPr>
          <p:sp>
            <p:nvSpPr>
              <p:cNvPr id="5" name="AutoShape 4">
                <a:extLst>
                  <a:ext uri="{FF2B5EF4-FFF2-40B4-BE49-F238E27FC236}">
                    <a16:creationId xmlns:a16="http://schemas.microsoft.com/office/drawing/2014/main" id="{F378E1A4-4B32-41EC-A5B0-AE6284769FC5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V="1">
                <a:off x="5998344" y="-1240110"/>
                <a:ext cx="4693841" cy="28765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" name="AutoShape 5">
                <a:extLst>
                  <a:ext uri="{FF2B5EF4-FFF2-40B4-BE49-F238E27FC236}">
                    <a16:creationId xmlns:a16="http://schemas.microsoft.com/office/drawing/2014/main" id="{A19F2415-AC20-4CB3-99A7-F1DDA283CE00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9382720" y="-1227438"/>
                <a:ext cx="2790932" cy="2863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8853" y="21582"/>
                    </a:lnTo>
                    <a:lnTo>
                      <a:pt x="21600" y="21600"/>
                    </a:lnTo>
                    <a:lnTo>
                      <a:pt x="21548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C90D6627-7102-4C90-859A-21B2CB451AD0}"/>
              </a:ext>
            </a:extLst>
          </p:cNvPr>
          <p:cNvSpPr>
            <a:spLocks/>
          </p:cNvSpPr>
          <p:nvPr/>
        </p:nvSpPr>
        <p:spPr bwMode="auto">
          <a:xfrm>
            <a:off x="-39990" y="6513922"/>
            <a:ext cx="12351431" cy="389424"/>
          </a:xfrm>
          <a:prstGeom prst="rect">
            <a:avLst/>
          </a:prstGeom>
          <a:solidFill>
            <a:srgbClr val="BA9FCB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248" tIns="72248" rIns="72248" bIns="72248" anchor="ctr"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charset="0"/>
              <a:sym typeface="Helvetica Light" charset="0"/>
            </a:endParaRPr>
          </a:p>
        </p:txBody>
      </p:sp>
      <p:sp>
        <p:nvSpPr>
          <p:cNvPr id="9" name="สี่เหลี่ยมผืนผ้ามุมมน 2">
            <a:extLst>
              <a:ext uri="{FF2B5EF4-FFF2-40B4-BE49-F238E27FC236}">
                <a16:creationId xmlns:a16="http://schemas.microsoft.com/office/drawing/2014/main" id="{A69CBA04-7FC4-431C-8784-673139401961}"/>
              </a:ext>
            </a:extLst>
          </p:cNvPr>
          <p:cNvSpPr/>
          <p:nvPr/>
        </p:nvSpPr>
        <p:spPr>
          <a:xfrm>
            <a:off x="451019" y="681840"/>
            <a:ext cx="5125816" cy="875653"/>
          </a:xfrm>
          <a:prstGeom prst="roundRect">
            <a:avLst/>
          </a:prstGeom>
          <a:solidFill>
            <a:srgbClr val="AD8D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เสื้อผ้าที่ตกแต่งด้วยวัสดุพิเศษอื่น ๆ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8A847E-7437-4B6C-9E64-AD8BBBC320FF}"/>
              </a:ext>
            </a:extLst>
          </p:cNvPr>
          <p:cNvSpPr txBox="1"/>
          <p:nvPr/>
        </p:nvSpPr>
        <p:spPr>
          <a:xfrm>
            <a:off x="1921256" y="2133369"/>
            <a:ext cx="7932720" cy="107721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  <a:prstDash val="lgDashDot"/>
          </a:ln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ักเรียนร่วมกันวิเคราะห์และแสดงความคิดเห็นเกี่ยวกับลักษณะของเสื้อผ้าที่ตกแต่งด้วยวัสดุพิเศษอื่น ๆ โดยการตอบคำถาม</a:t>
            </a:r>
          </a:p>
        </p:txBody>
      </p:sp>
      <p:grpSp>
        <p:nvGrpSpPr>
          <p:cNvPr id="11" name="กลุ่ม 72">
            <a:extLst>
              <a:ext uri="{FF2B5EF4-FFF2-40B4-BE49-F238E27FC236}">
                <a16:creationId xmlns:a16="http://schemas.microsoft.com/office/drawing/2014/main" id="{675F6D1F-0497-A942-B597-3AEA72FB2569}"/>
              </a:ext>
            </a:extLst>
          </p:cNvPr>
          <p:cNvGrpSpPr/>
          <p:nvPr/>
        </p:nvGrpSpPr>
        <p:grpSpPr>
          <a:xfrm>
            <a:off x="-141610" y="0"/>
            <a:ext cx="12475220" cy="532800"/>
            <a:chOff x="-130629" y="-329934"/>
            <a:chExt cx="12475220" cy="917764"/>
          </a:xfrm>
          <a:solidFill>
            <a:srgbClr val="BA9FCB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2" name="สี่เหลี่ยมผืนผ้า 73">
              <a:extLst>
                <a:ext uri="{FF2B5EF4-FFF2-40B4-BE49-F238E27FC236}">
                  <a16:creationId xmlns:a16="http://schemas.microsoft.com/office/drawing/2014/main" id="{53ED65FA-3785-144A-9228-6E21383AB7DC}"/>
                </a:ext>
              </a:extLst>
            </p:cNvPr>
            <p:cNvSpPr/>
            <p:nvPr/>
          </p:nvSpPr>
          <p:spPr>
            <a:xfrm>
              <a:off x="-130629" y="-320604"/>
              <a:ext cx="6018245" cy="9084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grpSp>
          <p:nvGrpSpPr>
            <p:cNvPr id="13" name="กลุ่ม 87">
              <a:extLst>
                <a:ext uri="{FF2B5EF4-FFF2-40B4-BE49-F238E27FC236}">
                  <a16:creationId xmlns:a16="http://schemas.microsoft.com/office/drawing/2014/main" id="{C6A1AC4F-905F-1341-94CA-B551F1CFB299}"/>
                </a:ext>
              </a:extLst>
            </p:cNvPr>
            <p:cNvGrpSpPr/>
            <p:nvPr/>
          </p:nvGrpSpPr>
          <p:grpSpPr>
            <a:xfrm>
              <a:off x="2700215" y="-329934"/>
              <a:ext cx="9644376" cy="916360"/>
              <a:chOff x="5998344" y="-1240110"/>
              <a:chExt cx="6175308" cy="2876550"/>
            </a:xfrm>
            <a:grpFill/>
          </p:grpSpPr>
          <p:sp>
            <p:nvSpPr>
              <p:cNvPr id="14" name="AutoShape 4">
                <a:extLst>
                  <a:ext uri="{FF2B5EF4-FFF2-40B4-BE49-F238E27FC236}">
                    <a16:creationId xmlns:a16="http://schemas.microsoft.com/office/drawing/2014/main" id="{66FE0D75-217B-D44E-ABBE-2F7FF665DC26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V="1">
                <a:off x="5998344" y="-1240110"/>
                <a:ext cx="4693841" cy="28765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5" name="AutoShape 5">
                <a:extLst>
                  <a:ext uri="{FF2B5EF4-FFF2-40B4-BE49-F238E27FC236}">
                    <a16:creationId xmlns:a16="http://schemas.microsoft.com/office/drawing/2014/main" id="{D64654F7-220F-4141-AE5B-C294A5D780D0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9382720" y="-1227438"/>
                <a:ext cx="2790932" cy="2863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8853" y="21582"/>
                    </a:lnTo>
                    <a:lnTo>
                      <a:pt x="21600" y="21600"/>
                    </a:lnTo>
                    <a:lnTo>
                      <a:pt x="21548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1778AB6D-8ED5-E448-BB03-373A6B31D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219" y="124883"/>
            <a:ext cx="956402" cy="88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7029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D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72">
            <a:extLst>
              <a:ext uri="{FF2B5EF4-FFF2-40B4-BE49-F238E27FC236}">
                <a16:creationId xmlns:a16="http://schemas.microsoft.com/office/drawing/2014/main" id="{24C2D0D5-89D7-4F18-9C66-55D395B384F5}"/>
              </a:ext>
            </a:extLst>
          </p:cNvPr>
          <p:cNvGrpSpPr/>
          <p:nvPr/>
        </p:nvGrpSpPr>
        <p:grpSpPr>
          <a:xfrm>
            <a:off x="-130629" y="-23078"/>
            <a:ext cx="12475220" cy="532800"/>
            <a:chOff x="-130629" y="-329934"/>
            <a:chExt cx="12475220" cy="917764"/>
          </a:xfrm>
          <a:solidFill>
            <a:srgbClr val="BA9FCB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" name="สี่เหลี่ยมผืนผ้า 73">
              <a:extLst>
                <a:ext uri="{FF2B5EF4-FFF2-40B4-BE49-F238E27FC236}">
                  <a16:creationId xmlns:a16="http://schemas.microsoft.com/office/drawing/2014/main" id="{BE22C986-B845-499C-898F-EBCE7C6F201E}"/>
                </a:ext>
              </a:extLst>
            </p:cNvPr>
            <p:cNvSpPr/>
            <p:nvPr/>
          </p:nvSpPr>
          <p:spPr>
            <a:xfrm>
              <a:off x="-130629" y="-320604"/>
              <a:ext cx="6018245" cy="9084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grpSp>
          <p:nvGrpSpPr>
            <p:cNvPr id="4" name="กลุ่ม 87">
              <a:extLst>
                <a:ext uri="{FF2B5EF4-FFF2-40B4-BE49-F238E27FC236}">
                  <a16:creationId xmlns:a16="http://schemas.microsoft.com/office/drawing/2014/main" id="{68CFABD0-9525-4996-8A08-FFE914784BEA}"/>
                </a:ext>
              </a:extLst>
            </p:cNvPr>
            <p:cNvGrpSpPr/>
            <p:nvPr/>
          </p:nvGrpSpPr>
          <p:grpSpPr>
            <a:xfrm>
              <a:off x="2700215" y="-329934"/>
              <a:ext cx="9644376" cy="916360"/>
              <a:chOff x="5998344" y="-1240110"/>
              <a:chExt cx="6175308" cy="2876550"/>
            </a:xfrm>
            <a:grpFill/>
          </p:grpSpPr>
          <p:sp>
            <p:nvSpPr>
              <p:cNvPr id="5" name="AutoShape 4">
                <a:extLst>
                  <a:ext uri="{FF2B5EF4-FFF2-40B4-BE49-F238E27FC236}">
                    <a16:creationId xmlns:a16="http://schemas.microsoft.com/office/drawing/2014/main" id="{F378E1A4-4B32-41EC-A5B0-AE6284769FC5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V="1">
                <a:off x="5998344" y="-1240110"/>
                <a:ext cx="4693841" cy="28765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" name="AutoShape 5">
                <a:extLst>
                  <a:ext uri="{FF2B5EF4-FFF2-40B4-BE49-F238E27FC236}">
                    <a16:creationId xmlns:a16="http://schemas.microsoft.com/office/drawing/2014/main" id="{A19F2415-AC20-4CB3-99A7-F1DDA283CE00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9382720" y="-1227438"/>
                <a:ext cx="2790932" cy="2863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8853" y="21582"/>
                    </a:lnTo>
                    <a:lnTo>
                      <a:pt x="21600" y="21600"/>
                    </a:lnTo>
                    <a:lnTo>
                      <a:pt x="21548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C90D6627-7102-4C90-859A-21B2CB451AD0}"/>
              </a:ext>
            </a:extLst>
          </p:cNvPr>
          <p:cNvSpPr>
            <a:spLocks/>
          </p:cNvSpPr>
          <p:nvPr/>
        </p:nvSpPr>
        <p:spPr bwMode="auto">
          <a:xfrm>
            <a:off x="-39990" y="6513922"/>
            <a:ext cx="12351431" cy="389424"/>
          </a:xfrm>
          <a:prstGeom prst="rect">
            <a:avLst/>
          </a:prstGeom>
          <a:solidFill>
            <a:srgbClr val="BA9FCB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248" tIns="72248" rIns="72248" bIns="72248" anchor="ctr"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charset="0"/>
              <a:sym typeface="Helvetica Light" charset="0"/>
            </a:endParaRPr>
          </a:p>
        </p:txBody>
      </p:sp>
      <p:pic>
        <p:nvPicPr>
          <p:cNvPr id="12" name="รูปภาพ 7" descr="รูปภาพประกอบด้วย ข้อความ, ตุ๊กตา, ของเล่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502CE1E8-6F0A-4A02-AA91-0FC395752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7474" y1="36861" x2="17474" y2="36861"/>
                        <a14:foregroundMark x1="22737" y1="10949" x2="22737" y2="10949"/>
                        <a14:foregroundMark x1="31579" y1="8759" x2="31579" y2="8759"/>
                        <a14:foregroundMark x1="49474" y1="4836" x2="49474" y2="4836"/>
                        <a14:foregroundMark x1="60632" y1="11588" x2="60632" y2="11588"/>
                        <a14:foregroundMark x1="42737" y1="14781" x2="42737" y2="14781"/>
                        <a14:foregroundMark x1="51579" y1="2372" x2="51579" y2="2372"/>
                        <a14:foregroundMark x1="19789" y1="9489" x2="19789" y2="9489"/>
                        <a14:foregroundMark x1="21895" y1="7026" x2="21895" y2="7026"/>
                        <a14:foregroundMark x1="15368" y1="9854" x2="15368" y2="9854"/>
                        <a14:foregroundMark x1="18947" y1="14507" x2="18947" y2="14507"/>
                        <a14:foregroundMark x1="25053" y1="9854" x2="25053" y2="9854"/>
                        <a14:foregroundMark x1="25053" y1="8029" x2="25053" y2="8029"/>
                        <a14:foregroundMark x1="22737" y1="6661" x2="22737" y2="6661"/>
                        <a14:foregroundMark x1="22737" y1="6661" x2="22737" y2="6661"/>
                        <a14:foregroundMark x1="25684" y1="5931" x2="25684" y2="5931"/>
                        <a14:foregroundMark x1="33053" y1="11588" x2="33053" y2="11588"/>
                        <a14:foregroundMark x1="12421" y1="39325" x2="12421" y2="39325"/>
                        <a14:foregroundMark x1="55368" y1="95529" x2="55368" y2="95529"/>
                        <a14:foregroundMark x1="31579" y1="96259" x2="31579" y2="96259"/>
                        <a14:foregroundMark x1="21895" y1="15511" x2="21895" y2="15511"/>
                        <a14:foregroundMark x1="27158" y1="21898" x2="27158" y2="218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88601" y="2551398"/>
            <a:ext cx="1797993" cy="3753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6FF11E46-11D2-48D8-8F0F-A051CDE30581}"/>
              </a:ext>
            </a:extLst>
          </p:cNvPr>
          <p:cNvSpPr/>
          <p:nvPr/>
        </p:nvSpPr>
        <p:spPr>
          <a:xfrm>
            <a:off x="2320591" y="1864334"/>
            <a:ext cx="7435782" cy="1097782"/>
          </a:xfrm>
          <a:prstGeom prst="wedgeRoundRectCallout">
            <a:avLst>
              <a:gd name="adj1" fmla="val 45438"/>
              <a:gd name="adj2" fmla="val 82638"/>
              <a:gd name="adj3" fmla="val 16667"/>
            </a:avLst>
          </a:prstGeom>
          <a:solidFill>
            <a:srgbClr val="8658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เสื้อผ้าที่ตกแต่งด้วยวัสดุพิเศษอื่น ๆ มีลักษณะอย่างไร </a:t>
            </a:r>
          </a:p>
        </p:txBody>
      </p:sp>
      <p:sp>
        <p:nvSpPr>
          <p:cNvPr id="14" name="Rounded Rectangle 14">
            <a:extLst>
              <a:ext uri="{FF2B5EF4-FFF2-40B4-BE49-F238E27FC236}">
                <a16:creationId xmlns:a16="http://schemas.microsoft.com/office/drawing/2014/main" id="{EED9B5CF-98B2-4E1D-B468-062447F33D71}"/>
              </a:ext>
            </a:extLst>
          </p:cNvPr>
          <p:cNvSpPr/>
          <p:nvPr/>
        </p:nvSpPr>
        <p:spPr>
          <a:xfrm>
            <a:off x="3013927" y="3682097"/>
            <a:ext cx="5650465" cy="1516638"/>
          </a:xfrm>
          <a:prstGeom prst="roundRect">
            <a:avLst/>
          </a:prstGeom>
          <a:solidFill>
            <a:schemeClr val="bg1"/>
          </a:solidFill>
          <a:ln>
            <a:solidFill>
              <a:srgbClr val="8658A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เป็นเสื้อผ้าที่มีการปักเลื่อมหรือลูกปัดต่าง ๆ บนเสื้อผ้า เพื่อให้เสื้อผ้ามีความสวยงามขึ้น</a:t>
            </a:r>
            <a:endParaRPr lang="th-TH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สี่เหลี่ยมผืนผ้ามุมมน 2">
            <a:extLst>
              <a:ext uri="{FF2B5EF4-FFF2-40B4-BE49-F238E27FC236}">
                <a16:creationId xmlns:a16="http://schemas.microsoft.com/office/drawing/2014/main" id="{A69CBA04-7FC4-431C-8784-673139401961}"/>
              </a:ext>
            </a:extLst>
          </p:cNvPr>
          <p:cNvSpPr/>
          <p:nvPr/>
        </p:nvSpPr>
        <p:spPr>
          <a:xfrm>
            <a:off x="451019" y="681840"/>
            <a:ext cx="5125816" cy="875653"/>
          </a:xfrm>
          <a:prstGeom prst="roundRect">
            <a:avLst/>
          </a:prstGeom>
          <a:solidFill>
            <a:srgbClr val="AD8D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เสื้อผ้าที่ตกแต่งด้วยวัสดุพิเศษอื่น ๆ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89CE99E-6F70-404E-AF4D-27FFDE90DE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44" b="89936" l="3994" r="89776">
                        <a14:foregroundMark x1="4153" y1="39137" x2="13259" y2="39137"/>
                        <a14:foregroundMark x1="16773" y1="19808" x2="22843" y2="27955"/>
                        <a14:foregroundMark x1="36581" y1="13259" x2="38658" y2="26038"/>
                        <a14:foregroundMark x1="54952" y1="10224" x2="54952" y2="20927"/>
                        <a14:foregroundMark x1="71086" y1="18371" x2="72684" y2="26518"/>
                        <a14:foregroundMark x1="82748" y1="33546" x2="70128" y2="46805"/>
                        <a14:foregroundMark x1="17732" y1="42812" x2="17732" y2="42812"/>
                        <a14:foregroundMark x1="49840" y1="25399" x2="49840" y2="25399"/>
                        <a14:foregroundMark x1="64058" y1="33546" x2="64058" y2="33546"/>
                        <a14:foregroundMark x1="34026" y1="89936" x2="34026" y2="89936"/>
                        <a14:foregroundMark x1="57987" y1="88498" x2="56390" y2="854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94" y="2710999"/>
            <a:ext cx="1917699" cy="191769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B6E09B2E-A16E-454E-AD03-89C6F5A617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219" y="124883"/>
            <a:ext cx="956402" cy="88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08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D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72">
            <a:extLst>
              <a:ext uri="{FF2B5EF4-FFF2-40B4-BE49-F238E27FC236}">
                <a16:creationId xmlns:a16="http://schemas.microsoft.com/office/drawing/2014/main" id="{24C2D0D5-89D7-4F18-9C66-55D395B384F5}"/>
              </a:ext>
            </a:extLst>
          </p:cNvPr>
          <p:cNvGrpSpPr/>
          <p:nvPr/>
        </p:nvGrpSpPr>
        <p:grpSpPr>
          <a:xfrm>
            <a:off x="-130629" y="-23078"/>
            <a:ext cx="12475220" cy="532800"/>
            <a:chOff x="-130629" y="-329934"/>
            <a:chExt cx="12475220" cy="917764"/>
          </a:xfrm>
          <a:solidFill>
            <a:srgbClr val="BA9FCB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" name="สี่เหลี่ยมผืนผ้า 73">
              <a:extLst>
                <a:ext uri="{FF2B5EF4-FFF2-40B4-BE49-F238E27FC236}">
                  <a16:creationId xmlns:a16="http://schemas.microsoft.com/office/drawing/2014/main" id="{BE22C986-B845-499C-898F-EBCE7C6F201E}"/>
                </a:ext>
              </a:extLst>
            </p:cNvPr>
            <p:cNvSpPr/>
            <p:nvPr/>
          </p:nvSpPr>
          <p:spPr>
            <a:xfrm>
              <a:off x="-130629" y="-320604"/>
              <a:ext cx="6018245" cy="9084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grpSp>
          <p:nvGrpSpPr>
            <p:cNvPr id="4" name="กลุ่ม 87">
              <a:extLst>
                <a:ext uri="{FF2B5EF4-FFF2-40B4-BE49-F238E27FC236}">
                  <a16:creationId xmlns:a16="http://schemas.microsoft.com/office/drawing/2014/main" id="{68CFABD0-9525-4996-8A08-FFE914784BEA}"/>
                </a:ext>
              </a:extLst>
            </p:cNvPr>
            <p:cNvGrpSpPr/>
            <p:nvPr/>
          </p:nvGrpSpPr>
          <p:grpSpPr>
            <a:xfrm>
              <a:off x="2700215" y="-329934"/>
              <a:ext cx="9644376" cy="916360"/>
              <a:chOff x="5998344" y="-1240110"/>
              <a:chExt cx="6175308" cy="2876550"/>
            </a:xfrm>
            <a:grpFill/>
          </p:grpSpPr>
          <p:sp>
            <p:nvSpPr>
              <p:cNvPr id="5" name="AutoShape 4">
                <a:extLst>
                  <a:ext uri="{FF2B5EF4-FFF2-40B4-BE49-F238E27FC236}">
                    <a16:creationId xmlns:a16="http://schemas.microsoft.com/office/drawing/2014/main" id="{F378E1A4-4B32-41EC-A5B0-AE6284769FC5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V="1">
                <a:off x="5998344" y="-1240110"/>
                <a:ext cx="4693841" cy="28765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" name="AutoShape 5">
                <a:extLst>
                  <a:ext uri="{FF2B5EF4-FFF2-40B4-BE49-F238E27FC236}">
                    <a16:creationId xmlns:a16="http://schemas.microsoft.com/office/drawing/2014/main" id="{A19F2415-AC20-4CB3-99A7-F1DDA283CE00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9382720" y="-1227438"/>
                <a:ext cx="2790932" cy="2863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8853" y="21582"/>
                    </a:lnTo>
                    <a:lnTo>
                      <a:pt x="21600" y="21600"/>
                    </a:lnTo>
                    <a:lnTo>
                      <a:pt x="21548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C90D6627-7102-4C90-859A-21B2CB451AD0}"/>
              </a:ext>
            </a:extLst>
          </p:cNvPr>
          <p:cNvSpPr>
            <a:spLocks/>
          </p:cNvSpPr>
          <p:nvPr/>
        </p:nvSpPr>
        <p:spPr bwMode="auto">
          <a:xfrm>
            <a:off x="-39990" y="6513922"/>
            <a:ext cx="12351431" cy="389424"/>
          </a:xfrm>
          <a:prstGeom prst="rect">
            <a:avLst/>
          </a:prstGeom>
          <a:solidFill>
            <a:srgbClr val="BA9FCB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248" tIns="72248" rIns="72248" bIns="72248" anchor="ctr"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charset="0"/>
              <a:sym typeface="Helvetica Light" charset="0"/>
            </a:endParaRPr>
          </a:p>
        </p:txBody>
      </p:sp>
      <p:pic>
        <p:nvPicPr>
          <p:cNvPr id="12" name="รูปภาพ 7" descr="รูปภาพประกอบด้วย ข้อความ, ตุ๊กตา, ของเล่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502CE1E8-6F0A-4A02-AA91-0FC395752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7474" y1="36861" x2="17474" y2="36861"/>
                        <a14:foregroundMark x1="22737" y1="10949" x2="22737" y2="10949"/>
                        <a14:foregroundMark x1="31579" y1="8759" x2="31579" y2="8759"/>
                        <a14:foregroundMark x1="49474" y1="4836" x2="49474" y2="4836"/>
                        <a14:foregroundMark x1="60632" y1="11588" x2="60632" y2="11588"/>
                        <a14:foregroundMark x1="42737" y1="14781" x2="42737" y2="14781"/>
                        <a14:foregroundMark x1="51579" y1="2372" x2="51579" y2="2372"/>
                        <a14:foregroundMark x1="19789" y1="9489" x2="19789" y2="9489"/>
                        <a14:foregroundMark x1="21895" y1="7026" x2="21895" y2="7026"/>
                        <a14:foregroundMark x1="15368" y1="9854" x2="15368" y2="9854"/>
                        <a14:foregroundMark x1="18947" y1="14507" x2="18947" y2="14507"/>
                        <a14:foregroundMark x1="25053" y1="9854" x2="25053" y2="9854"/>
                        <a14:foregroundMark x1="25053" y1="8029" x2="25053" y2="8029"/>
                        <a14:foregroundMark x1="22737" y1="6661" x2="22737" y2="6661"/>
                        <a14:foregroundMark x1="22737" y1="6661" x2="22737" y2="6661"/>
                        <a14:foregroundMark x1="25684" y1="5931" x2="25684" y2="5931"/>
                        <a14:foregroundMark x1="33053" y1="11588" x2="33053" y2="11588"/>
                        <a14:foregroundMark x1="12421" y1="39325" x2="12421" y2="39325"/>
                        <a14:foregroundMark x1="55368" y1="95529" x2="55368" y2="95529"/>
                        <a14:foregroundMark x1="31579" y1="96259" x2="31579" y2="96259"/>
                        <a14:foregroundMark x1="21895" y1="15511" x2="21895" y2="15511"/>
                        <a14:foregroundMark x1="27158" y1="21898" x2="27158" y2="218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69124" y="2551398"/>
            <a:ext cx="1797993" cy="3753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6FF11E46-11D2-48D8-8F0F-A051CDE30581}"/>
              </a:ext>
            </a:extLst>
          </p:cNvPr>
          <p:cNvSpPr/>
          <p:nvPr/>
        </p:nvSpPr>
        <p:spPr>
          <a:xfrm>
            <a:off x="2878493" y="1647677"/>
            <a:ext cx="7435782" cy="1339444"/>
          </a:xfrm>
          <a:prstGeom prst="wedgeRoundRectCallout">
            <a:avLst>
              <a:gd name="adj1" fmla="val 43952"/>
              <a:gd name="adj2" fmla="val 72135"/>
              <a:gd name="adj3" fmla="val 16667"/>
            </a:avLst>
          </a:prstGeom>
          <a:solidFill>
            <a:srgbClr val="8658A2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การซักเสื้อผ้าที่ตกแต่งด้วยวัสดุพิเศษอื่น ๆ มีขั้นตอนอย่างไรบ้าง</a:t>
            </a:r>
          </a:p>
        </p:txBody>
      </p:sp>
      <p:sp>
        <p:nvSpPr>
          <p:cNvPr id="14" name="Rounded Rectangle 14">
            <a:extLst>
              <a:ext uri="{FF2B5EF4-FFF2-40B4-BE49-F238E27FC236}">
                <a16:creationId xmlns:a16="http://schemas.microsoft.com/office/drawing/2014/main" id="{EED9B5CF-98B2-4E1D-B468-062447F33D71}"/>
              </a:ext>
            </a:extLst>
          </p:cNvPr>
          <p:cNvSpPr/>
          <p:nvPr/>
        </p:nvSpPr>
        <p:spPr>
          <a:xfrm>
            <a:off x="2700215" y="3429000"/>
            <a:ext cx="7435782" cy="2580916"/>
          </a:xfrm>
          <a:prstGeom prst="roundRect">
            <a:avLst/>
          </a:prstGeom>
          <a:solidFill>
            <a:schemeClr val="bg1"/>
          </a:solidFill>
          <a:ln>
            <a:solidFill>
              <a:srgbClr val="8658A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ตรวจสอบหาจุดสกปรกก่อนนำไปซัก แช่น้ำไว้สักครู่ยกขึ้นบีบไล่น้ำ ไม่ต้องบิด จากนั้นนำไปใส่กะละมังที่ผสมสารซักฟอก ขยี้ส่วนสกปรกออกให้หมด แล้วล้างน้ำสะอาด ๒–๓ ครั้ง ยกขึ้นบีบไล่น้ำโดยไม่บิด จากนั้นนำไปแช่น้ำผสมสารปรับผ้านุ่มสักครู่ ยกขึ้นบีบไล่น้ำโดยไม่บิด</a:t>
            </a:r>
            <a:endParaRPr lang="th-TH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023D3E1E-4332-47E2-81F9-80EBF66BC3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895" y="1741860"/>
            <a:ext cx="1881307" cy="1929272"/>
          </a:xfrm>
          <a:prstGeom prst="roundRect">
            <a:avLst/>
          </a:prstGeom>
          <a:ln w="19050">
            <a:solidFill>
              <a:schemeClr val="tx1"/>
            </a:solidFill>
            <a:prstDash val="sysDash"/>
          </a:ln>
        </p:spPr>
      </p:pic>
      <p:pic>
        <p:nvPicPr>
          <p:cNvPr id="15" name="รูปภาพ 13">
            <a:extLst>
              <a:ext uri="{FF2B5EF4-FFF2-40B4-BE49-F238E27FC236}">
                <a16:creationId xmlns:a16="http://schemas.microsoft.com/office/drawing/2014/main" id="{3FF65529-04AD-4E04-B8FE-4B6F0CA2C6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895" y="3880116"/>
            <a:ext cx="1855230" cy="1866241"/>
          </a:xfrm>
          <a:prstGeom prst="roundRect">
            <a:avLst/>
          </a:prstGeom>
          <a:ln w="19050">
            <a:solidFill>
              <a:schemeClr val="tx1"/>
            </a:solidFill>
            <a:prstDash val="sysDash"/>
          </a:ln>
        </p:spPr>
      </p:pic>
      <p:sp>
        <p:nvSpPr>
          <p:cNvPr id="16" name="สี่เหลี่ยมผืนผ้ามุมมน 2">
            <a:extLst>
              <a:ext uri="{FF2B5EF4-FFF2-40B4-BE49-F238E27FC236}">
                <a16:creationId xmlns:a16="http://schemas.microsoft.com/office/drawing/2014/main" id="{A69CBA04-7FC4-431C-8784-673139401961}"/>
              </a:ext>
            </a:extLst>
          </p:cNvPr>
          <p:cNvSpPr/>
          <p:nvPr/>
        </p:nvSpPr>
        <p:spPr>
          <a:xfrm>
            <a:off x="451019" y="681840"/>
            <a:ext cx="5125816" cy="875653"/>
          </a:xfrm>
          <a:prstGeom prst="roundRect">
            <a:avLst/>
          </a:prstGeom>
          <a:solidFill>
            <a:srgbClr val="AD8D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เสื้อผ้าที่ตกแต่งด้วยวัสดุพิเศษอื่น ๆ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94FEF31B-E539-874C-8C4F-470E97702A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219" y="124883"/>
            <a:ext cx="956402" cy="88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4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มนมุมสี่เหลี่ยมผืนผ้าหนึ่งมุม 135"/>
          <p:cNvSpPr/>
          <p:nvPr/>
        </p:nvSpPr>
        <p:spPr>
          <a:xfrm>
            <a:off x="243053" y="1115786"/>
            <a:ext cx="2961786" cy="594236"/>
          </a:xfrm>
          <a:prstGeom prst="round1Rect">
            <a:avLst/>
          </a:prstGeom>
          <a:solidFill>
            <a:srgbClr val="E4E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1" name="Rectangle 6"/>
          <p:cNvSpPr>
            <a:spLocks/>
          </p:cNvSpPr>
          <p:nvPr/>
        </p:nvSpPr>
        <p:spPr bwMode="auto">
          <a:xfrm>
            <a:off x="-39990" y="6513922"/>
            <a:ext cx="12351431" cy="38942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248" tIns="72248" rIns="72248" bIns="72248" anchor="ctr"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 New" panose="020B0500040200020003" pitchFamily="34" charset="-34"/>
              <a:cs typeface="TH Sarabun New" panose="020B0500040200020003" pitchFamily="34" charset="-34"/>
              <a:sym typeface="Helvetica Light" charset="0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79451" y="1100565"/>
            <a:ext cx="2796409" cy="774595"/>
          </a:xfrm>
        </p:spPr>
        <p:txBody>
          <a:bodyPr>
            <a:noAutofit/>
          </a:bodyPr>
          <a:lstStyle/>
          <a:p>
            <a:r>
              <a:rPr lang="th-TH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ตัวอย่างแผนภาพความคิด</a:t>
            </a:r>
          </a:p>
        </p:txBody>
      </p:sp>
      <p:sp>
        <p:nvSpPr>
          <p:cNvPr id="137" name="มนมุมสี่เหลี่ยมผืนผ้าหนึ่งมุม 136"/>
          <p:cNvSpPr/>
          <p:nvPr/>
        </p:nvSpPr>
        <p:spPr>
          <a:xfrm>
            <a:off x="243054" y="1119329"/>
            <a:ext cx="281820" cy="620486"/>
          </a:xfrm>
          <a:prstGeom prst="round1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5" name="สี่เหลี่ยมผืนผ้า 134"/>
          <p:cNvSpPr/>
          <p:nvPr/>
        </p:nvSpPr>
        <p:spPr>
          <a:xfrm>
            <a:off x="248152" y="1710022"/>
            <a:ext cx="2956687" cy="45719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47" name="กลุ่ม 46"/>
          <p:cNvGrpSpPr/>
          <p:nvPr/>
        </p:nvGrpSpPr>
        <p:grpSpPr>
          <a:xfrm>
            <a:off x="-45816" y="-104409"/>
            <a:ext cx="12475220" cy="655529"/>
            <a:chOff x="-130629" y="-329934"/>
            <a:chExt cx="12475220" cy="91776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8" name="สี่เหลี่ยมผืนผ้า 47"/>
            <p:cNvSpPr/>
            <p:nvPr/>
          </p:nvSpPr>
          <p:spPr>
            <a:xfrm>
              <a:off x="-130629" y="-320604"/>
              <a:ext cx="6018245" cy="90843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grpSp>
          <p:nvGrpSpPr>
            <p:cNvPr id="49" name="กลุ่ม 87"/>
            <p:cNvGrpSpPr/>
            <p:nvPr/>
          </p:nvGrpSpPr>
          <p:grpSpPr>
            <a:xfrm>
              <a:off x="2700215" y="-329934"/>
              <a:ext cx="9644376" cy="916360"/>
              <a:chOff x="5998344" y="-1240110"/>
              <a:chExt cx="6175308" cy="2876550"/>
            </a:xfrm>
            <a:solidFill>
              <a:srgbClr val="0070C0"/>
            </a:solidFill>
          </p:grpSpPr>
          <p:sp>
            <p:nvSpPr>
              <p:cNvPr id="50" name="AutoShape 4"/>
              <p:cNvSpPr>
                <a:spLocks/>
              </p:cNvSpPr>
              <p:nvPr/>
            </p:nvSpPr>
            <p:spPr bwMode="auto">
              <a:xfrm rot="10800000" flipV="1">
                <a:off x="5998344" y="-1240110"/>
                <a:ext cx="4693841" cy="28765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51" name="AutoShape 5"/>
              <p:cNvSpPr>
                <a:spLocks/>
              </p:cNvSpPr>
              <p:nvPr/>
            </p:nvSpPr>
            <p:spPr bwMode="auto">
              <a:xfrm flipV="1">
                <a:off x="9382720" y="-1227438"/>
                <a:ext cx="2790932" cy="2863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8853" y="21582"/>
                    </a:lnTo>
                    <a:lnTo>
                      <a:pt x="21600" y="21600"/>
                    </a:lnTo>
                    <a:lnTo>
                      <a:pt x="21548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5C6BD57-5CDC-4983-8406-5D9BD6A29748}"/>
              </a:ext>
            </a:extLst>
          </p:cNvPr>
          <p:cNvSpPr txBox="1"/>
          <p:nvPr/>
        </p:nvSpPr>
        <p:spPr>
          <a:xfrm>
            <a:off x="767919" y="2013078"/>
            <a:ext cx="2152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การตากเสื้อผ้าไหม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5CDF1A3-121D-48E2-9128-89E1F2C786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2045267"/>
              </p:ext>
            </p:extLst>
          </p:nvPr>
        </p:nvGraphicFramePr>
        <p:xfrm>
          <a:off x="2031999" y="719666"/>
          <a:ext cx="826153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C3A9461A-FD0F-7144-A86D-6CB47CC6C4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219" y="124883"/>
            <a:ext cx="956402" cy="88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6912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D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72">
            <a:extLst>
              <a:ext uri="{FF2B5EF4-FFF2-40B4-BE49-F238E27FC236}">
                <a16:creationId xmlns:a16="http://schemas.microsoft.com/office/drawing/2014/main" id="{24C2D0D5-89D7-4F18-9C66-55D395B384F5}"/>
              </a:ext>
            </a:extLst>
          </p:cNvPr>
          <p:cNvGrpSpPr/>
          <p:nvPr/>
        </p:nvGrpSpPr>
        <p:grpSpPr>
          <a:xfrm>
            <a:off x="-130629" y="-23078"/>
            <a:ext cx="12475220" cy="532800"/>
            <a:chOff x="-130629" y="-329934"/>
            <a:chExt cx="12475220" cy="917764"/>
          </a:xfrm>
          <a:solidFill>
            <a:srgbClr val="BA9FCB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" name="สี่เหลี่ยมผืนผ้า 73">
              <a:extLst>
                <a:ext uri="{FF2B5EF4-FFF2-40B4-BE49-F238E27FC236}">
                  <a16:creationId xmlns:a16="http://schemas.microsoft.com/office/drawing/2014/main" id="{BE22C986-B845-499C-898F-EBCE7C6F201E}"/>
                </a:ext>
              </a:extLst>
            </p:cNvPr>
            <p:cNvSpPr/>
            <p:nvPr/>
          </p:nvSpPr>
          <p:spPr>
            <a:xfrm>
              <a:off x="-130629" y="-320604"/>
              <a:ext cx="6018245" cy="9084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grpSp>
          <p:nvGrpSpPr>
            <p:cNvPr id="4" name="กลุ่ม 87">
              <a:extLst>
                <a:ext uri="{FF2B5EF4-FFF2-40B4-BE49-F238E27FC236}">
                  <a16:creationId xmlns:a16="http://schemas.microsoft.com/office/drawing/2014/main" id="{68CFABD0-9525-4996-8A08-FFE914784BEA}"/>
                </a:ext>
              </a:extLst>
            </p:cNvPr>
            <p:cNvGrpSpPr/>
            <p:nvPr/>
          </p:nvGrpSpPr>
          <p:grpSpPr>
            <a:xfrm>
              <a:off x="2700215" y="-329934"/>
              <a:ext cx="9644376" cy="916360"/>
              <a:chOff x="5998344" y="-1240110"/>
              <a:chExt cx="6175308" cy="2876550"/>
            </a:xfrm>
            <a:grpFill/>
          </p:grpSpPr>
          <p:sp>
            <p:nvSpPr>
              <p:cNvPr id="5" name="AutoShape 4">
                <a:extLst>
                  <a:ext uri="{FF2B5EF4-FFF2-40B4-BE49-F238E27FC236}">
                    <a16:creationId xmlns:a16="http://schemas.microsoft.com/office/drawing/2014/main" id="{F378E1A4-4B32-41EC-A5B0-AE6284769FC5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V="1">
                <a:off x="5998344" y="-1240110"/>
                <a:ext cx="4693841" cy="28765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" name="AutoShape 5">
                <a:extLst>
                  <a:ext uri="{FF2B5EF4-FFF2-40B4-BE49-F238E27FC236}">
                    <a16:creationId xmlns:a16="http://schemas.microsoft.com/office/drawing/2014/main" id="{A19F2415-AC20-4CB3-99A7-F1DDA283CE00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9382720" y="-1227438"/>
                <a:ext cx="2790932" cy="2863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8853" y="21582"/>
                    </a:lnTo>
                    <a:lnTo>
                      <a:pt x="21600" y="21600"/>
                    </a:lnTo>
                    <a:lnTo>
                      <a:pt x="21548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C90D6627-7102-4C90-859A-21B2CB451AD0}"/>
              </a:ext>
            </a:extLst>
          </p:cNvPr>
          <p:cNvSpPr>
            <a:spLocks/>
          </p:cNvSpPr>
          <p:nvPr/>
        </p:nvSpPr>
        <p:spPr bwMode="auto">
          <a:xfrm>
            <a:off x="-39990" y="6513922"/>
            <a:ext cx="12351431" cy="389424"/>
          </a:xfrm>
          <a:prstGeom prst="rect">
            <a:avLst/>
          </a:prstGeom>
          <a:solidFill>
            <a:srgbClr val="BA9FCB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248" tIns="72248" rIns="72248" bIns="72248" anchor="ctr"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charset="0"/>
              <a:sym typeface="Helvetica Light" charset="0"/>
            </a:endParaRPr>
          </a:p>
        </p:txBody>
      </p:sp>
      <p:pic>
        <p:nvPicPr>
          <p:cNvPr id="12" name="รูปภาพ 7" descr="รูปภาพประกอบด้วย ข้อความ, ตุ๊กตา, ของเล่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502CE1E8-6F0A-4A02-AA91-0FC395752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7474" y1="36861" x2="17474" y2="36861"/>
                        <a14:foregroundMark x1="22737" y1="10949" x2="22737" y2="10949"/>
                        <a14:foregroundMark x1="31579" y1="8759" x2="31579" y2="8759"/>
                        <a14:foregroundMark x1="49474" y1="4836" x2="49474" y2="4836"/>
                        <a14:foregroundMark x1="60632" y1="11588" x2="60632" y2="11588"/>
                        <a14:foregroundMark x1="42737" y1="14781" x2="42737" y2="14781"/>
                        <a14:foregroundMark x1="51579" y1="2372" x2="51579" y2="2372"/>
                        <a14:foregroundMark x1="19789" y1="9489" x2="19789" y2="9489"/>
                        <a14:foregroundMark x1="21895" y1="7026" x2="21895" y2="7026"/>
                        <a14:foregroundMark x1="15368" y1="9854" x2="15368" y2="9854"/>
                        <a14:foregroundMark x1="18947" y1="14507" x2="18947" y2="14507"/>
                        <a14:foregroundMark x1="25053" y1="9854" x2="25053" y2="9854"/>
                        <a14:foregroundMark x1="25053" y1="8029" x2="25053" y2="8029"/>
                        <a14:foregroundMark x1="22737" y1="6661" x2="22737" y2="6661"/>
                        <a14:foregroundMark x1="22737" y1="6661" x2="22737" y2="6661"/>
                        <a14:foregroundMark x1="25684" y1="5931" x2="25684" y2="5931"/>
                        <a14:foregroundMark x1="33053" y1="11588" x2="33053" y2="11588"/>
                        <a14:foregroundMark x1="12421" y1="39325" x2="12421" y2="39325"/>
                        <a14:foregroundMark x1="55368" y1="95529" x2="55368" y2="95529"/>
                        <a14:foregroundMark x1="31579" y1="96259" x2="31579" y2="96259"/>
                        <a14:foregroundMark x1="21895" y1="15511" x2="21895" y2="15511"/>
                        <a14:foregroundMark x1="27158" y1="21898" x2="27158" y2="218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69124" y="2551398"/>
            <a:ext cx="1797993" cy="3753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6FF11E46-11D2-48D8-8F0F-A051CDE30581}"/>
              </a:ext>
            </a:extLst>
          </p:cNvPr>
          <p:cNvSpPr/>
          <p:nvPr/>
        </p:nvSpPr>
        <p:spPr>
          <a:xfrm>
            <a:off x="3677697" y="1647677"/>
            <a:ext cx="6636578" cy="1339444"/>
          </a:xfrm>
          <a:prstGeom prst="wedgeRoundRectCallout">
            <a:avLst>
              <a:gd name="adj1" fmla="val 43952"/>
              <a:gd name="adj2" fmla="val 72135"/>
              <a:gd name="adj3" fmla="val 16667"/>
            </a:avLst>
          </a:prstGeom>
          <a:solidFill>
            <a:srgbClr val="8658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การตากเสื้อผ้าที่ตกแต่งด้วยวัสดุพิเศษอื่น ๆ </a:t>
            </a:r>
          </a:p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มีขั้นตอนอย่างไรบ้าง</a:t>
            </a:r>
          </a:p>
        </p:txBody>
      </p:sp>
      <p:sp>
        <p:nvSpPr>
          <p:cNvPr id="14" name="Rounded Rectangle 14">
            <a:extLst>
              <a:ext uri="{FF2B5EF4-FFF2-40B4-BE49-F238E27FC236}">
                <a16:creationId xmlns:a16="http://schemas.microsoft.com/office/drawing/2014/main" id="{EED9B5CF-98B2-4E1D-B468-062447F33D71}"/>
              </a:ext>
            </a:extLst>
          </p:cNvPr>
          <p:cNvSpPr/>
          <p:nvPr/>
        </p:nvSpPr>
        <p:spPr>
          <a:xfrm>
            <a:off x="3564373" y="3485005"/>
            <a:ext cx="5901174" cy="1781323"/>
          </a:xfrm>
          <a:prstGeom prst="roundRect">
            <a:avLst/>
          </a:prstGeom>
          <a:solidFill>
            <a:schemeClr val="bg1"/>
          </a:solidFill>
          <a:ln>
            <a:solidFill>
              <a:srgbClr val="8658A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นำเสื้อผ้าใส่ไม้แขวนเสื้อ แขวนตากในที่ร่มที่มีอากาศถ่ายเทดี ไม่ควรนำไปตากที่ที่มีแสงแดด เพราะจะทำให้เสื้อผ้ามีสีซีด ลูกปัดบิดหรือแตกหักหลุดง่าย</a:t>
            </a:r>
            <a:endParaRPr lang="th-TH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023D3E1E-4332-47E2-81F9-80EBF66BC3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112" y="1733297"/>
            <a:ext cx="1881307" cy="1929272"/>
          </a:xfrm>
          <a:prstGeom prst="roundRect">
            <a:avLst/>
          </a:prstGeom>
          <a:ln w="19050">
            <a:solidFill>
              <a:schemeClr val="tx1"/>
            </a:solidFill>
            <a:prstDash val="sysDash"/>
          </a:ln>
        </p:spPr>
      </p:pic>
      <p:pic>
        <p:nvPicPr>
          <p:cNvPr id="15" name="รูปภาพ 13">
            <a:extLst>
              <a:ext uri="{FF2B5EF4-FFF2-40B4-BE49-F238E27FC236}">
                <a16:creationId xmlns:a16="http://schemas.microsoft.com/office/drawing/2014/main" id="{3FF65529-04AD-4E04-B8FE-4B6F0CA2C6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112" y="3977042"/>
            <a:ext cx="1855230" cy="1866241"/>
          </a:xfrm>
          <a:prstGeom prst="roundRect">
            <a:avLst/>
          </a:prstGeom>
          <a:ln w="19050">
            <a:solidFill>
              <a:schemeClr val="tx1"/>
            </a:solidFill>
            <a:prstDash val="sysDash"/>
          </a:ln>
        </p:spPr>
      </p:pic>
      <p:sp>
        <p:nvSpPr>
          <p:cNvPr id="16" name="สี่เหลี่ยมผืนผ้ามุมมน 2">
            <a:extLst>
              <a:ext uri="{FF2B5EF4-FFF2-40B4-BE49-F238E27FC236}">
                <a16:creationId xmlns:a16="http://schemas.microsoft.com/office/drawing/2014/main" id="{A69CBA04-7FC4-431C-8784-673139401961}"/>
              </a:ext>
            </a:extLst>
          </p:cNvPr>
          <p:cNvSpPr/>
          <p:nvPr/>
        </p:nvSpPr>
        <p:spPr>
          <a:xfrm>
            <a:off x="451019" y="681841"/>
            <a:ext cx="5125816" cy="851036"/>
          </a:xfrm>
          <a:prstGeom prst="roundRect">
            <a:avLst/>
          </a:prstGeom>
          <a:solidFill>
            <a:srgbClr val="AD8D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เสื้อผ้าที่ตกแต่งด้วยวัสดุพิเศษอื่น ๆ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4" name="กลุ่ม 72">
            <a:extLst>
              <a:ext uri="{FF2B5EF4-FFF2-40B4-BE49-F238E27FC236}">
                <a16:creationId xmlns:a16="http://schemas.microsoft.com/office/drawing/2014/main" id="{3913DB69-2E80-834D-B125-CA247932AC1E}"/>
              </a:ext>
            </a:extLst>
          </p:cNvPr>
          <p:cNvGrpSpPr/>
          <p:nvPr/>
        </p:nvGrpSpPr>
        <p:grpSpPr>
          <a:xfrm>
            <a:off x="-141610" y="-26566"/>
            <a:ext cx="12475220" cy="532800"/>
            <a:chOff x="-130629" y="-329934"/>
            <a:chExt cx="12475220" cy="917764"/>
          </a:xfrm>
          <a:solidFill>
            <a:srgbClr val="BA9FCB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5" name="สี่เหลี่ยมผืนผ้า 73">
              <a:extLst>
                <a:ext uri="{FF2B5EF4-FFF2-40B4-BE49-F238E27FC236}">
                  <a16:creationId xmlns:a16="http://schemas.microsoft.com/office/drawing/2014/main" id="{847609CE-E77D-5744-BEA2-1704B917DF7B}"/>
                </a:ext>
              </a:extLst>
            </p:cNvPr>
            <p:cNvSpPr/>
            <p:nvPr/>
          </p:nvSpPr>
          <p:spPr>
            <a:xfrm>
              <a:off x="-130629" y="-320604"/>
              <a:ext cx="6018245" cy="9084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grpSp>
          <p:nvGrpSpPr>
            <p:cNvPr id="26" name="กลุ่ม 87">
              <a:extLst>
                <a:ext uri="{FF2B5EF4-FFF2-40B4-BE49-F238E27FC236}">
                  <a16:creationId xmlns:a16="http://schemas.microsoft.com/office/drawing/2014/main" id="{0FC0D09A-9D59-B546-8A11-A9DB8F3D6774}"/>
                </a:ext>
              </a:extLst>
            </p:cNvPr>
            <p:cNvGrpSpPr/>
            <p:nvPr/>
          </p:nvGrpSpPr>
          <p:grpSpPr>
            <a:xfrm>
              <a:off x="2700215" y="-329934"/>
              <a:ext cx="9644376" cy="916360"/>
              <a:chOff x="5998344" y="-1240110"/>
              <a:chExt cx="6175308" cy="2876550"/>
            </a:xfrm>
            <a:grpFill/>
          </p:grpSpPr>
          <p:sp>
            <p:nvSpPr>
              <p:cNvPr id="27" name="AutoShape 4">
                <a:extLst>
                  <a:ext uri="{FF2B5EF4-FFF2-40B4-BE49-F238E27FC236}">
                    <a16:creationId xmlns:a16="http://schemas.microsoft.com/office/drawing/2014/main" id="{FD7267DB-27B0-8645-ADCE-20DD28EF2692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V="1">
                <a:off x="5998344" y="-1240110"/>
                <a:ext cx="4693841" cy="28765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8" name="AutoShape 5">
                <a:extLst>
                  <a:ext uri="{FF2B5EF4-FFF2-40B4-BE49-F238E27FC236}">
                    <a16:creationId xmlns:a16="http://schemas.microsoft.com/office/drawing/2014/main" id="{C5CD9BD5-1DD1-7447-8503-3754B3947BFE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9382720" y="-1227438"/>
                <a:ext cx="2790932" cy="2863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8853" y="21582"/>
                    </a:lnTo>
                    <a:lnTo>
                      <a:pt x="21600" y="21600"/>
                    </a:lnTo>
                    <a:lnTo>
                      <a:pt x="21548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pic>
        <p:nvPicPr>
          <p:cNvPr id="29" name="Picture 28" descr="Logo&#10;&#10;Description automatically generated">
            <a:extLst>
              <a:ext uri="{FF2B5EF4-FFF2-40B4-BE49-F238E27FC236}">
                <a16:creationId xmlns:a16="http://schemas.microsoft.com/office/drawing/2014/main" id="{7D626330-FB26-3248-8D9A-BB6C4F991D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219" y="124883"/>
            <a:ext cx="956402" cy="88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64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D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72">
            <a:extLst>
              <a:ext uri="{FF2B5EF4-FFF2-40B4-BE49-F238E27FC236}">
                <a16:creationId xmlns:a16="http://schemas.microsoft.com/office/drawing/2014/main" id="{24C2D0D5-89D7-4F18-9C66-55D395B384F5}"/>
              </a:ext>
            </a:extLst>
          </p:cNvPr>
          <p:cNvGrpSpPr/>
          <p:nvPr/>
        </p:nvGrpSpPr>
        <p:grpSpPr>
          <a:xfrm>
            <a:off x="-130629" y="-23078"/>
            <a:ext cx="12475220" cy="532800"/>
            <a:chOff x="-130629" y="-329934"/>
            <a:chExt cx="12475220" cy="917764"/>
          </a:xfrm>
          <a:solidFill>
            <a:srgbClr val="BA9FCB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" name="สี่เหลี่ยมผืนผ้า 73">
              <a:extLst>
                <a:ext uri="{FF2B5EF4-FFF2-40B4-BE49-F238E27FC236}">
                  <a16:creationId xmlns:a16="http://schemas.microsoft.com/office/drawing/2014/main" id="{BE22C986-B845-499C-898F-EBCE7C6F201E}"/>
                </a:ext>
              </a:extLst>
            </p:cNvPr>
            <p:cNvSpPr/>
            <p:nvPr/>
          </p:nvSpPr>
          <p:spPr>
            <a:xfrm>
              <a:off x="-130629" y="-320604"/>
              <a:ext cx="6018245" cy="9084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grpSp>
          <p:nvGrpSpPr>
            <p:cNvPr id="4" name="กลุ่ม 87">
              <a:extLst>
                <a:ext uri="{FF2B5EF4-FFF2-40B4-BE49-F238E27FC236}">
                  <a16:creationId xmlns:a16="http://schemas.microsoft.com/office/drawing/2014/main" id="{68CFABD0-9525-4996-8A08-FFE914784BEA}"/>
                </a:ext>
              </a:extLst>
            </p:cNvPr>
            <p:cNvGrpSpPr/>
            <p:nvPr/>
          </p:nvGrpSpPr>
          <p:grpSpPr>
            <a:xfrm>
              <a:off x="2700215" y="-329934"/>
              <a:ext cx="9644376" cy="916360"/>
              <a:chOff x="5998344" y="-1240110"/>
              <a:chExt cx="6175308" cy="2876550"/>
            </a:xfrm>
            <a:grpFill/>
          </p:grpSpPr>
          <p:sp>
            <p:nvSpPr>
              <p:cNvPr id="5" name="AutoShape 4">
                <a:extLst>
                  <a:ext uri="{FF2B5EF4-FFF2-40B4-BE49-F238E27FC236}">
                    <a16:creationId xmlns:a16="http://schemas.microsoft.com/office/drawing/2014/main" id="{F378E1A4-4B32-41EC-A5B0-AE6284769FC5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V="1">
                <a:off x="5998344" y="-1240110"/>
                <a:ext cx="4693841" cy="28765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" name="AutoShape 5">
                <a:extLst>
                  <a:ext uri="{FF2B5EF4-FFF2-40B4-BE49-F238E27FC236}">
                    <a16:creationId xmlns:a16="http://schemas.microsoft.com/office/drawing/2014/main" id="{A19F2415-AC20-4CB3-99A7-F1DDA283CE00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9382720" y="-1227438"/>
                <a:ext cx="2790932" cy="2863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8853" y="21582"/>
                    </a:lnTo>
                    <a:lnTo>
                      <a:pt x="21600" y="21600"/>
                    </a:lnTo>
                    <a:lnTo>
                      <a:pt x="21548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C90D6627-7102-4C90-859A-21B2CB451AD0}"/>
              </a:ext>
            </a:extLst>
          </p:cNvPr>
          <p:cNvSpPr>
            <a:spLocks/>
          </p:cNvSpPr>
          <p:nvPr/>
        </p:nvSpPr>
        <p:spPr bwMode="auto">
          <a:xfrm>
            <a:off x="-39990" y="6513922"/>
            <a:ext cx="12351431" cy="389424"/>
          </a:xfrm>
          <a:prstGeom prst="rect">
            <a:avLst/>
          </a:prstGeom>
          <a:solidFill>
            <a:srgbClr val="BA9FCB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248" tIns="72248" rIns="72248" bIns="72248" anchor="ctr"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charset="0"/>
              <a:sym typeface="Helvetica Light" charset="0"/>
            </a:endParaRPr>
          </a:p>
        </p:txBody>
      </p:sp>
      <p:pic>
        <p:nvPicPr>
          <p:cNvPr id="12" name="รูปภาพ 7" descr="รูปภาพประกอบด้วย ข้อความ, ตุ๊กตา, ของเล่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502CE1E8-6F0A-4A02-AA91-0FC395752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7474" y1="36861" x2="17474" y2="36861"/>
                        <a14:foregroundMark x1="22737" y1="10949" x2="22737" y2="10949"/>
                        <a14:foregroundMark x1="31579" y1="8759" x2="31579" y2="8759"/>
                        <a14:foregroundMark x1="49474" y1="4836" x2="49474" y2="4836"/>
                        <a14:foregroundMark x1="60632" y1="11588" x2="60632" y2="11588"/>
                        <a14:foregroundMark x1="42737" y1="14781" x2="42737" y2="14781"/>
                        <a14:foregroundMark x1="51579" y1="2372" x2="51579" y2="2372"/>
                        <a14:foregroundMark x1="19789" y1="9489" x2="19789" y2="9489"/>
                        <a14:foregroundMark x1="21895" y1="7026" x2="21895" y2="7026"/>
                        <a14:foregroundMark x1="15368" y1="9854" x2="15368" y2="9854"/>
                        <a14:foregroundMark x1="18947" y1="14507" x2="18947" y2="14507"/>
                        <a14:foregroundMark x1="25053" y1="9854" x2="25053" y2="9854"/>
                        <a14:foregroundMark x1="25053" y1="8029" x2="25053" y2="8029"/>
                        <a14:foregroundMark x1="22737" y1="6661" x2="22737" y2="6661"/>
                        <a14:foregroundMark x1="22737" y1="6661" x2="22737" y2="6661"/>
                        <a14:foregroundMark x1="25684" y1="5931" x2="25684" y2="5931"/>
                        <a14:foregroundMark x1="33053" y1="11588" x2="33053" y2="11588"/>
                        <a14:foregroundMark x1="12421" y1="39325" x2="12421" y2="39325"/>
                        <a14:foregroundMark x1="55368" y1="95529" x2="55368" y2="95529"/>
                        <a14:foregroundMark x1="31579" y1="96259" x2="31579" y2="96259"/>
                        <a14:foregroundMark x1="21895" y1="15511" x2="21895" y2="15511"/>
                        <a14:foregroundMark x1="27158" y1="21898" x2="27158" y2="218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69124" y="2551398"/>
            <a:ext cx="1797993" cy="3753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6FF11E46-11D2-48D8-8F0F-A051CDE30581}"/>
              </a:ext>
            </a:extLst>
          </p:cNvPr>
          <p:cNvSpPr/>
          <p:nvPr/>
        </p:nvSpPr>
        <p:spPr>
          <a:xfrm>
            <a:off x="3536940" y="1768556"/>
            <a:ext cx="5657223" cy="1305485"/>
          </a:xfrm>
          <a:prstGeom prst="wedgeRoundRectCallout">
            <a:avLst>
              <a:gd name="adj1" fmla="val 61635"/>
              <a:gd name="adj2" fmla="val 57989"/>
              <a:gd name="adj3" fmla="val 16667"/>
            </a:avLst>
          </a:prstGeom>
          <a:solidFill>
            <a:srgbClr val="8658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การรีดเสื้อผ้าที่ตกแต่งด้วยวัสดุพิเศษอื่น ๆ </a:t>
            </a:r>
          </a:p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มีขั้นตอนอย่างไรบ้าง</a:t>
            </a:r>
          </a:p>
        </p:txBody>
      </p:sp>
      <p:sp>
        <p:nvSpPr>
          <p:cNvPr id="14" name="Rounded Rectangle 14">
            <a:extLst>
              <a:ext uri="{FF2B5EF4-FFF2-40B4-BE49-F238E27FC236}">
                <a16:creationId xmlns:a16="http://schemas.microsoft.com/office/drawing/2014/main" id="{EED9B5CF-98B2-4E1D-B468-062447F33D71}"/>
              </a:ext>
            </a:extLst>
          </p:cNvPr>
          <p:cNvSpPr/>
          <p:nvPr/>
        </p:nvSpPr>
        <p:spPr>
          <a:xfrm>
            <a:off x="3414964" y="3537506"/>
            <a:ext cx="5901174" cy="1781323"/>
          </a:xfrm>
          <a:prstGeom prst="roundRect">
            <a:avLst/>
          </a:prstGeom>
          <a:solidFill>
            <a:schemeClr val="bg1"/>
          </a:solidFill>
          <a:ln>
            <a:solidFill>
              <a:srgbClr val="8658A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กลับด้านในออกนอก ใช้ผ้าสาลูวางทับตราที่ปักเลื่อม</a:t>
            </a:r>
          </a:p>
          <a:p>
            <a:pPr algn="ctr"/>
            <a:r>
              <a:rPr lang="th-TH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หรือลูกปัด รีดเบา ๆ จากนั้นกลับด้านใช้ปลายเตารีดค่อย ๆ </a:t>
            </a:r>
            <a:br>
              <a:rPr lang="th-TH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รีดผ้าที่อยู่ใกล้เลื่อมหรือลูกปัดให้เรียบ</a:t>
            </a:r>
            <a:endParaRPr lang="th-TH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023D3E1E-4332-47E2-81F9-80EBF66BC3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895" y="1741860"/>
            <a:ext cx="1881307" cy="1929272"/>
          </a:xfrm>
          <a:prstGeom prst="roundRect">
            <a:avLst/>
          </a:prstGeom>
          <a:ln w="19050">
            <a:solidFill>
              <a:schemeClr val="tx1"/>
            </a:solidFill>
            <a:prstDash val="sysDash"/>
          </a:ln>
        </p:spPr>
      </p:pic>
      <p:pic>
        <p:nvPicPr>
          <p:cNvPr id="15" name="รูปภาพ 13">
            <a:extLst>
              <a:ext uri="{FF2B5EF4-FFF2-40B4-BE49-F238E27FC236}">
                <a16:creationId xmlns:a16="http://schemas.microsoft.com/office/drawing/2014/main" id="{3FF65529-04AD-4E04-B8FE-4B6F0CA2C6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895" y="3880116"/>
            <a:ext cx="1855230" cy="1866241"/>
          </a:xfrm>
          <a:prstGeom prst="roundRect">
            <a:avLst/>
          </a:prstGeom>
          <a:ln w="19050">
            <a:solidFill>
              <a:schemeClr val="tx1"/>
            </a:solidFill>
            <a:prstDash val="sysDash"/>
          </a:ln>
        </p:spPr>
      </p:pic>
      <p:sp>
        <p:nvSpPr>
          <p:cNvPr id="16" name="สี่เหลี่ยมผืนผ้ามุมมน 2">
            <a:extLst>
              <a:ext uri="{FF2B5EF4-FFF2-40B4-BE49-F238E27FC236}">
                <a16:creationId xmlns:a16="http://schemas.microsoft.com/office/drawing/2014/main" id="{A69CBA04-7FC4-431C-8784-673139401961}"/>
              </a:ext>
            </a:extLst>
          </p:cNvPr>
          <p:cNvSpPr/>
          <p:nvPr/>
        </p:nvSpPr>
        <p:spPr>
          <a:xfrm>
            <a:off x="451019" y="681840"/>
            <a:ext cx="5125816" cy="875653"/>
          </a:xfrm>
          <a:prstGeom prst="roundRect">
            <a:avLst/>
          </a:prstGeom>
          <a:solidFill>
            <a:srgbClr val="AD8D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เสื้อผ้าที่ตกแต่งด้วยวัสดุพิเศษอื่น ๆ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89CE99E-6F70-404E-AF4D-27FFDE90DE7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44" b="89936" l="3994" r="89776">
                        <a14:foregroundMark x1="4153" y1="39137" x2="13259" y2="39137"/>
                        <a14:foregroundMark x1="16773" y1="19808" x2="22843" y2="27955"/>
                        <a14:foregroundMark x1="36581" y1="13259" x2="38658" y2="26038"/>
                        <a14:foregroundMark x1="54952" y1="10224" x2="54952" y2="20927"/>
                        <a14:foregroundMark x1="71086" y1="18371" x2="72684" y2="26518"/>
                        <a14:foregroundMark x1="82748" y1="33546" x2="70128" y2="46805"/>
                        <a14:foregroundMark x1="17732" y1="42812" x2="17732" y2="42812"/>
                        <a14:foregroundMark x1="49840" y1="25399" x2="49840" y2="25399"/>
                        <a14:foregroundMark x1="64058" y1="33546" x2="64058" y2="33546"/>
                        <a14:foregroundMark x1="34026" y1="89936" x2="34026" y2="89936"/>
                        <a14:foregroundMark x1="57987" y1="88498" x2="56390" y2="854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773" y="2504660"/>
            <a:ext cx="1602227" cy="16022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4E38EBCF-7525-3041-9E36-CA72AB7210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219" y="124883"/>
            <a:ext cx="956402" cy="88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38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D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72">
            <a:extLst>
              <a:ext uri="{FF2B5EF4-FFF2-40B4-BE49-F238E27FC236}">
                <a16:creationId xmlns:a16="http://schemas.microsoft.com/office/drawing/2014/main" id="{24C2D0D5-89D7-4F18-9C66-55D395B384F5}"/>
              </a:ext>
            </a:extLst>
          </p:cNvPr>
          <p:cNvGrpSpPr/>
          <p:nvPr/>
        </p:nvGrpSpPr>
        <p:grpSpPr>
          <a:xfrm>
            <a:off x="-130629" y="-23078"/>
            <a:ext cx="12475220" cy="532800"/>
            <a:chOff x="-130629" y="-329934"/>
            <a:chExt cx="12475220" cy="917764"/>
          </a:xfrm>
          <a:solidFill>
            <a:srgbClr val="BA9FCB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" name="สี่เหลี่ยมผืนผ้า 73">
              <a:extLst>
                <a:ext uri="{FF2B5EF4-FFF2-40B4-BE49-F238E27FC236}">
                  <a16:creationId xmlns:a16="http://schemas.microsoft.com/office/drawing/2014/main" id="{BE22C986-B845-499C-898F-EBCE7C6F201E}"/>
                </a:ext>
              </a:extLst>
            </p:cNvPr>
            <p:cNvSpPr/>
            <p:nvPr/>
          </p:nvSpPr>
          <p:spPr>
            <a:xfrm>
              <a:off x="-130629" y="-320604"/>
              <a:ext cx="6018245" cy="9084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grpSp>
          <p:nvGrpSpPr>
            <p:cNvPr id="4" name="กลุ่ม 87">
              <a:extLst>
                <a:ext uri="{FF2B5EF4-FFF2-40B4-BE49-F238E27FC236}">
                  <a16:creationId xmlns:a16="http://schemas.microsoft.com/office/drawing/2014/main" id="{68CFABD0-9525-4996-8A08-FFE914784BEA}"/>
                </a:ext>
              </a:extLst>
            </p:cNvPr>
            <p:cNvGrpSpPr/>
            <p:nvPr/>
          </p:nvGrpSpPr>
          <p:grpSpPr>
            <a:xfrm>
              <a:off x="2700215" y="-329934"/>
              <a:ext cx="9644376" cy="916360"/>
              <a:chOff x="5998344" y="-1240110"/>
              <a:chExt cx="6175308" cy="2876550"/>
            </a:xfrm>
            <a:grpFill/>
          </p:grpSpPr>
          <p:sp>
            <p:nvSpPr>
              <p:cNvPr id="5" name="AutoShape 4">
                <a:extLst>
                  <a:ext uri="{FF2B5EF4-FFF2-40B4-BE49-F238E27FC236}">
                    <a16:creationId xmlns:a16="http://schemas.microsoft.com/office/drawing/2014/main" id="{F378E1A4-4B32-41EC-A5B0-AE6284769FC5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V="1">
                <a:off x="5998344" y="-1240110"/>
                <a:ext cx="4693841" cy="28765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" name="AutoShape 5">
                <a:extLst>
                  <a:ext uri="{FF2B5EF4-FFF2-40B4-BE49-F238E27FC236}">
                    <a16:creationId xmlns:a16="http://schemas.microsoft.com/office/drawing/2014/main" id="{A19F2415-AC20-4CB3-99A7-F1DDA283CE00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9382720" y="-1227438"/>
                <a:ext cx="2790932" cy="2863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8853" y="21582"/>
                    </a:lnTo>
                    <a:lnTo>
                      <a:pt x="21600" y="21600"/>
                    </a:lnTo>
                    <a:lnTo>
                      <a:pt x="21548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C90D6627-7102-4C90-859A-21B2CB451AD0}"/>
              </a:ext>
            </a:extLst>
          </p:cNvPr>
          <p:cNvSpPr>
            <a:spLocks/>
          </p:cNvSpPr>
          <p:nvPr/>
        </p:nvSpPr>
        <p:spPr bwMode="auto">
          <a:xfrm>
            <a:off x="-39990" y="6513922"/>
            <a:ext cx="12351431" cy="389424"/>
          </a:xfrm>
          <a:prstGeom prst="rect">
            <a:avLst/>
          </a:prstGeom>
          <a:solidFill>
            <a:srgbClr val="BA9FCB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248" tIns="72248" rIns="72248" bIns="72248" anchor="ctr"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charset="0"/>
              <a:sym typeface="Helvetica Light" charset="0"/>
            </a:endParaRPr>
          </a:p>
        </p:txBody>
      </p:sp>
      <p:pic>
        <p:nvPicPr>
          <p:cNvPr id="12" name="รูปภาพ 7" descr="รูปภาพประกอบด้วย ข้อความ, ตุ๊กตา, ของเล่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502CE1E8-6F0A-4A02-AA91-0FC395752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7474" y1="36861" x2="17474" y2="36861"/>
                        <a14:foregroundMark x1="22737" y1="10949" x2="22737" y2="10949"/>
                        <a14:foregroundMark x1="31579" y1="8759" x2="31579" y2="8759"/>
                        <a14:foregroundMark x1="49474" y1="4836" x2="49474" y2="4836"/>
                        <a14:foregroundMark x1="60632" y1="11588" x2="60632" y2="11588"/>
                        <a14:foregroundMark x1="42737" y1="14781" x2="42737" y2="14781"/>
                        <a14:foregroundMark x1="51579" y1="2372" x2="51579" y2="2372"/>
                        <a14:foregroundMark x1="19789" y1="9489" x2="19789" y2="9489"/>
                        <a14:foregroundMark x1="21895" y1="7026" x2="21895" y2="7026"/>
                        <a14:foregroundMark x1="15368" y1="9854" x2="15368" y2="9854"/>
                        <a14:foregroundMark x1="18947" y1="14507" x2="18947" y2="14507"/>
                        <a14:foregroundMark x1="25053" y1="9854" x2="25053" y2="9854"/>
                        <a14:foregroundMark x1="25053" y1="8029" x2="25053" y2="8029"/>
                        <a14:foregroundMark x1="22737" y1="6661" x2="22737" y2="6661"/>
                        <a14:foregroundMark x1="22737" y1="6661" x2="22737" y2="6661"/>
                        <a14:foregroundMark x1="25684" y1="5931" x2="25684" y2="5931"/>
                        <a14:foregroundMark x1="33053" y1="11588" x2="33053" y2="11588"/>
                        <a14:foregroundMark x1="12421" y1="39325" x2="12421" y2="39325"/>
                        <a14:foregroundMark x1="55368" y1="95529" x2="55368" y2="95529"/>
                        <a14:foregroundMark x1="31579" y1="96259" x2="31579" y2="96259"/>
                        <a14:foregroundMark x1="21895" y1="15511" x2="21895" y2="15511"/>
                        <a14:foregroundMark x1="27158" y1="21898" x2="27158" y2="218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69124" y="2551398"/>
            <a:ext cx="1797993" cy="3753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6FF11E46-11D2-48D8-8F0F-A051CDE30581}"/>
              </a:ext>
            </a:extLst>
          </p:cNvPr>
          <p:cNvSpPr/>
          <p:nvPr/>
        </p:nvSpPr>
        <p:spPr>
          <a:xfrm>
            <a:off x="2700216" y="1768556"/>
            <a:ext cx="6493948" cy="1305485"/>
          </a:xfrm>
          <a:prstGeom prst="wedgeRoundRectCallout">
            <a:avLst>
              <a:gd name="adj1" fmla="val 61635"/>
              <a:gd name="adj2" fmla="val 57989"/>
              <a:gd name="adj3" fmla="val 16667"/>
            </a:avLst>
          </a:prstGeom>
          <a:solidFill>
            <a:srgbClr val="8658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การเก็บรักษาเสื้อผ้าที่ตกแต่งด้วยวัสดุพิเศษอื่น ๆ </a:t>
            </a:r>
          </a:p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มีขั้นตอนอย่างไรบ้าง</a:t>
            </a:r>
          </a:p>
        </p:txBody>
      </p:sp>
      <p:sp>
        <p:nvSpPr>
          <p:cNvPr id="14" name="Rounded Rectangle 14">
            <a:extLst>
              <a:ext uri="{FF2B5EF4-FFF2-40B4-BE49-F238E27FC236}">
                <a16:creationId xmlns:a16="http://schemas.microsoft.com/office/drawing/2014/main" id="{EED9B5CF-98B2-4E1D-B468-062447F33D71}"/>
              </a:ext>
            </a:extLst>
          </p:cNvPr>
          <p:cNvSpPr/>
          <p:nvPr/>
        </p:nvSpPr>
        <p:spPr>
          <a:xfrm>
            <a:off x="3414964" y="3537507"/>
            <a:ext cx="5397440" cy="1305486"/>
          </a:xfrm>
          <a:prstGeom prst="roundRect">
            <a:avLst/>
          </a:prstGeom>
          <a:solidFill>
            <a:schemeClr val="bg1"/>
          </a:solidFill>
          <a:ln>
            <a:solidFill>
              <a:srgbClr val="8658A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แขวนเสื้อผ้าด้วยไม้แขวนเสื้อ นำไปเก็บไว้ในตู้เสื้อผ้า</a:t>
            </a:r>
            <a:endParaRPr lang="th-TH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023D3E1E-4332-47E2-81F9-80EBF66BC3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895" y="1741860"/>
            <a:ext cx="1881307" cy="1929272"/>
          </a:xfrm>
          <a:prstGeom prst="roundRect">
            <a:avLst/>
          </a:prstGeom>
          <a:ln w="19050">
            <a:solidFill>
              <a:schemeClr val="tx1"/>
            </a:solidFill>
            <a:prstDash val="sysDash"/>
          </a:ln>
        </p:spPr>
      </p:pic>
      <p:pic>
        <p:nvPicPr>
          <p:cNvPr id="15" name="รูปภาพ 13">
            <a:extLst>
              <a:ext uri="{FF2B5EF4-FFF2-40B4-BE49-F238E27FC236}">
                <a16:creationId xmlns:a16="http://schemas.microsoft.com/office/drawing/2014/main" id="{3FF65529-04AD-4E04-B8FE-4B6F0CA2C6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895" y="3880116"/>
            <a:ext cx="1855230" cy="1866241"/>
          </a:xfrm>
          <a:prstGeom prst="roundRect">
            <a:avLst/>
          </a:prstGeom>
          <a:ln w="19050">
            <a:solidFill>
              <a:schemeClr val="tx1"/>
            </a:solidFill>
            <a:prstDash val="sysDash"/>
          </a:ln>
        </p:spPr>
      </p:pic>
      <p:sp>
        <p:nvSpPr>
          <p:cNvPr id="16" name="สี่เหลี่ยมผืนผ้ามุมมน 2">
            <a:extLst>
              <a:ext uri="{FF2B5EF4-FFF2-40B4-BE49-F238E27FC236}">
                <a16:creationId xmlns:a16="http://schemas.microsoft.com/office/drawing/2014/main" id="{A69CBA04-7FC4-431C-8784-673139401961}"/>
              </a:ext>
            </a:extLst>
          </p:cNvPr>
          <p:cNvSpPr/>
          <p:nvPr/>
        </p:nvSpPr>
        <p:spPr>
          <a:xfrm>
            <a:off x="451019" y="681840"/>
            <a:ext cx="5125816" cy="875653"/>
          </a:xfrm>
          <a:prstGeom prst="roundRect">
            <a:avLst/>
          </a:prstGeom>
          <a:solidFill>
            <a:srgbClr val="AD8D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เสื้อผ้าที่ตกแต่งด้วยวัสดุพิเศษอื่น ๆ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89CE99E-6F70-404E-AF4D-27FFDE90DE7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44" b="89936" l="3994" r="89776">
                        <a14:foregroundMark x1="4153" y1="39137" x2="13259" y2="39137"/>
                        <a14:foregroundMark x1="16773" y1="19808" x2="22843" y2="27955"/>
                        <a14:foregroundMark x1="36581" y1="13259" x2="38658" y2="26038"/>
                        <a14:foregroundMark x1="54952" y1="10224" x2="54952" y2="20927"/>
                        <a14:foregroundMark x1="71086" y1="18371" x2="72684" y2="26518"/>
                        <a14:foregroundMark x1="82748" y1="33546" x2="70128" y2="46805"/>
                        <a14:foregroundMark x1="17732" y1="42812" x2="17732" y2="42812"/>
                        <a14:foregroundMark x1="49840" y1="25399" x2="49840" y2="25399"/>
                        <a14:foregroundMark x1="64058" y1="33546" x2="64058" y2="33546"/>
                        <a14:foregroundMark x1="34026" y1="89936" x2="34026" y2="89936"/>
                        <a14:foregroundMark x1="57987" y1="88498" x2="56390" y2="854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610" y="4842993"/>
            <a:ext cx="1662708" cy="16627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8" name="กลุ่ม 72">
            <a:extLst>
              <a:ext uri="{FF2B5EF4-FFF2-40B4-BE49-F238E27FC236}">
                <a16:creationId xmlns:a16="http://schemas.microsoft.com/office/drawing/2014/main" id="{8E0D4427-2E37-6749-82DD-B079EF44E408}"/>
              </a:ext>
            </a:extLst>
          </p:cNvPr>
          <p:cNvGrpSpPr/>
          <p:nvPr/>
        </p:nvGrpSpPr>
        <p:grpSpPr>
          <a:xfrm>
            <a:off x="-141610" y="0"/>
            <a:ext cx="12475220" cy="532800"/>
            <a:chOff x="-130629" y="-329934"/>
            <a:chExt cx="12475220" cy="917764"/>
          </a:xfrm>
          <a:solidFill>
            <a:srgbClr val="BA9FCB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9" name="สี่เหลี่ยมผืนผ้า 73">
              <a:extLst>
                <a:ext uri="{FF2B5EF4-FFF2-40B4-BE49-F238E27FC236}">
                  <a16:creationId xmlns:a16="http://schemas.microsoft.com/office/drawing/2014/main" id="{62C1EFC1-B2B9-534D-B8FC-B2D1AED9EF4B}"/>
                </a:ext>
              </a:extLst>
            </p:cNvPr>
            <p:cNvSpPr/>
            <p:nvPr/>
          </p:nvSpPr>
          <p:spPr>
            <a:xfrm>
              <a:off x="-130629" y="-320604"/>
              <a:ext cx="6018245" cy="9084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grpSp>
          <p:nvGrpSpPr>
            <p:cNvPr id="20" name="กลุ่ม 87">
              <a:extLst>
                <a:ext uri="{FF2B5EF4-FFF2-40B4-BE49-F238E27FC236}">
                  <a16:creationId xmlns:a16="http://schemas.microsoft.com/office/drawing/2014/main" id="{58131C44-2B97-EA44-8CBA-D6A748E10095}"/>
                </a:ext>
              </a:extLst>
            </p:cNvPr>
            <p:cNvGrpSpPr/>
            <p:nvPr/>
          </p:nvGrpSpPr>
          <p:grpSpPr>
            <a:xfrm>
              <a:off x="2700215" y="-329934"/>
              <a:ext cx="9644376" cy="916360"/>
              <a:chOff x="5998344" y="-1240110"/>
              <a:chExt cx="6175308" cy="2876550"/>
            </a:xfrm>
            <a:grpFill/>
          </p:grpSpPr>
          <p:sp>
            <p:nvSpPr>
              <p:cNvPr id="21" name="AutoShape 4">
                <a:extLst>
                  <a:ext uri="{FF2B5EF4-FFF2-40B4-BE49-F238E27FC236}">
                    <a16:creationId xmlns:a16="http://schemas.microsoft.com/office/drawing/2014/main" id="{17BE349F-1981-1242-95DA-205641C1C8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V="1">
                <a:off x="5998344" y="-1240110"/>
                <a:ext cx="4693841" cy="28765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2" name="AutoShape 5">
                <a:extLst>
                  <a:ext uri="{FF2B5EF4-FFF2-40B4-BE49-F238E27FC236}">
                    <a16:creationId xmlns:a16="http://schemas.microsoft.com/office/drawing/2014/main" id="{E830B658-F099-5D40-94D4-E8F3B1411D03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9382720" y="-1227438"/>
                <a:ext cx="2790932" cy="2863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8853" y="21582"/>
                    </a:lnTo>
                    <a:lnTo>
                      <a:pt x="21600" y="21600"/>
                    </a:lnTo>
                    <a:lnTo>
                      <a:pt x="21548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id="{EAB0FFC0-075E-4449-93E1-444DD66404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219" y="124883"/>
            <a:ext cx="956402" cy="88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02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มุมมน 1"/>
          <p:cNvSpPr/>
          <p:nvPr/>
        </p:nvSpPr>
        <p:spPr>
          <a:xfrm>
            <a:off x="1741249" y="1755689"/>
            <a:ext cx="9615775" cy="3287494"/>
          </a:xfrm>
          <a:prstGeom prst="roundRect">
            <a:avLst/>
          </a:prstGeom>
          <a:noFill/>
          <a:ln w="5715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 rot="16200000">
            <a:off x="-5468958" y="5430516"/>
            <a:ext cx="12353544" cy="1492512"/>
          </a:xfrm>
          <a:prstGeom prst="rect">
            <a:avLst/>
          </a:prstGeom>
          <a:solidFill>
            <a:schemeClr val="accent4">
              <a:lumMod val="60000"/>
              <a:lumOff val="40000"/>
              <a:alpha val="35686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7104"/>
            <a:ext cx="12353544" cy="1492512"/>
          </a:xfrm>
          <a:prstGeom prst="rect">
            <a:avLst/>
          </a:prstGeom>
          <a:solidFill>
            <a:schemeClr val="accent4">
              <a:lumMod val="60000"/>
              <a:lumOff val="40000"/>
              <a:alpha val="35686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45088" y="2299996"/>
            <a:ext cx="90080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นักเรียนร่วมกันวิเคราะห์ผลที่เกิดขึ้นจากการปฏิบัติและไม่ปฏิบัติ</a:t>
            </a:r>
          </a:p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ในการดูแลเสื้อผ้าประเภทต่าง ๆ อย่างถูกวิธี เขียนเป็นแผนภาพความคิด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585" y="3960630"/>
            <a:ext cx="1727314" cy="26755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416" y="4020561"/>
            <a:ext cx="1530052" cy="2555655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82940ED8-F854-2E44-BB9E-6EC4B8253A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219" y="124883"/>
            <a:ext cx="956402" cy="88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22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478210" y="718214"/>
            <a:ext cx="4358312" cy="900208"/>
          </a:xfrm>
          <a:prstGeom prst="roundRect">
            <a:avLst/>
          </a:prstGeom>
          <a:solidFill>
            <a:srgbClr val="6FD0F6"/>
          </a:solidFill>
          <a:ln w="3175">
            <a:solidFill>
              <a:srgbClr val="6FD0F6"/>
            </a:solidFill>
            <a:prstDash val="lgDash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ตัวอย่างแผนภาพความคิด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44C43EC-BC85-4E58-BFA6-16B4450C522A}"/>
              </a:ext>
            </a:extLst>
          </p:cNvPr>
          <p:cNvSpPr txBox="1"/>
          <p:nvPr/>
        </p:nvSpPr>
        <p:spPr>
          <a:xfrm>
            <a:off x="2737753" y="1581053"/>
            <a:ext cx="60944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ถ้าปฏิบัติ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-179163" y="2293089"/>
            <a:ext cx="12541112" cy="3015117"/>
          </a:xfrm>
          <a:prstGeom prst="rect">
            <a:avLst/>
          </a:prstGeom>
          <a:solidFill>
            <a:schemeClr val="accent4">
              <a:lumMod val="60000"/>
              <a:lumOff val="40000"/>
              <a:alpha val="35686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624138" y="2879528"/>
            <a:ext cx="3535815" cy="1393093"/>
          </a:xfrm>
          <a:prstGeom prst="flowChartAlternateProcess">
            <a:avLst/>
          </a:prstGeom>
          <a:solidFill>
            <a:srgbClr val="F7A6A3"/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การดูแลเสื้อผ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้าประเภทต่าง ๆ อย่างถูกวิธี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6754149" y="4689968"/>
            <a:ext cx="4389878" cy="1239055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00B0F0"/>
            </a:solidFill>
            <a:prstDash val="dashDot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เสื้อผ้าเกิดการชำรุดเสียหาย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ไม่น่าสว</a:t>
            </a:r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มใส่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212005" y="2153862"/>
            <a:ext cx="2513731" cy="2939142"/>
            <a:chOff x="4341222" y="2057270"/>
            <a:chExt cx="1389019" cy="2939142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cxnSp>
          <p:nvCxnSpPr>
            <p:cNvPr id="13" name="Straight Connector 12"/>
            <p:cNvCxnSpPr/>
            <p:nvPr/>
          </p:nvCxnSpPr>
          <p:spPr>
            <a:xfrm>
              <a:off x="4341222" y="3539904"/>
              <a:ext cx="687978" cy="0"/>
            </a:xfrm>
            <a:prstGeom prst="line">
              <a:avLst/>
            </a:prstGeom>
            <a:ln w="38100"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029200" y="2057270"/>
              <a:ext cx="0" cy="2939142"/>
            </a:xfrm>
            <a:prstGeom prst="line">
              <a:avLst/>
            </a:prstGeom>
            <a:ln w="38100"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5029200" y="2057270"/>
              <a:ext cx="701041" cy="0"/>
            </a:xfrm>
            <a:prstGeom prst="straightConnector1">
              <a:avLst/>
            </a:prstGeom>
            <a:ln w="38100">
              <a:solidFill>
                <a:srgbClr val="3333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5029200" y="4996412"/>
              <a:ext cx="701041" cy="0"/>
            </a:xfrm>
            <a:prstGeom prst="straightConnector1">
              <a:avLst/>
            </a:prstGeom>
            <a:ln w="38100">
              <a:solidFill>
                <a:srgbClr val="3333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ounded Rectangle 20"/>
          <p:cNvSpPr/>
          <p:nvPr/>
        </p:nvSpPr>
        <p:spPr>
          <a:xfrm>
            <a:off x="8028154" y="4105069"/>
            <a:ext cx="1841863" cy="627017"/>
          </a:xfrm>
          <a:prstGeom prst="roundRect">
            <a:avLst/>
          </a:prstGeom>
          <a:solidFill>
            <a:srgbClr val="00B0F0"/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ผลที่เกิดขึ้น</a:t>
            </a:r>
          </a:p>
        </p:txBody>
      </p:sp>
      <p:sp>
        <p:nvSpPr>
          <p:cNvPr id="10" name="Flowchart: Alternate Process 9"/>
          <p:cNvSpPr/>
          <p:nvPr/>
        </p:nvSpPr>
        <p:spPr>
          <a:xfrm>
            <a:off x="6754148" y="1873088"/>
            <a:ext cx="4389879" cy="1163528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FFC000"/>
            </a:solidFill>
            <a:prstDash val="dashDot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เสื้อผ้าสวมใส่ได้นานขึ้น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ไม่ชำรุดเสียหาย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FD6D8D1-2223-4CBC-BE10-1A6E4E4A8893}"/>
              </a:ext>
            </a:extLst>
          </p:cNvPr>
          <p:cNvSpPr txBox="1"/>
          <p:nvPr/>
        </p:nvSpPr>
        <p:spPr>
          <a:xfrm>
            <a:off x="2737753" y="5244451"/>
            <a:ext cx="60944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ถ้าไม่ปฏิ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บัติ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028154" y="1303495"/>
            <a:ext cx="1841863" cy="627017"/>
          </a:xfrm>
          <a:prstGeom prst="roundRect">
            <a:avLst/>
          </a:prstGeom>
          <a:solidFill>
            <a:schemeClr val="accent4"/>
          </a:solidFill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ผลที่เกิดขึ้น</a:t>
            </a: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4F2115F-F164-D942-B65D-F71BBFB39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219" y="124883"/>
            <a:ext cx="956402" cy="88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24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3916842" y="941812"/>
            <a:ext cx="4358312" cy="900208"/>
          </a:xfrm>
          <a:prstGeom prst="roundRect">
            <a:avLst/>
          </a:prstGeom>
          <a:solidFill>
            <a:srgbClr val="F7A6A3"/>
          </a:solidFill>
          <a:ln w="3175">
            <a:solidFill>
              <a:srgbClr val="F7A6A3"/>
            </a:solidFill>
            <a:prstDash val="lgDash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คำถาม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Snip Diagonal Corner Rectangle 3">
            <a:extLst>
              <a:ext uri="{FF2B5EF4-FFF2-40B4-BE49-F238E27FC236}">
                <a16:creationId xmlns:a16="http://schemas.microsoft.com/office/drawing/2014/main" id="{44BDE315-F77C-4997-A28D-7434C009FBD5}"/>
              </a:ext>
            </a:extLst>
          </p:cNvPr>
          <p:cNvSpPr/>
          <p:nvPr/>
        </p:nvSpPr>
        <p:spPr>
          <a:xfrm>
            <a:off x="3179675" y="2117739"/>
            <a:ext cx="5832648" cy="1224136"/>
          </a:xfrm>
          <a:prstGeom prst="snip2DiagRect">
            <a:avLst/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การรู้จักดูแลรักษาเสื้อผ้าที่สวมใส่อย่างถูกวิธี</a:t>
            </a:r>
            <a:br>
              <a:rPr lang="th-TH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มีประโยชน์ต่อนักเรียนอย่างไร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4511710"/>
            <a:ext cx="12353544" cy="2318797"/>
          </a:xfrm>
          <a:prstGeom prst="rect">
            <a:avLst/>
          </a:prstGeom>
          <a:solidFill>
            <a:schemeClr val="accent4">
              <a:lumMod val="60000"/>
              <a:lumOff val="40000"/>
              <a:alpha val="35686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Rounded Rectangle 14">
            <a:extLst>
              <a:ext uri="{FF2B5EF4-FFF2-40B4-BE49-F238E27FC236}">
                <a16:creationId xmlns:a16="http://schemas.microsoft.com/office/drawing/2014/main" id="{4A613127-2CF4-4977-BAE3-96EBF0409EFF}"/>
              </a:ext>
            </a:extLst>
          </p:cNvPr>
          <p:cNvSpPr/>
          <p:nvPr/>
        </p:nvSpPr>
        <p:spPr>
          <a:xfrm>
            <a:off x="3604643" y="3856988"/>
            <a:ext cx="4982711" cy="1481007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เสื้อผ้าสามารถใช้ได้นานขึ้น และช่วยประหยัดค่าใช้จ่ายในการซื้อเสื้อผ้าชุดใหม่</a:t>
            </a:r>
            <a:endParaRPr lang="th-TH" sz="3200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0" name="รูปภาพ 7" descr="รูปภาพประกอบด้วย ข้อความ, ตุ๊กตา, ของเล่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B46CEB01-CA9D-415A-B565-9F2C797E0A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7474" y1="36861" x2="17474" y2="36861"/>
                        <a14:foregroundMark x1="22737" y1="10949" x2="22737" y2="10949"/>
                        <a14:foregroundMark x1="31579" y1="8759" x2="31579" y2="8759"/>
                        <a14:foregroundMark x1="49474" y1="4836" x2="49474" y2="4836"/>
                        <a14:foregroundMark x1="60632" y1="11588" x2="60632" y2="11588"/>
                        <a14:foregroundMark x1="42737" y1="14781" x2="42737" y2="14781"/>
                        <a14:foregroundMark x1="51579" y1="2372" x2="51579" y2="2372"/>
                        <a14:foregroundMark x1="19789" y1="9489" x2="19789" y2="9489"/>
                        <a14:foregroundMark x1="21895" y1="7026" x2="21895" y2="7026"/>
                        <a14:foregroundMark x1="15368" y1="9854" x2="15368" y2="9854"/>
                        <a14:foregroundMark x1="18947" y1="14507" x2="18947" y2="14507"/>
                        <a14:foregroundMark x1="25053" y1="9854" x2="25053" y2="9854"/>
                        <a14:foregroundMark x1="25053" y1="8029" x2="25053" y2="8029"/>
                        <a14:foregroundMark x1="22737" y1="6661" x2="22737" y2="6661"/>
                        <a14:foregroundMark x1="22737" y1="6661" x2="22737" y2="6661"/>
                        <a14:foregroundMark x1="25684" y1="5931" x2="25684" y2="5931"/>
                        <a14:foregroundMark x1="33053" y1="11588" x2="33053" y2="11588"/>
                        <a14:foregroundMark x1="12421" y1="39325" x2="12421" y2="39325"/>
                        <a14:foregroundMark x1="55368" y1="95529" x2="55368" y2="95529"/>
                        <a14:foregroundMark x1="31579" y1="96259" x2="31579" y2="96259"/>
                        <a14:foregroundMark x1="21895" y1="15511" x2="21895" y2="15511"/>
                        <a14:foregroundMark x1="27158" y1="21898" x2="27158" y2="218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12323" y="2729807"/>
            <a:ext cx="1797993" cy="3753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รูปภาพ 2">
            <a:extLst>
              <a:ext uri="{FF2B5EF4-FFF2-40B4-BE49-F238E27FC236}">
                <a16:creationId xmlns:a16="http://schemas.microsoft.com/office/drawing/2014/main" id="{B3E8A591-DF6D-420B-918F-B8917FB8C8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454" y="3617594"/>
            <a:ext cx="1396365" cy="233172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3B8251A-FB84-B64E-A6C9-EA8E753B03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219" y="124883"/>
            <a:ext cx="956402" cy="88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60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9" grpId="0" animBg="1"/>
      <p:bldP spid="2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16200000">
            <a:off x="-5468958" y="5430516"/>
            <a:ext cx="12353544" cy="1492512"/>
          </a:xfrm>
          <a:prstGeom prst="rect">
            <a:avLst/>
          </a:prstGeom>
          <a:solidFill>
            <a:schemeClr val="accent4">
              <a:lumMod val="60000"/>
              <a:lumOff val="40000"/>
              <a:alpha val="35686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7104"/>
            <a:ext cx="12353544" cy="1492512"/>
          </a:xfrm>
          <a:prstGeom prst="rect">
            <a:avLst/>
          </a:prstGeom>
          <a:solidFill>
            <a:schemeClr val="accent4">
              <a:lumMod val="60000"/>
              <a:lumOff val="40000"/>
              <a:alpha val="35686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947244" y="4649740"/>
            <a:ext cx="107022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60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7" name="สี่เหลี่ยมผืนผ้ามุมมน 21"/>
          <p:cNvSpPr/>
          <p:nvPr/>
        </p:nvSpPr>
        <p:spPr>
          <a:xfrm>
            <a:off x="2439758" y="2335285"/>
            <a:ext cx="8878824" cy="2995473"/>
          </a:xfrm>
          <a:prstGeom prst="roundRect">
            <a:avLst/>
          </a:prstGeom>
          <a:ln w="38100">
            <a:solidFill>
              <a:schemeClr val="tx2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การดูแลรักษาเสื้อผ้าจะต้องศึกษาและตรวจสอบว่าเสื้อผ้าดังกล่าวเป็นเสื้อผ้าประเภทใด ควรใช้วัสดุ อุปกรณ์ และเครื่องมือชนิดใดให้ถูกต้องเหมาะสมในการซัก ตาก รีด รวมไปถึงการจัดเก็บเสื้อผ้า เพื่อให้เสื้อผ้าคงสภาพดีและสามารถใช้งานได้นาน</a:t>
            </a:r>
          </a:p>
        </p:txBody>
      </p:sp>
      <p:sp>
        <p:nvSpPr>
          <p:cNvPr id="8" name="Oval 7"/>
          <p:cNvSpPr/>
          <p:nvPr/>
        </p:nvSpPr>
        <p:spPr>
          <a:xfrm>
            <a:off x="1066264" y="370309"/>
            <a:ext cx="2861310" cy="20796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charset="0"/>
                <a:ea typeface="+mn-ea"/>
                <a:cs typeface="TH SarabunPSK" panose="020B0500040200020003" charset="0"/>
              </a:rPr>
              <a:t>สรุปความคิด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altLang="en-US" sz="4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charset="0"/>
                <a:cs typeface="TH SarabunPSK" panose="020B0500040200020003" charset="0"/>
              </a:rPr>
              <a:t>รวบยอด</a:t>
            </a:r>
            <a:endParaRPr kumimoji="0" lang="th-TH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charset="0"/>
              <a:ea typeface="+mn-ea"/>
              <a:cs typeface="TH SarabunPSK" panose="020B0500040200020003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89CE99E-6F70-404E-AF4D-27FFDE90DE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44" b="89936" l="3994" r="89776">
                        <a14:foregroundMark x1="4153" y1="39137" x2="13259" y2="39137"/>
                        <a14:foregroundMark x1="16773" y1="19808" x2="22843" y2="27955"/>
                        <a14:foregroundMark x1="36581" y1="13259" x2="38658" y2="26038"/>
                        <a14:foregroundMark x1="54952" y1="10224" x2="54952" y2="20927"/>
                        <a14:foregroundMark x1="71086" y1="18371" x2="72684" y2="26518"/>
                        <a14:foregroundMark x1="82748" y1="33546" x2="70128" y2="46805"/>
                        <a14:foregroundMark x1="17732" y1="42812" x2="17732" y2="42812"/>
                        <a14:foregroundMark x1="49840" y1="25399" x2="49840" y2="25399"/>
                        <a14:foregroundMark x1="64058" y1="33546" x2="64058" y2="33546"/>
                        <a14:foregroundMark x1="34026" y1="89936" x2="34026" y2="89936"/>
                        <a14:foregroundMark x1="57987" y1="88498" x2="56390" y2="854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06" y="2138774"/>
            <a:ext cx="2394016" cy="23940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7205" y="2732280"/>
            <a:ext cx="8403929" cy="23957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158020" y="1487343"/>
            <a:ext cx="21403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การดูแลเสื้อผ้า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9863DF79-1A69-DE49-8E11-3C551BC1D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219" y="124883"/>
            <a:ext cx="956402" cy="88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C1CBA9A1-BEC2-4D6E-94AD-F946517815D9}"/>
              </a:ext>
            </a:extLst>
          </p:cNvPr>
          <p:cNvSpPr>
            <a:spLocks/>
          </p:cNvSpPr>
          <p:nvPr/>
        </p:nvSpPr>
        <p:spPr bwMode="auto">
          <a:xfrm>
            <a:off x="-39990" y="6513922"/>
            <a:ext cx="12351431" cy="38942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248" tIns="72248" rIns="72248" bIns="72248" anchor="ctr"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charset="0"/>
              <a:sym typeface="Helvetica Light" charset="0"/>
            </a:endParaRPr>
          </a:p>
        </p:txBody>
      </p:sp>
      <p:grpSp>
        <p:nvGrpSpPr>
          <p:cNvPr id="6" name="กลุ่ม 46">
            <a:extLst>
              <a:ext uri="{FF2B5EF4-FFF2-40B4-BE49-F238E27FC236}">
                <a16:creationId xmlns:a16="http://schemas.microsoft.com/office/drawing/2014/main" id="{3CA9FF7C-10C1-4CE3-B48F-798A3696CBAE}"/>
              </a:ext>
            </a:extLst>
          </p:cNvPr>
          <p:cNvGrpSpPr/>
          <p:nvPr/>
        </p:nvGrpSpPr>
        <p:grpSpPr>
          <a:xfrm>
            <a:off x="-130629" y="-19315"/>
            <a:ext cx="12475220" cy="533856"/>
            <a:chOff x="-130629" y="-329934"/>
            <a:chExt cx="12475220" cy="91776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" name="สี่เหลี่ยมผืนผ้า 47">
              <a:extLst>
                <a:ext uri="{FF2B5EF4-FFF2-40B4-BE49-F238E27FC236}">
                  <a16:creationId xmlns:a16="http://schemas.microsoft.com/office/drawing/2014/main" id="{59B782E6-D8CB-45E8-80E8-40216C20BB39}"/>
                </a:ext>
              </a:extLst>
            </p:cNvPr>
            <p:cNvSpPr/>
            <p:nvPr/>
          </p:nvSpPr>
          <p:spPr>
            <a:xfrm>
              <a:off x="-130629" y="-320604"/>
              <a:ext cx="6018245" cy="90843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grpSp>
          <p:nvGrpSpPr>
            <p:cNvPr id="8" name="กลุ่ม 87">
              <a:extLst>
                <a:ext uri="{FF2B5EF4-FFF2-40B4-BE49-F238E27FC236}">
                  <a16:creationId xmlns:a16="http://schemas.microsoft.com/office/drawing/2014/main" id="{1784A916-A02F-4C95-8244-3C263C62F3B8}"/>
                </a:ext>
              </a:extLst>
            </p:cNvPr>
            <p:cNvGrpSpPr/>
            <p:nvPr/>
          </p:nvGrpSpPr>
          <p:grpSpPr>
            <a:xfrm>
              <a:off x="2700215" y="-329934"/>
              <a:ext cx="9644376" cy="916360"/>
              <a:chOff x="5998344" y="-1240110"/>
              <a:chExt cx="6175308" cy="2876550"/>
            </a:xfrm>
            <a:solidFill>
              <a:srgbClr val="0070C0"/>
            </a:solidFill>
          </p:grpSpPr>
          <p:sp>
            <p:nvSpPr>
              <p:cNvPr id="9" name="AutoShape 4">
                <a:extLst>
                  <a:ext uri="{FF2B5EF4-FFF2-40B4-BE49-F238E27FC236}">
                    <a16:creationId xmlns:a16="http://schemas.microsoft.com/office/drawing/2014/main" id="{9F0867F4-62AC-46C8-B5E5-0B9CB7D97C75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V="1">
                <a:off x="5998344" y="-1240110"/>
                <a:ext cx="4693841" cy="28765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0" name="AutoShape 5">
                <a:extLst>
                  <a:ext uri="{FF2B5EF4-FFF2-40B4-BE49-F238E27FC236}">
                    <a16:creationId xmlns:a16="http://schemas.microsoft.com/office/drawing/2014/main" id="{3F69A5F5-BF81-4A1B-9BE7-4554F0E9440D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9382720" y="-1227438"/>
                <a:ext cx="2790932" cy="2863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8853" y="21582"/>
                    </a:lnTo>
                    <a:lnTo>
                      <a:pt x="21600" y="21600"/>
                    </a:lnTo>
                    <a:lnTo>
                      <a:pt x="21548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B8D9D5A-9154-49D3-A271-38092CD9F787}"/>
              </a:ext>
            </a:extLst>
          </p:cNvPr>
          <p:cNvSpPr/>
          <p:nvPr/>
        </p:nvSpPr>
        <p:spPr>
          <a:xfrm>
            <a:off x="931371" y="1533000"/>
            <a:ext cx="9233831" cy="343781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นักเรียนแบ่งกลุ่ม แต่ละกลุ่มเลือกดูแลเสื้อผ้าที่มีรอยเปื้อนมา ๑ ชุด แล้วออกแบบวางแผนขั้นตอนการดูแลเสื้อผ้าตั้งแต่การเลือกวัสดุ อุปกรณ์ และเครื่องมือ การซัก การตาก การรีด และการจัดเก็บ เพื่อให้เสื้อผ้าขาวสะอาด ปราศจากรอยเปื้อน มีความเรียบหรู น่าสวมใส่ และลงมือปฏิบัติตามขั้นตอนที่ได้วางแผนไว้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D798ED68-3DAA-9B47-8359-C2F067D06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219" y="124883"/>
            <a:ext cx="956402" cy="88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84293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C1CBA9A1-BEC2-4D6E-94AD-F946517815D9}"/>
              </a:ext>
            </a:extLst>
          </p:cNvPr>
          <p:cNvSpPr>
            <a:spLocks/>
          </p:cNvSpPr>
          <p:nvPr/>
        </p:nvSpPr>
        <p:spPr bwMode="auto">
          <a:xfrm>
            <a:off x="-39990" y="6513922"/>
            <a:ext cx="12351431" cy="38942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248" tIns="72248" rIns="72248" bIns="72248" anchor="ctr"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charset="0"/>
              <a:sym typeface="Helvetica Light" charset="0"/>
            </a:endParaRPr>
          </a:p>
        </p:txBody>
      </p:sp>
      <p:grpSp>
        <p:nvGrpSpPr>
          <p:cNvPr id="6" name="กลุ่ม 46">
            <a:extLst>
              <a:ext uri="{FF2B5EF4-FFF2-40B4-BE49-F238E27FC236}">
                <a16:creationId xmlns:a16="http://schemas.microsoft.com/office/drawing/2014/main" id="{3CA9FF7C-10C1-4CE3-B48F-798A3696CBAE}"/>
              </a:ext>
            </a:extLst>
          </p:cNvPr>
          <p:cNvGrpSpPr/>
          <p:nvPr/>
        </p:nvGrpSpPr>
        <p:grpSpPr>
          <a:xfrm>
            <a:off x="-130629" y="-19315"/>
            <a:ext cx="12475220" cy="533856"/>
            <a:chOff x="-130629" y="-329934"/>
            <a:chExt cx="12475220" cy="91776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" name="สี่เหลี่ยมผืนผ้า 47">
              <a:extLst>
                <a:ext uri="{FF2B5EF4-FFF2-40B4-BE49-F238E27FC236}">
                  <a16:creationId xmlns:a16="http://schemas.microsoft.com/office/drawing/2014/main" id="{59B782E6-D8CB-45E8-80E8-40216C20BB39}"/>
                </a:ext>
              </a:extLst>
            </p:cNvPr>
            <p:cNvSpPr/>
            <p:nvPr/>
          </p:nvSpPr>
          <p:spPr>
            <a:xfrm>
              <a:off x="-130629" y="-320604"/>
              <a:ext cx="6018245" cy="90843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grpSp>
          <p:nvGrpSpPr>
            <p:cNvPr id="8" name="กลุ่ม 87">
              <a:extLst>
                <a:ext uri="{FF2B5EF4-FFF2-40B4-BE49-F238E27FC236}">
                  <a16:creationId xmlns:a16="http://schemas.microsoft.com/office/drawing/2014/main" id="{1784A916-A02F-4C95-8244-3C263C62F3B8}"/>
                </a:ext>
              </a:extLst>
            </p:cNvPr>
            <p:cNvGrpSpPr/>
            <p:nvPr/>
          </p:nvGrpSpPr>
          <p:grpSpPr>
            <a:xfrm>
              <a:off x="2700215" y="-329934"/>
              <a:ext cx="9644376" cy="916360"/>
              <a:chOff x="5998344" y="-1240110"/>
              <a:chExt cx="6175308" cy="2876550"/>
            </a:xfrm>
            <a:solidFill>
              <a:srgbClr val="0070C0"/>
            </a:solidFill>
          </p:grpSpPr>
          <p:sp>
            <p:nvSpPr>
              <p:cNvPr id="9" name="AutoShape 4">
                <a:extLst>
                  <a:ext uri="{FF2B5EF4-FFF2-40B4-BE49-F238E27FC236}">
                    <a16:creationId xmlns:a16="http://schemas.microsoft.com/office/drawing/2014/main" id="{9F0867F4-62AC-46C8-B5E5-0B9CB7D97C75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V="1">
                <a:off x="5998344" y="-1240110"/>
                <a:ext cx="4693841" cy="28765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0" name="AutoShape 5">
                <a:extLst>
                  <a:ext uri="{FF2B5EF4-FFF2-40B4-BE49-F238E27FC236}">
                    <a16:creationId xmlns:a16="http://schemas.microsoft.com/office/drawing/2014/main" id="{3F69A5F5-BF81-4A1B-9BE7-4554F0E9440D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9382720" y="-1227438"/>
                <a:ext cx="2790932" cy="2863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8853" y="21582"/>
                    </a:lnTo>
                    <a:lnTo>
                      <a:pt x="21600" y="21600"/>
                    </a:lnTo>
                    <a:lnTo>
                      <a:pt x="21548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13" name="Rectangle 12"/>
          <p:cNvSpPr/>
          <p:nvPr/>
        </p:nvSpPr>
        <p:spPr>
          <a:xfrm>
            <a:off x="-130629" y="1788607"/>
            <a:ext cx="12353544" cy="1788605"/>
          </a:xfrm>
          <a:prstGeom prst="rect">
            <a:avLst/>
          </a:prstGeom>
          <a:solidFill>
            <a:schemeClr val="accent4">
              <a:lumMod val="60000"/>
              <a:lumOff val="40000"/>
              <a:alpha val="35686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B8D9D5A-9154-49D3-A271-38092CD9F787}"/>
              </a:ext>
            </a:extLst>
          </p:cNvPr>
          <p:cNvSpPr/>
          <p:nvPr/>
        </p:nvSpPr>
        <p:spPr>
          <a:xfrm>
            <a:off x="1502149" y="1558813"/>
            <a:ext cx="9465547" cy="23032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นักเรียนแต่ละกลุ่มนำเสนอผลงานการดูแลเสื้อผ้าของตนเองหน้าชั้นเรียน และร่วมกันอภิปรายแสดงความคิดเห็น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358E1734-3232-4C41-A206-90CE06D0AB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219" y="124883"/>
            <a:ext cx="956402" cy="88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83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-42103" y="842035"/>
            <a:ext cx="12353544" cy="1788605"/>
          </a:xfrm>
          <a:prstGeom prst="rect">
            <a:avLst/>
          </a:prstGeom>
          <a:solidFill>
            <a:schemeClr val="accent4">
              <a:lumMod val="60000"/>
              <a:lumOff val="40000"/>
              <a:alpha val="35686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61544" y="4107601"/>
            <a:ext cx="12353544" cy="1788605"/>
          </a:xfrm>
          <a:prstGeom prst="rect">
            <a:avLst/>
          </a:prstGeom>
          <a:solidFill>
            <a:schemeClr val="accent4">
              <a:lumMod val="60000"/>
              <a:lumOff val="40000"/>
              <a:alpha val="35686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C1CBA9A1-BEC2-4D6E-94AD-F946517815D9}"/>
              </a:ext>
            </a:extLst>
          </p:cNvPr>
          <p:cNvSpPr>
            <a:spLocks/>
          </p:cNvSpPr>
          <p:nvPr/>
        </p:nvSpPr>
        <p:spPr bwMode="auto">
          <a:xfrm>
            <a:off x="-39990" y="6513922"/>
            <a:ext cx="12351431" cy="38942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248" tIns="72248" rIns="72248" bIns="72248" anchor="ctr"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charset="0"/>
              <a:sym typeface="Helvetica Light" charset="0"/>
            </a:endParaRPr>
          </a:p>
        </p:txBody>
      </p:sp>
      <p:grpSp>
        <p:nvGrpSpPr>
          <p:cNvPr id="6" name="กลุ่ม 46">
            <a:extLst>
              <a:ext uri="{FF2B5EF4-FFF2-40B4-BE49-F238E27FC236}">
                <a16:creationId xmlns:a16="http://schemas.microsoft.com/office/drawing/2014/main" id="{3CA9FF7C-10C1-4CE3-B48F-798A3696CBAE}"/>
              </a:ext>
            </a:extLst>
          </p:cNvPr>
          <p:cNvGrpSpPr/>
          <p:nvPr/>
        </p:nvGrpSpPr>
        <p:grpSpPr>
          <a:xfrm>
            <a:off x="-130629" y="-19315"/>
            <a:ext cx="12475220" cy="533856"/>
            <a:chOff x="-130629" y="-329934"/>
            <a:chExt cx="12475220" cy="91776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" name="สี่เหลี่ยมผืนผ้า 47">
              <a:extLst>
                <a:ext uri="{FF2B5EF4-FFF2-40B4-BE49-F238E27FC236}">
                  <a16:creationId xmlns:a16="http://schemas.microsoft.com/office/drawing/2014/main" id="{59B782E6-D8CB-45E8-80E8-40216C20BB39}"/>
                </a:ext>
              </a:extLst>
            </p:cNvPr>
            <p:cNvSpPr/>
            <p:nvPr/>
          </p:nvSpPr>
          <p:spPr>
            <a:xfrm>
              <a:off x="-130629" y="-320604"/>
              <a:ext cx="6018245" cy="90843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grpSp>
          <p:nvGrpSpPr>
            <p:cNvPr id="8" name="กลุ่ม 87">
              <a:extLst>
                <a:ext uri="{FF2B5EF4-FFF2-40B4-BE49-F238E27FC236}">
                  <a16:creationId xmlns:a16="http://schemas.microsoft.com/office/drawing/2014/main" id="{1784A916-A02F-4C95-8244-3C263C62F3B8}"/>
                </a:ext>
              </a:extLst>
            </p:cNvPr>
            <p:cNvGrpSpPr/>
            <p:nvPr/>
          </p:nvGrpSpPr>
          <p:grpSpPr>
            <a:xfrm>
              <a:off x="2700215" y="-329934"/>
              <a:ext cx="9644376" cy="916360"/>
              <a:chOff x="5998344" y="-1240110"/>
              <a:chExt cx="6175308" cy="2876550"/>
            </a:xfrm>
            <a:solidFill>
              <a:srgbClr val="0070C0"/>
            </a:solidFill>
          </p:grpSpPr>
          <p:sp>
            <p:nvSpPr>
              <p:cNvPr id="9" name="AutoShape 4">
                <a:extLst>
                  <a:ext uri="{FF2B5EF4-FFF2-40B4-BE49-F238E27FC236}">
                    <a16:creationId xmlns:a16="http://schemas.microsoft.com/office/drawing/2014/main" id="{9F0867F4-62AC-46C8-B5E5-0B9CB7D97C75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V="1">
                <a:off x="5998344" y="-1240110"/>
                <a:ext cx="4693841" cy="28765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0" name="AutoShape 5">
                <a:extLst>
                  <a:ext uri="{FF2B5EF4-FFF2-40B4-BE49-F238E27FC236}">
                    <a16:creationId xmlns:a16="http://schemas.microsoft.com/office/drawing/2014/main" id="{3F69A5F5-BF81-4A1B-9BE7-4554F0E9440D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9382720" y="-1227438"/>
                <a:ext cx="2790932" cy="2863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8853" y="21582"/>
                    </a:lnTo>
                    <a:lnTo>
                      <a:pt x="21600" y="21600"/>
                    </a:lnTo>
                    <a:lnTo>
                      <a:pt x="21548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B8D9D5A-9154-49D3-A271-38092CD9F787}"/>
              </a:ext>
            </a:extLst>
          </p:cNvPr>
          <p:cNvSpPr/>
          <p:nvPr/>
        </p:nvSpPr>
        <p:spPr>
          <a:xfrm>
            <a:off x="1818398" y="1737155"/>
            <a:ext cx="8393660" cy="275064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นักเรียนประเมินตนเอง แล้วนำวิธีการดูแลเสื้อผ้าที่ได้ศึกษาและได้ปฏิบัติไปประยุกต์ใช้ในการดูแลเสื้อผ้าที่บ้านของตนเอง เพื่อให้เสื้อผ้ามีความสะอาด คงรูปแบบ มีสภาพดีและใช้งานได้ยาวนาน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441C310A-2A9B-F849-AEC0-B6C67D708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219" y="124883"/>
            <a:ext cx="956402" cy="88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19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มนมุมสี่เหลี่ยมผืนผ้าหนึ่งมุม 135"/>
          <p:cNvSpPr/>
          <p:nvPr/>
        </p:nvSpPr>
        <p:spPr>
          <a:xfrm>
            <a:off x="243053" y="1115786"/>
            <a:ext cx="3857460" cy="594236"/>
          </a:xfrm>
          <a:prstGeom prst="round1Rect">
            <a:avLst/>
          </a:prstGeom>
          <a:solidFill>
            <a:srgbClr val="E4E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1" name="Rectangle 6"/>
          <p:cNvSpPr>
            <a:spLocks/>
          </p:cNvSpPr>
          <p:nvPr/>
        </p:nvSpPr>
        <p:spPr bwMode="auto">
          <a:xfrm>
            <a:off x="-39990" y="6513922"/>
            <a:ext cx="12351431" cy="38942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248" tIns="72248" rIns="72248" bIns="72248" anchor="ctr"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 New" panose="020B0500040200020003" pitchFamily="34" charset="-34"/>
              <a:cs typeface="TH Sarabun New" panose="020B0500040200020003" pitchFamily="34" charset="-34"/>
              <a:sym typeface="Helvetica Light" charset="0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79451" y="1100565"/>
            <a:ext cx="3666125" cy="774595"/>
          </a:xfrm>
        </p:spPr>
        <p:txBody>
          <a:bodyPr>
            <a:noAutofit/>
          </a:bodyPr>
          <a:lstStyle/>
          <a:p>
            <a:r>
              <a:rPr lang="th-TH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การซัก ตาก รีด และเก็บเสื้อผ้าไหม</a:t>
            </a:r>
          </a:p>
        </p:txBody>
      </p:sp>
      <p:sp>
        <p:nvSpPr>
          <p:cNvPr id="137" name="มนมุมสี่เหลี่ยมผืนผ้าหนึ่งมุม 136"/>
          <p:cNvSpPr/>
          <p:nvPr/>
        </p:nvSpPr>
        <p:spPr>
          <a:xfrm>
            <a:off x="243054" y="1119329"/>
            <a:ext cx="281820" cy="620486"/>
          </a:xfrm>
          <a:prstGeom prst="round1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5" name="สี่เหลี่ยมผืนผ้า 134"/>
          <p:cNvSpPr/>
          <p:nvPr/>
        </p:nvSpPr>
        <p:spPr>
          <a:xfrm>
            <a:off x="248152" y="1710022"/>
            <a:ext cx="3852000" cy="45719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47" name="กลุ่ม 46"/>
          <p:cNvGrpSpPr/>
          <p:nvPr/>
        </p:nvGrpSpPr>
        <p:grpSpPr>
          <a:xfrm>
            <a:off x="-45816" y="-104409"/>
            <a:ext cx="12475220" cy="655529"/>
            <a:chOff x="-130629" y="-329934"/>
            <a:chExt cx="12475220" cy="91776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8" name="สี่เหลี่ยมผืนผ้า 47"/>
            <p:cNvSpPr/>
            <p:nvPr/>
          </p:nvSpPr>
          <p:spPr>
            <a:xfrm>
              <a:off x="-130629" y="-320604"/>
              <a:ext cx="6018245" cy="90843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grpSp>
          <p:nvGrpSpPr>
            <p:cNvPr id="49" name="กลุ่ม 87"/>
            <p:cNvGrpSpPr/>
            <p:nvPr/>
          </p:nvGrpSpPr>
          <p:grpSpPr>
            <a:xfrm>
              <a:off x="2700215" y="-329934"/>
              <a:ext cx="9644376" cy="916360"/>
              <a:chOff x="5998344" y="-1240110"/>
              <a:chExt cx="6175308" cy="2876550"/>
            </a:xfrm>
            <a:solidFill>
              <a:srgbClr val="0070C0"/>
            </a:solidFill>
          </p:grpSpPr>
          <p:sp>
            <p:nvSpPr>
              <p:cNvPr id="50" name="AutoShape 4"/>
              <p:cNvSpPr>
                <a:spLocks/>
              </p:cNvSpPr>
              <p:nvPr/>
            </p:nvSpPr>
            <p:spPr bwMode="auto">
              <a:xfrm rot="10800000" flipV="1">
                <a:off x="5998344" y="-1240110"/>
                <a:ext cx="4693841" cy="28765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51" name="AutoShape 5"/>
              <p:cNvSpPr>
                <a:spLocks/>
              </p:cNvSpPr>
              <p:nvPr/>
            </p:nvSpPr>
            <p:spPr bwMode="auto">
              <a:xfrm flipV="1">
                <a:off x="9382720" y="-1227438"/>
                <a:ext cx="2790932" cy="2863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8853" y="21582"/>
                    </a:lnTo>
                    <a:lnTo>
                      <a:pt x="21600" y="21600"/>
                    </a:lnTo>
                    <a:lnTo>
                      <a:pt x="21548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</p:grpSp>
      <p:sp>
        <p:nvSpPr>
          <p:cNvPr id="84" name="Rounded Rectangle 25">
            <a:extLst>
              <a:ext uri="{FF2B5EF4-FFF2-40B4-BE49-F238E27FC236}">
                <a16:creationId xmlns:a16="http://schemas.microsoft.com/office/drawing/2014/main" id="{8A5FE0F8-E4F0-4191-A29C-B80F2891E2E8}"/>
              </a:ext>
            </a:extLst>
          </p:cNvPr>
          <p:cNvSpPr/>
          <p:nvPr/>
        </p:nvSpPr>
        <p:spPr>
          <a:xfrm>
            <a:off x="4321396" y="3589902"/>
            <a:ext cx="7330674" cy="220869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ฉีดพ่นน้ำยารีดผ้าเรียบให้ทั่ว ม้วนพับเก็บไว้ในช่องแช่แข็งของตู้เย็นประมาณ ๑–๒ ชั่วโมง เพื่อให้น้ำยาที่ฉีดไว้กระจายเข้าเนื้อผ้าได้ดี เวลานำมารีดจะทำให้มีความเรียบและไม่มีรอยด่าง</a:t>
            </a:r>
          </a:p>
        </p:txBody>
      </p:sp>
      <p:sp>
        <p:nvSpPr>
          <p:cNvPr id="88" name="Rounded Rectangular Callout 2">
            <a:extLst>
              <a:ext uri="{FF2B5EF4-FFF2-40B4-BE49-F238E27FC236}">
                <a16:creationId xmlns:a16="http://schemas.microsoft.com/office/drawing/2014/main" id="{38EFE3E9-D7BA-4D76-836D-7EEC4F51058F}"/>
              </a:ext>
            </a:extLst>
          </p:cNvPr>
          <p:cNvSpPr/>
          <p:nvPr/>
        </p:nvSpPr>
        <p:spPr>
          <a:xfrm>
            <a:off x="4205538" y="1894032"/>
            <a:ext cx="7562391" cy="1472512"/>
          </a:xfrm>
          <a:prstGeom prst="wedgeRoundRectCallout">
            <a:avLst>
              <a:gd name="adj1" fmla="val 50137"/>
              <a:gd name="adj2" fmla="val 2692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ก่อนนำเสื้อผ้าไหมมารีดควรทำอย่างไร </a:t>
            </a:r>
          </a:p>
          <a:p>
            <a:pPr algn="ctr"/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เพื่อให้เสื้อผ้าไหมที่รีดมีความเรียบและไม่เกิดรอยด่าง</a:t>
            </a:r>
          </a:p>
        </p:txBody>
      </p:sp>
      <p:pic>
        <p:nvPicPr>
          <p:cNvPr id="15" name="รูปภาพ 1">
            <a:extLst>
              <a:ext uri="{FF2B5EF4-FFF2-40B4-BE49-F238E27FC236}">
                <a16:creationId xmlns:a16="http://schemas.microsoft.com/office/drawing/2014/main" id="{A02E8F49-72DF-49D0-9444-A484EA9B7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145" y="2084952"/>
            <a:ext cx="2581275" cy="3009900"/>
          </a:xfrm>
          <a:prstGeom prst="rect">
            <a:avLst/>
          </a:prstGeom>
          <a:ln w="57150">
            <a:solidFill>
              <a:srgbClr val="7030A0"/>
            </a:solidFill>
            <a:prstDash val="sysDash"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89CE99E-6F70-404E-AF4D-27FFDE90DE7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44" b="89936" l="3994" r="89776">
                        <a14:foregroundMark x1="4153" y1="39137" x2="13259" y2="39137"/>
                        <a14:foregroundMark x1="16773" y1="19808" x2="22843" y2="27955"/>
                        <a14:foregroundMark x1="36581" y1="13259" x2="38658" y2="26038"/>
                        <a14:foregroundMark x1="54952" y1="10224" x2="54952" y2="20927"/>
                        <a14:foregroundMark x1="71086" y1="18371" x2="72684" y2="26518"/>
                        <a14:foregroundMark x1="82748" y1="33546" x2="70128" y2="46805"/>
                        <a14:foregroundMark x1="17732" y1="42812" x2="17732" y2="42812"/>
                        <a14:foregroundMark x1="49840" y1="25399" x2="49840" y2="25399"/>
                        <a14:foregroundMark x1="64058" y1="33546" x2="64058" y2="33546"/>
                        <a14:foregroundMark x1="34026" y1="89936" x2="34026" y2="89936"/>
                        <a14:foregroundMark x1="57987" y1="88498" x2="56390" y2="854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164" y="979634"/>
            <a:ext cx="1552213" cy="15522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5B274FF4-5ACF-304C-A09A-555C9CD6DC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219" y="124883"/>
            <a:ext cx="956402" cy="88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79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มนมุมสี่เหลี่ยมผืนผ้าหนึ่งมุม 135"/>
          <p:cNvSpPr/>
          <p:nvPr/>
        </p:nvSpPr>
        <p:spPr>
          <a:xfrm>
            <a:off x="243053" y="1115786"/>
            <a:ext cx="3857460" cy="594236"/>
          </a:xfrm>
          <a:prstGeom prst="round1Rect">
            <a:avLst/>
          </a:prstGeom>
          <a:solidFill>
            <a:srgbClr val="E4E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1" name="Rectangle 6"/>
          <p:cNvSpPr>
            <a:spLocks/>
          </p:cNvSpPr>
          <p:nvPr/>
        </p:nvSpPr>
        <p:spPr bwMode="auto">
          <a:xfrm>
            <a:off x="-39990" y="6513922"/>
            <a:ext cx="12351431" cy="38942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248" tIns="72248" rIns="72248" bIns="72248" anchor="ctr"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 New" panose="020B0500040200020003" pitchFamily="34" charset="-34"/>
              <a:cs typeface="TH Sarabun New" panose="020B0500040200020003" pitchFamily="34" charset="-34"/>
              <a:sym typeface="Helvetica Light" charset="0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79451" y="1100565"/>
            <a:ext cx="3666125" cy="774595"/>
          </a:xfrm>
        </p:spPr>
        <p:txBody>
          <a:bodyPr>
            <a:noAutofit/>
          </a:bodyPr>
          <a:lstStyle/>
          <a:p>
            <a:r>
              <a:rPr lang="th-TH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การซัก ตาก รีด และเก็บเสื้อผ้าไหม</a:t>
            </a:r>
          </a:p>
        </p:txBody>
      </p:sp>
      <p:sp>
        <p:nvSpPr>
          <p:cNvPr id="137" name="มนมุมสี่เหลี่ยมผืนผ้าหนึ่งมุม 136"/>
          <p:cNvSpPr/>
          <p:nvPr/>
        </p:nvSpPr>
        <p:spPr>
          <a:xfrm>
            <a:off x="243054" y="1119329"/>
            <a:ext cx="281820" cy="620486"/>
          </a:xfrm>
          <a:prstGeom prst="round1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5" name="สี่เหลี่ยมผืนผ้า 134"/>
          <p:cNvSpPr/>
          <p:nvPr/>
        </p:nvSpPr>
        <p:spPr>
          <a:xfrm>
            <a:off x="248152" y="1710022"/>
            <a:ext cx="3852000" cy="45719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47" name="กลุ่ม 46"/>
          <p:cNvGrpSpPr/>
          <p:nvPr/>
        </p:nvGrpSpPr>
        <p:grpSpPr>
          <a:xfrm>
            <a:off x="-45816" y="-104409"/>
            <a:ext cx="12475220" cy="655529"/>
            <a:chOff x="-130629" y="-329934"/>
            <a:chExt cx="12475220" cy="91776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8" name="สี่เหลี่ยมผืนผ้า 47"/>
            <p:cNvSpPr/>
            <p:nvPr/>
          </p:nvSpPr>
          <p:spPr>
            <a:xfrm>
              <a:off x="-130629" y="-320604"/>
              <a:ext cx="6018245" cy="90843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grpSp>
          <p:nvGrpSpPr>
            <p:cNvPr id="49" name="กลุ่ม 87"/>
            <p:cNvGrpSpPr/>
            <p:nvPr/>
          </p:nvGrpSpPr>
          <p:grpSpPr>
            <a:xfrm>
              <a:off x="2700215" y="-329934"/>
              <a:ext cx="9644376" cy="916360"/>
              <a:chOff x="5998344" y="-1240110"/>
              <a:chExt cx="6175308" cy="2876550"/>
            </a:xfrm>
            <a:solidFill>
              <a:srgbClr val="0070C0"/>
            </a:solidFill>
          </p:grpSpPr>
          <p:sp>
            <p:nvSpPr>
              <p:cNvPr id="50" name="AutoShape 4"/>
              <p:cNvSpPr>
                <a:spLocks/>
              </p:cNvSpPr>
              <p:nvPr/>
            </p:nvSpPr>
            <p:spPr bwMode="auto">
              <a:xfrm rot="10800000" flipV="1">
                <a:off x="5998344" y="-1240110"/>
                <a:ext cx="4693841" cy="28765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51" name="AutoShape 5"/>
              <p:cNvSpPr>
                <a:spLocks/>
              </p:cNvSpPr>
              <p:nvPr/>
            </p:nvSpPr>
            <p:spPr bwMode="auto">
              <a:xfrm flipV="1">
                <a:off x="9382720" y="-1227438"/>
                <a:ext cx="2790932" cy="2863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8853" y="21582"/>
                    </a:lnTo>
                    <a:lnTo>
                      <a:pt x="21600" y="21600"/>
                    </a:lnTo>
                    <a:lnTo>
                      <a:pt x="21548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</p:grpSp>
      <p:sp>
        <p:nvSpPr>
          <p:cNvPr id="84" name="Rounded Rectangle 25">
            <a:extLst>
              <a:ext uri="{FF2B5EF4-FFF2-40B4-BE49-F238E27FC236}">
                <a16:creationId xmlns:a16="http://schemas.microsoft.com/office/drawing/2014/main" id="{8A5FE0F8-E4F0-4191-A29C-B80F2891E2E8}"/>
              </a:ext>
            </a:extLst>
          </p:cNvPr>
          <p:cNvSpPr/>
          <p:nvPr/>
        </p:nvSpPr>
        <p:spPr>
          <a:xfrm>
            <a:off x="1851241" y="3864639"/>
            <a:ext cx="7670265" cy="244737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นำผ้าฝ้ายวางทับบนเสื้อผ้าไหม แล้วใช้เตารีดรีดบนผ้าฝ้าย หรือ</a:t>
            </a:r>
            <a:b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ถ้าไม่รีดบนผ้าฝ้ายให้ปรับอุณหภูมิเตารีดต่ำลง ไม่ร้อนจนเกินไป </a:t>
            </a:r>
            <a:b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หรือใช้เตารีดไอน้ำ และไม่ควรรีดขณะที่ผ้าแห้งเกินไป เพราะจะทำให้ผ้าแข็งกระด้างและเกิดความมันลื่นบนเสื้อผ้า</a:t>
            </a:r>
          </a:p>
        </p:txBody>
      </p:sp>
      <p:sp>
        <p:nvSpPr>
          <p:cNvPr id="88" name="Rounded Rectangular Callout 2">
            <a:extLst>
              <a:ext uri="{FF2B5EF4-FFF2-40B4-BE49-F238E27FC236}">
                <a16:creationId xmlns:a16="http://schemas.microsoft.com/office/drawing/2014/main" id="{38EFE3E9-D7BA-4D76-836D-7EEC4F51058F}"/>
              </a:ext>
            </a:extLst>
          </p:cNvPr>
          <p:cNvSpPr/>
          <p:nvPr/>
        </p:nvSpPr>
        <p:spPr>
          <a:xfrm>
            <a:off x="1226211" y="1884690"/>
            <a:ext cx="8654752" cy="1786023"/>
          </a:xfrm>
          <a:prstGeom prst="wedgeRoundRectCallout">
            <a:avLst>
              <a:gd name="adj1" fmla="val 53478"/>
              <a:gd name="adj2" fmla="val 18917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ขณะรีดเสื้อผ้าไหมควรทำอย่างไร เพื่อให้เสื้อผ้าไหมคงความสดใส สีไม่ซีดเร็ว ผ้าไม่แข็ง หรือไม่เกิดความมันลื่นบนเสื้อผ้า</a:t>
            </a:r>
          </a:p>
        </p:txBody>
      </p:sp>
      <p:pic>
        <p:nvPicPr>
          <p:cNvPr id="15" name="รูปภาพ 21">
            <a:extLst>
              <a:ext uri="{FF2B5EF4-FFF2-40B4-BE49-F238E27FC236}">
                <a16:creationId xmlns:a16="http://schemas.microsoft.com/office/drawing/2014/main" id="{83A67131-3E28-494C-9F42-CDE481E570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963" y="2403921"/>
            <a:ext cx="1840586" cy="390809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89CE99E-6F70-404E-AF4D-27FFDE90DE7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44" b="89936" l="3994" r="89776">
                        <a14:foregroundMark x1="4153" y1="39137" x2="13259" y2="39137"/>
                        <a14:foregroundMark x1="16773" y1="19808" x2="22843" y2="27955"/>
                        <a14:foregroundMark x1="36581" y1="13259" x2="38658" y2="26038"/>
                        <a14:foregroundMark x1="54952" y1="10224" x2="54952" y2="20927"/>
                        <a14:foregroundMark x1="71086" y1="18371" x2="72684" y2="26518"/>
                        <a14:foregroundMark x1="82748" y1="33546" x2="70128" y2="46805"/>
                        <a14:foregroundMark x1="17732" y1="42812" x2="17732" y2="42812"/>
                        <a14:foregroundMark x1="49840" y1="25399" x2="49840" y2="25399"/>
                        <a14:foregroundMark x1="64058" y1="33546" x2="64058" y2="33546"/>
                        <a14:foregroundMark x1="34026" y1="89936" x2="34026" y2="89936"/>
                        <a14:foregroundMark x1="57987" y1="88498" x2="56390" y2="854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79" y="3208730"/>
            <a:ext cx="1668063" cy="16680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0087A77C-3240-504A-AB86-2996E74402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219" y="124883"/>
            <a:ext cx="956402" cy="88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87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มนมุมสี่เหลี่ยมผืนผ้าหนึ่งมุม 135"/>
          <p:cNvSpPr/>
          <p:nvPr/>
        </p:nvSpPr>
        <p:spPr>
          <a:xfrm>
            <a:off x="243053" y="1115786"/>
            <a:ext cx="3857460" cy="594236"/>
          </a:xfrm>
          <a:prstGeom prst="round1Rect">
            <a:avLst/>
          </a:prstGeom>
          <a:solidFill>
            <a:srgbClr val="E4E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1" name="Rectangle 6"/>
          <p:cNvSpPr>
            <a:spLocks/>
          </p:cNvSpPr>
          <p:nvPr/>
        </p:nvSpPr>
        <p:spPr bwMode="auto">
          <a:xfrm>
            <a:off x="-39990" y="6513922"/>
            <a:ext cx="12351431" cy="38942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248" tIns="72248" rIns="72248" bIns="72248" anchor="ctr"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 New" panose="020B0500040200020003" pitchFamily="34" charset="-34"/>
              <a:cs typeface="TH Sarabun New" panose="020B0500040200020003" pitchFamily="34" charset="-34"/>
              <a:sym typeface="Helvetica Light" charset="0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79451" y="1100565"/>
            <a:ext cx="3666125" cy="774595"/>
          </a:xfrm>
        </p:spPr>
        <p:txBody>
          <a:bodyPr>
            <a:noAutofit/>
          </a:bodyPr>
          <a:lstStyle/>
          <a:p>
            <a:r>
              <a:rPr lang="th-TH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การซัก ตาก รีด และเก็บเสื้อผ้าไหม</a:t>
            </a:r>
          </a:p>
        </p:txBody>
      </p:sp>
      <p:sp>
        <p:nvSpPr>
          <p:cNvPr id="137" name="มนมุมสี่เหลี่ยมผืนผ้าหนึ่งมุม 136"/>
          <p:cNvSpPr/>
          <p:nvPr/>
        </p:nvSpPr>
        <p:spPr>
          <a:xfrm>
            <a:off x="243054" y="1119329"/>
            <a:ext cx="281820" cy="620486"/>
          </a:xfrm>
          <a:prstGeom prst="round1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5" name="สี่เหลี่ยมผืนผ้า 134"/>
          <p:cNvSpPr/>
          <p:nvPr/>
        </p:nvSpPr>
        <p:spPr>
          <a:xfrm>
            <a:off x="248152" y="1710022"/>
            <a:ext cx="3852000" cy="45719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47" name="กลุ่ม 46"/>
          <p:cNvGrpSpPr/>
          <p:nvPr/>
        </p:nvGrpSpPr>
        <p:grpSpPr>
          <a:xfrm>
            <a:off x="-45816" y="-104409"/>
            <a:ext cx="12475220" cy="655529"/>
            <a:chOff x="-130629" y="-329934"/>
            <a:chExt cx="12475220" cy="91776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8" name="สี่เหลี่ยมผืนผ้า 47"/>
            <p:cNvSpPr/>
            <p:nvPr/>
          </p:nvSpPr>
          <p:spPr>
            <a:xfrm>
              <a:off x="-130629" y="-320604"/>
              <a:ext cx="6018245" cy="90843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grpSp>
          <p:nvGrpSpPr>
            <p:cNvPr id="49" name="กลุ่ม 87"/>
            <p:cNvGrpSpPr/>
            <p:nvPr/>
          </p:nvGrpSpPr>
          <p:grpSpPr>
            <a:xfrm>
              <a:off x="2700215" y="-329934"/>
              <a:ext cx="9644376" cy="916360"/>
              <a:chOff x="5998344" y="-1240110"/>
              <a:chExt cx="6175308" cy="2876550"/>
            </a:xfrm>
            <a:solidFill>
              <a:srgbClr val="0070C0"/>
            </a:solidFill>
          </p:grpSpPr>
          <p:sp>
            <p:nvSpPr>
              <p:cNvPr id="50" name="AutoShape 4"/>
              <p:cNvSpPr>
                <a:spLocks/>
              </p:cNvSpPr>
              <p:nvPr/>
            </p:nvSpPr>
            <p:spPr bwMode="auto">
              <a:xfrm rot="10800000" flipV="1">
                <a:off x="5998344" y="-1240110"/>
                <a:ext cx="4693841" cy="28765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51" name="AutoShape 5"/>
              <p:cNvSpPr>
                <a:spLocks/>
              </p:cNvSpPr>
              <p:nvPr/>
            </p:nvSpPr>
            <p:spPr bwMode="auto">
              <a:xfrm flipV="1">
                <a:off x="9382720" y="-1227438"/>
                <a:ext cx="2790932" cy="2863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8853" y="21582"/>
                    </a:lnTo>
                    <a:lnTo>
                      <a:pt x="21600" y="21600"/>
                    </a:lnTo>
                    <a:lnTo>
                      <a:pt x="21548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</p:grpSp>
      <p:sp>
        <p:nvSpPr>
          <p:cNvPr id="84" name="Rounded Rectangle 25">
            <a:extLst>
              <a:ext uri="{FF2B5EF4-FFF2-40B4-BE49-F238E27FC236}">
                <a16:creationId xmlns:a16="http://schemas.microsoft.com/office/drawing/2014/main" id="{8A5FE0F8-E4F0-4191-A29C-B80F2891E2E8}"/>
              </a:ext>
            </a:extLst>
          </p:cNvPr>
          <p:cNvSpPr/>
          <p:nvPr/>
        </p:nvSpPr>
        <p:spPr>
          <a:xfrm>
            <a:off x="2153083" y="4161295"/>
            <a:ext cx="7355018" cy="102758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ควรแขวนไว้กับไม้แขวนเสื้อ แล้วนำไปเก็บไว้ในตู้เสื้อผ้า</a:t>
            </a:r>
          </a:p>
        </p:txBody>
      </p:sp>
      <p:sp>
        <p:nvSpPr>
          <p:cNvPr id="88" name="Rounded Rectangular Callout 2">
            <a:extLst>
              <a:ext uri="{FF2B5EF4-FFF2-40B4-BE49-F238E27FC236}">
                <a16:creationId xmlns:a16="http://schemas.microsoft.com/office/drawing/2014/main" id="{38EFE3E9-D7BA-4D76-836D-7EEC4F51058F}"/>
              </a:ext>
            </a:extLst>
          </p:cNvPr>
          <p:cNvSpPr/>
          <p:nvPr/>
        </p:nvSpPr>
        <p:spPr>
          <a:xfrm>
            <a:off x="2410691" y="1893218"/>
            <a:ext cx="6768935" cy="1472512"/>
          </a:xfrm>
          <a:prstGeom prst="wedgeRoundRectCallout">
            <a:avLst>
              <a:gd name="adj1" fmla="val 60043"/>
              <a:gd name="adj2" fmla="val 3283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หลังจากรีดเสื้อผ้าไหมเสร็จแล้ว ควรจัดเก็บอย่างไรจึงจะทำให้เสื้อผ้าไหมไม่เสียรูปทรง</a:t>
            </a:r>
          </a:p>
        </p:txBody>
      </p:sp>
      <p:pic>
        <p:nvPicPr>
          <p:cNvPr id="15" name="รูปภาพ 21">
            <a:extLst>
              <a:ext uri="{FF2B5EF4-FFF2-40B4-BE49-F238E27FC236}">
                <a16:creationId xmlns:a16="http://schemas.microsoft.com/office/drawing/2014/main" id="{FAAA02E0-AFB3-44A0-9633-1636B8B5B0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963" y="2403921"/>
            <a:ext cx="1840586" cy="390809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89CE99E-6F70-404E-AF4D-27FFDE90DE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44" b="89936" l="3994" r="89776">
                        <a14:foregroundMark x1="4153" y1="39137" x2="13259" y2="39137"/>
                        <a14:foregroundMark x1="16773" y1="19808" x2="22843" y2="27955"/>
                        <a14:foregroundMark x1="36581" y1="13259" x2="38658" y2="26038"/>
                        <a14:foregroundMark x1="54952" y1="10224" x2="54952" y2="20927"/>
                        <a14:foregroundMark x1="71086" y1="18371" x2="72684" y2="26518"/>
                        <a14:foregroundMark x1="82748" y1="33546" x2="70128" y2="46805"/>
                        <a14:foregroundMark x1="17732" y1="42812" x2="17732" y2="42812"/>
                        <a14:foregroundMark x1="49840" y1="25399" x2="49840" y2="25399"/>
                        <a14:foregroundMark x1="64058" y1="33546" x2="64058" y2="33546"/>
                        <a14:foregroundMark x1="34026" y1="89936" x2="34026" y2="89936"/>
                        <a14:foregroundMark x1="57987" y1="88498" x2="56390" y2="854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83" y="2403921"/>
            <a:ext cx="1782603" cy="178260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E284CBFD-A119-EF42-BFF1-6AFE314BEF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219" y="124883"/>
            <a:ext cx="956402" cy="88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4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C1CBA9A1-BEC2-4D6E-94AD-F946517815D9}"/>
              </a:ext>
            </a:extLst>
          </p:cNvPr>
          <p:cNvSpPr>
            <a:spLocks/>
          </p:cNvSpPr>
          <p:nvPr/>
        </p:nvSpPr>
        <p:spPr bwMode="auto">
          <a:xfrm>
            <a:off x="-39990" y="6513922"/>
            <a:ext cx="12351431" cy="389424"/>
          </a:xfrm>
          <a:prstGeom prst="rect">
            <a:avLst/>
          </a:prstGeom>
          <a:solidFill>
            <a:schemeClr val="accent6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248" tIns="72248" rIns="72248" bIns="72248" anchor="ctr"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charset="0"/>
              <a:sym typeface="Helvetica Light" charset="0"/>
            </a:endParaRPr>
          </a:p>
        </p:txBody>
      </p:sp>
      <p:grpSp>
        <p:nvGrpSpPr>
          <p:cNvPr id="6" name="กลุ่ม 46">
            <a:extLst>
              <a:ext uri="{FF2B5EF4-FFF2-40B4-BE49-F238E27FC236}">
                <a16:creationId xmlns:a16="http://schemas.microsoft.com/office/drawing/2014/main" id="{3CA9FF7C-10C1-4CE3-B48F-798A3696CBAE}"/>
              </a:ext>
            </a:extLst>
          </p:cNvPr>
          <p:cNvGrpSpPr/>
          <p:nvPr/>
        </p:nvGrpSpPr>
        <p:grpSpPr>
          <a:xfrm>
            <a:off x="-130629" y="-19315"/>
            <a:ext cx="12475220" cy="533856"/>
            <a:chOff x="-130629" y="-329934"/>
            <a:chExt cx="12475220" cy="917764"/>
          </a:xfrm>
          <a:solidFill>
            <a:schemeClr val="accent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" name="สี่เหลี่ยมผืนผ้า 47">
              <a:extLst>
                <a:ext uri="{FF2B5EF4-FFF2-40B4-BE49-F238E27FC236}">
                  <a16:creationId xmlns:a16="http://schemas.microsoft.com/office/drawing/2014/main" id="{59B782E6-D8CB-45E8-80E8-40216C20BB39}"/>
                </a:ext>
              </a:extLst>
            </p:cNvPr>
            <p:cNvSpPr/>
            <p:nvPr/>
          </p:nvSpPr>
          <p:spPr>
            <a:xfrm>
              <a:off x="-130629" y="-320604"/>
              <a:ext cx="6018245" cy="9084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grpSp>
          <p:nvGrpSpPr>
            <p:cNvPr id="8" name="กลุ่ม 87">
              <a:extLst>
                <a:ext uri="{FF2B5EF4-FFF2-40B4-BE49-F238E27FC236}">
                  <a16:creationId xmlns:a16="http://schemas.microsoft.com/office/drawing/2014/main" id="{1784A916-A02F-4C95-8244-3C263C62F3B8}"/>
                </a:ext>
              </a:extLst>
            </p:cNvPr>
            <p:cNvGrpSpPr/>
            <p:nvPr/>
          </p:nvGrpSpPr>
          <p:grpSpPr>
            <a:xfrm>
              <a:off x="2700215" y="-329934"/>
              <a:ext cx="9644376" cy="916360"/>
              <a:chOff x="5998344" y="-1240110"/>
              <a:chExt cx="6175308" cy="2876550"/>
            </a:xfrm>
            <a:grpFill/>
          </p:grpSpPr>
          <p:sp>
            <p:nvSpPr>
              <p:cNvPr id="9" name="AutoShape 4">
                <a:extLst>
                  <a:ext uri="{FF2B5EF4-FFF2-40B4-BE49-F238E27FC236}">
                    <a16:creationId xmlns:a16="http://schemas.microsoft.com/office/drawing/2014/main" id="{9F0867F4-62AC-46C8-B5E5-0B9CB7D97C75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V="1">
                <a:off x="5998344" y="-1240110"/>
                <a:ext cx="4693841" cy="28765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0" name="AutoShape 5">
                <a:extLst>
                  <a:ext uri="{FF2B5EF4-FFF2-40B4-BE49-F238E27FC236}">
                    <a16:creationId xmlns:a16="http://schemas.microsoft.com/office/drawing/2014/main" id="{3F69A5F5-BF81-4A1B-9BE7-4554F0E9440D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9382720" y="-1227438"/>
                <a:ext cx="2790932" cy="2863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8853" y="21582"/>
                    </a:lnTo>
                    <a:lnTo>
                      <a:pt x="21600" y="21600"/>
                    </a:lnTo>
                    <a:lnTo>
                      <a:pt x="21548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18" name="สี่เหลี่ยมผืนผ้า 3">
            <a:extLst>
              <a:ext uri="{FF2B5EF4-FFF2-40B4-BE49-F238E27FC236}">
                <a16:creationId xmlns:a16="http://schemas.microsoft.com/office/drawing/2014/main" id="{14A050B5-8E1A-4203-BE27-38D22A40660C}"/>
              </a:ext>
            </a:extLst>
          </p:cNvPr>
          <p:cNvSpPr/>
          <p:nvPr/>
        </p:nvSpPr>
        <p:spPr>
          <a:xfrm>
            <a:off x="1162970" y="1604378"/>
            <a:ext cx="8867919" cy="1366528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  <a:prstDash val="dashDot"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15000"/>
              </a:lnSpc>
              <a:tabLst>
                <a:tab pos="450215" algn="l"/>
                <a:tab pos="630555" algn="l"/>
              </a:tabLst>
            </a:pPr>
            <a:r>
              <a:rPr lang="th-TH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นักเรียนร่วมกันศึกษาวิเคราะห์เกี่ยวกับประเภทของเสื้อผ้าฝ้าย</a:t>
            </a:r>
          </a:p>
          <a:p>
            <a:pPr algn="ctr">
              <a:lnSpc>
                <a:spcPct val="115000"/>
              </a:lnSpc>
              <a:tabLst>
                <a:tab pos="450215" algn="l"/>
                <a:tab pos="630555" algn="l"/>
              </a:tabLst>
            </a:pPr>
            <a:r>
              <a:rPr lang="th-TH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และลักษณะของเสื้อผ้าฝ้าย เพื่อทบทวนความรู้เดิม เขียนลงในตาราง</a:t>
            </a:r>
            <a:endParaRPr lang="th-TH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4" name="รูปภาพ 7" descr="รูปภาพประกอบด้วย ข้อความ, ตุ๊กตา, ของเล่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B9939AD1-0F53-42C0-B74C-A30F8B73C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7474" y1="36861" x2="17474" y2="36861"/>
                        <a14:foregroundMark x1="22737" y1="10949" x2="22737" y2="10949"/>
                        <a14:foregroundMark x1="31579" y1="8759" x2="31579" y2="8759"/>
                        <a14:foregroundMark x1="49474" y1="4836" x2="49474" y2="4836"/>
                        <a14:foregroundMark x1="60632" y1="11588" x2="60632" y2="11588"/>
                        <a14:foregroundMark x1="42737" y1="14781" x2="42737" y2="14781"/>
                        <a14:foregroundMark x1="51579" y1="2372" x2="51579" y2="2372"/>
                        <a14:foregroundMark x1="19789" y1="9489" x2="19789" y2="9489"/>
                        <a14:foregroundMark x1="21895" y1="7026" x2="21895" y2="7026"/>
                        <a14:foregroundMark x1="15368" y1="9854" x2="15368" y2="9854"/>
                        <a14:foregroundMark x1="18947" y1="14507" x2="18947" y2="14507"/>
                        <a14:foregroundMark x1="25053" y1="9854" x2="25053" y2="9854"/>
                        <a14:foregroundMark x1="25053" y1="8029" x2="25053" y2="8029"/>
                        <a14:foregroundMark x1="22737" y1="6661" x2="22737" y2="6661"/>
                        <a14:foregroundMark x1="22737" y1="6661" x2="22737" y2="6661"/>
                        <a14:foregroundMark x1="25684" y1="5931" x2="25684" y2="5931"/>
                        <a14:foregroundMark x1="33053" y1="11588" x2="33053" y2="11588"/>
                        <a14:foregroundMark x1="12421" y1="39325" x2="12421" y2="39325"/>
                        <a14:foregroundMark x1="55368" y1="95529" x2="55368" y2="95529"/>
                        <a14:foregroundMark x1="31579" y1="96259" x2="31579" y2="96259"/>
                        <a14:foregroundMark x1="21895" y1="15511" x2="21895" y2="15511"/>
                        <a14:foregroundMark x1="27158" y1="21898" x2="27158" y2="218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85035" y="2422647"/>
            <a:ext cx="1797993" cy="3753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0F1B00A8-8DA2-BA43-9BF9-3849B15418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219" y="124883"/>
            <a:ext cx="956402" cy="88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353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1041</TotalTime>
  <Words>2965</Words>
  <Application>Microsoft Office PowerPoint</Application>
  <PresentationFormat>Widescreen</PresentationFormat>
  <Paragraphs>304</Paragraphs>
  <Slides>59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59</vt:i4>
      </vt:variant>
    </vt:vector>
  </HeadingPairs>
  <TitlesOfParts>
    <vt:vector size="68" baseType="lpstr">
      <vt:lpstr>Arial</vt:lpstr>
      <vt:lpstr>Calibri</vt:lpstr>
      <vt:lpstr>Calibri Light</vt:lpstr>
      <vt:lpstr>Helvetica Light</vt:lpstr>
      <vt:lpstr>TH Sarabun New</vt:lpstr>
      <vt:lpstr>TH SarabunPSK</vt:lpstr>
      <vt:lpstr>Office Theme</vt:lpstr>
      <vt:lpstr>ธีมของ Office</vt:lpstr>
      <vt:lpstr>1_ธีมของ Office</vt:lpstr>
      <vt:lpstr>PowerPoint Presentation</vt:lpstr>
      <vt:lpstr>PowerPoint Presentation</vt:lpstr>
      <vt:lpstr>การซัก ตาก รีด และเก็บเสื้อผ้าไหม</vt:lpstr>
      <vt:lpstr>ตัวอย่างแผนภาพความคิด</vt:lpstr>
      <vt:lpstr>ตัวอย่างแผนภาพความคิด</vt:lpstr>
      <vt:lpstr>การซัก ตาก รีด และเก็บเสื้อผ้าไหม</vt:lpstr>
      <vt:lpstr>การซัก ตาก รีด และเก็บเสื้อผ้าไหม</vt:lpstr>
      <vt:lpstr>การซัก ตาก รีด และเก็บเสื้อผ้าไหม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กลุ่มสาระการเรียนรู้การงานอาชีพ</dc:title>
  <dc:creator>Chanicha Sabchuen</dc:creator>
  <cp:lastModifiedBy>ญดา   แก้วพาณิชย์</cp:lastModifiedBy>
  <cp:revision>42</cp:revision>
  <dcterms:created xsi:type="dcterms:W3CDTF">2021-08-17T08:45:56Z</dcterms:created>
  <dcterms:modified xsi:type="dcterms:W3CDTF">2025-05-02T09:26:27Z</dcterms:modified>
</cp:coreProperties>
</file>