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21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2"/>
  </p:notesMasterIdLst>
  <p:handoutMasterIdLst>
    <p:handoutMasterId r:id="rId16"/>
  </p:handoutMasterIdLst>
  <p:sldIdLst>
    <p:sldId id="257" r:id="rId3"/>
    <p:sldId id="294" r:id="rId4"/>
    <p:sldId id="258" r:id="rId5"/>
    <p:sldId id="259" r:id="rId6"/>
    <p:sldId id="261" r:id="rId7"/>
    <p:sldId id="295" r:id="rId8"/>
    <p:sldId id="268" r:id="rId9"/>
    <p:sldId id="269" r:id="rId10"/>
    <p:sldId id="275" r:id="rId11"/>
    <p:sldId id="277" r:id="rId13"/>
    <p:sldId id="287" r:id="rId14"/>
    <p:sldId id="292" r:id="rId15"/>
  </p:sldIdLst>
  <p:sldSz cx="9144000" cy="6858000" type="screen4x3"/>
  <p:notesSz cx="6736080" cy="986663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H SarabunPSK" panose="020B0500040200020003" pitchFamily="34" charset="-34"/>
      <p:regular r:id="rId24"/>
      <p:bold r:id="rId25"/>
      <p:italic r:id="rId26"/>
      <p:boldItalic r:id="rId27"/>
    </p:embeddedFont>
    <p:embeddedFont>
      <p:font typeface="Cordia New" panose="020B0304020202020204" pitchFamily="34" charset="-34"/>
      <p:regular r:id="rId28"/>
      <p:bold r:id="rId29"/>
      <p:italic r:id="rId30"/>
      <p:boldItalic r:id="rId31"/>
    </p:embeddedFont>
    <p:embeddedFont>
      <p:font typeface="Haettenschweiler" panose="020B0706040902060204" pitchFamily="34" charset="0"/>
      <p:regular r:id="rId32"/>
    </p:embeddedFont>
    <p:embeddedFont>
      <p:font typeface="TH SarabunPSK" panose="020B0500040200020003" charset="0"/>
      <p:regular r:id="rId33"/>
      <p:bold r:id="rId34"/>
      <p:italic r:id="rId35"/>
      <p:boldItalic r:id="rId36"/>
    </p:embeddedFont>
    <p:embeddedFont>
      <p:font typeface="Angsana New" panose="0202060305040502030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245"/>
    <p:restoredTop sz="94746"/>
  </p:normalViewPr>
  <p:slideViewPr>
    <p:cSldViewPr showGuides="1">
      <p:cViewPr varScale="1">
        <p:scale>
          <a:sx n="86" d="100"/>
          <a:sy n="86" d="100"/>
        </p:scale>
        <p:origin x="1325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0" Type="http://schemas.openxmlformats.org/officeDocument/2006/relationships/font" Target="fonts/font21.fntdata"/><Relationship Id="rId4" Type="http://schemas.openxmlformats.org/officeDocument/2006/relationships/slide" Target="slides/slide2.xml"/><Relationship Id="rId39" Type="http://schemas.openxmlformats.org/officeDocument/2006/relationships/font" Target="fonts/font20.fntdata"/><Relationship Id="rId38" Type="http://schemas.openxmlformats.org/officeDocument/2006/relationships/font" Target="fonts/font19.fntdata"/><Relationship Id="rId37" Type="http://schemas.openxmlformats.org/officeDocument/2006/relationships/font" Target="fonts/font18.fntdata"/><Relationship Id="rId36" Type="http://schemas.openxmlformats.org/officeDocument/2006/relationships/font" Target="fonts/font17.fntdata"/><Relationship Id="rId35" Type="http://schemas.openxmlformats.org/officeDocument/2006/relationships/font" Target="fonts/font16.fntdata"/><Relationship Id="rId34" Type="http://schemas.openxmlformats.org/officeDocument/2006/relationships/font" Target="fonts/font15.fntdata"/><Relationship Id="rId33" Type="http://schemas.openxmlformats.org/officeDocument/2006/relationships/font" Target="fonts/font14.fntdata"/><Relationship Id="rId32" Type="http://schemas.openxmlformats.org/officeDocument/2006/relationships/font" Target="fonts/font13.fntdata"/><Relationship Id="rId31" Type="http://schemas.openxmlformats.org/officeDocument/2006/relationships/font" Target="fonts/font12.fntdata"/><Relationship Id="rId30" Type="http://schemas.openxmlformats.org/officeDocument/2006/relationships/font" Target="fonts/font11.fntdata"/><Relationship Id="rId3" Type="http://schemas.openxmlformats.org/officeDocument/2006/relationships/slide" Target="slides/slide1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handoutMaster" Target="handoutMasters/handoutMaster1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5A44DAD-924C-4AF7-AE3F-81EFC23DFD58}" type="datetimeFigureOut">
              <a:rPr kumimoji="0" 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7147B-B18C-41D2-A30D-49302943A0FA}" type="slidenum">
              <a:rPr kumimoji="0" lang="th-TH" alt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th-TH" alt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88E590-18C6-4FD5-9B9D-6B8A200270D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8" cy="3328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1EC093-B5C5-4AE4-A861-D1C7FB9CACC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7763" y="1233488"/>
            <a:ext cx="4440237" cy="33289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xfrm>
            <a:off x="673100" y="4748213"/>
            <a:ext cx="5389563" cy="3884612"/>
          </a:xfrm>
          <a:noFill/>
          <a:ln>
            <a:noFill/>
          </a:ln>
        </p:spPr>
        <p:txBody>
          <a:bodyPr wrap="square" lIns="91440" tIns="45720" rIns="91440" bIns="45720" anchor="t" anchorCtr="0"/>
          <a:p>
            <a:pPr lvl="0"/>
            <a:endParaRPr lang="th-TH" altLang="th-TH" dirty="0"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th-TH" sz="1200" dirty="0">
                <a:ea typeface="Cordia New" panose="020B0304020202020204" pitchFamily="34" charset="-34"/>
              </a:rPr>
            </a:fld>
            <a:endParaRPr lang="en-US" altLang="th-TH" sz="1200" dirty="0">
              <a:ea typeface="Cordia New" panose="020B0304020202020204" pitchFamily="34" charset="-34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TH SarabunPSK" panose="020B0500040200020003" charset="0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th-TH" altLang="en-US" dirty="0"/>
              <a:t>คลิกเพื่อแก้ไขลักษณะชื่อเรื่องต้นแบบ</a:t>
            </a:r>
            <a:endParaRPr lang="en-US" altLang="en-US" dirty="0"/>
          </a:p>
        </p:txBody>
      </p:sp>
      <p:sp>
        <p:nvSpPr>
          <p:cNvPr id="1027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th-TH" altLang="en-US" dirty="0"/>
              <a:t>คลิกเพื่อแก้ไขลักษณะของข้อความต้นแบบ</a:t>
            </a:r>
            <a:endParaRPr lang="th-TH" altLang="en-US" dirty="0"/>
          </a:p>
          <a:p>
            <a:pPr lvl="1"/>
            <a:r>
              <a:rPr lang="th-TH" altLang="en-US" dirty="0"/>
              <a:t>ระดับที่สอง</a:t>
            </a:r>
            <a:endParaRPr lang="th-TH" altLang="en-US" dirty="0"/>
          </a:p>
          <a:p>
            <a:pPr lvl="2"/>
            <a:r>
              <a:rPr lang="th-TH" altLang="en-US" dirty="0"/>
              <a:t>ระดับที่สาม</a:t>
            </a:r>
            <a:endParaRPr lang="th-TH" altLang="en-US" dirty="0"/>
          </a:p>
          <a:p>
            <a:pPr lvl="3"/>
            <a:r>
              <a:rPr lang="th-TH" altLang="en-US" dirty="0"/>
              <a:t>ระดับที่สี่</a:t>
            </a:r>
            <a:endParaRPr lang="th-TH" altLang="en-US" dirty="0"/>
          </a:p>
          <a:p>
            <a:pPr lvl="4"/>
            <a:r>
              <a:rPr lang="th-TH" altLang="en-US" dirty="0"/>
              <a:t>ระดับที่ห้า</a:t>
            </a:r>
            <a:endParaRPr lang="en-US" altLang="en-US" dirty="0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34FC72F-AAED-4615-823F-8FF5C5EFB11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A42BE-A907-47B8-9EEA-7E75A14D58E7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TH SarabunPSK" panose="020B0500040200020003" charset="0"/>
          <a:cs typeface="TH SarabunPSK" panose="020B0500040200020003" pitchFamily="34" charset="-34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TH SarabunPSK" panose="020B0500040200020003" charset="0"/>
          <a:cs typeface="TH SarabunPSK" panose="020B0500040200020003" pitchFamily="34" charset="-34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TH SarabunPSK" panose="020B0500040200020003" charset="0"/>
          <a:cs typeface="TH SarabunPSK" panose="020B0500040200020003" pitchFamily="34" charset="-34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TH SarabunPSK" panose="020B0500040200020003" charset="0"/>
          <a:cs typeface="TH SarabunPSK" panose="020B0500040200020003" pitchFamily="34" charset="-34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TH SarabunPSK" panose="020B0500040200020003" charset="0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jpeg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1.jpeg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8" name="กลุ่ม 5"/>
          <p:cNvGrpSpPr/>
          <p:nvPr/>
        </p:nvGrpSpPr>
        <p:grpSpPr>
          <a:xfrm>
            <a:off x="-12700" y="-22225"/>
            <a:ext cx="9191625" cy="6986588"/>
            <a:chOff x="-13204" y="-22575"/>
            <a:chExt cx="9191671" cy="6986938"/>
          </a:xfrm>
        </p:grpSpPr>
        <p:pic>
          <p:nvPicPr>
            <p:cNvPr id="4102" name="Picture 2" descr="C:\Users\Yoga\Desktop\ม.4\M\003 พระพุทธศาสนา ม4-6 U1 p.007-020 Folder\PicfrontSBRelM4-6U1-000.jpg"/>
            <p:cNvPicPr>
              <a:picLocks noChangeAspect="1"/>
            </p:cNvPicPr>
            <p:nvPr/>
          </p:nvPicPr>
          <p:blipFill>
            <a:blip r:embed="rId1"/>
            <a:srcRect l="2332" t="12465" r="2904" b="48631"/>
            <a:stretch>
              <a:fillRect/>
            </a:stretch>
          </p:blipFill>
          <p:spPr>
            <a:xfrm>
              <a:off x="-13204" y="-22575"/>
              <a:ext cx="9157204" cy="13297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สี่เหลี่ยมผืนผ้ามุมมน 7"/>
            <p:cNvSpPr/>
            <p:nvPr/>
          </p:nvSpPr>
          <p:spPr>
            <a:xfrm>
              <a:off x="151897" y="1561829"/>
              <a:ext cx="8763044" cy="5061204"/>
            </a:xfrm>
            <a:prstGeom prst="roundRect">
              <a:avLst>
                <a:gd name="adj" fmla="val 5575"/>
              </a:avLst>
            </a:prstGeom>
            <a:solidFill>
              <a:srgbClr val="FFF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04" name="TextBox 8"/>
            <p:cNvSpPr txBox="1"/>
            <p:nvPr/>
          </p:nvSpPr>
          <p:spPr>
            <a:xfrm>
              <a:off x="304800" y="1676400"/>
              <a:ext cx="8534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4105" name="สี่เหลี่ยมผืนผ้า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69710" y="279065"/>
              <a:ext cx="6273831" cy="6604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6393" name="Picture 2"/>
            <p:cNvPicPr>
              <a:picLocks noChangeAspect="1" noChangeArrowheads="1"/>
            </p:cNvPicPr>
            <p:nvPr/>
          </p:nvPicPr>
          <p:blipFill>
            <a:blip r:embed="rId3"/>
            <a:srcRect l="4456"/>
            <a:stretch>
              <a:fillRect/>
            </a:stretch>
          </p:blipFill>
          <p:spPr bwMode="auto">
            <a:xfrm>
              <a:off x="-13204" y="5867345"/>
              <a:ext cx="9191671" cy="109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4099" name="TextBox 3"/>
          <p:cNvSpPr txBox="1"/>
          <p:nvPr/>
        </p:nvSpPr>
        <p:spPr>
          <a:xfrm>
            <a:off x="304800" y="1676400"/>
            <a:ext cx="85344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TH SarabunPSK" panose="020B0500040200020003" pitchFamily="34" charset="-34"/>
            </a:endParaRPr>
          </a:p>
        </p:txBody>
      </p:sp>
      <p:sp>
        <p:nvSpPr>
          <p:cNvPr id="4100" name="สี่เหลี่ยมผืนผ้า 4"/>
          <p:cNvSpPr>
            <a:spLocks noChangeArrowheads="1"/>
          </p:cNvSpPr>
          <p:nvPr/>
        </p:nvSpPr>
        <p:spPr bwMode="auto">
          <a:xfrm>
            <a:off x="369888" y="2241550"/>
            <a:ext cx="8247063" cy="215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800" b="1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๑. สังคมชมพูทวีป </a:t>
            </a:r>
            <a:endParaRPr lang="th-TH" altLang="en-US" sz="2800" dirty="0">
              <a:latin typeface="Haettenschweiler" panose="020B0706040902060204" pitchFamily="34" charset="0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	ชมพูทวีปในสมัยพุทธกาล</a:t>
            </a:r>
            <a:r>
              <a:rPr lang="en-US" altLang="en-US" sz="2600" dirty="0">
                <a:latin typeface="Haettenschweiler" panose="020B0706040902060204" pitchFamily="34" charset="0"/>
              </a:rPr>
              <a:t> </a:t>
            </a:r>
            <a: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คือ </a:t>
            </a:r>
            <a:r>
              <a:rPr lang="th-TH" altLang="en-US" sz="2800" b="1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พื้นที่ประเทศอินเดียและเนปาล </a:t>
            </a:r>
            <a: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ในปัจจุบัน</a:t>
            </a:r>
            <a:b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ไม่ปรากฏว่าใช้ชื่อนี้แล้ว จะพบได้ก็เมื่อมีการพูดถึงประวัติของพระพุทธเจ้าและสังคมอินเดีย </a:t>
            </a:r>
            <a:endParaRPr lang="en-US" altLang="en-US" sz="2600" dirty="0">
              <a:latin typeface="Haettenschweiler" panose="020B070604090206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Haettenschweiler" panose="020B0706040902060204" pitchFamily="34" charset="0"/>
              </a:rPr>
              <a:t>	</a:t>
            </a:r>
            <a: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ในสมัยพุทธกาล ชมพูทวีปประกอบด้วยแคว้นต่าง ๆ หลายสิบแคว้น </a:t>
            </a:r>
            <a:r>
              <a:rPr lang="th-TH" altLang="en-US" sz="2600" b="1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แคว้นที่มีอาณาเขตกว้างใหญ่ เรียกว่า “มหาชนบท” </a:t>
            </a:r>
            <a:r>
              <a:rPr lang="th-TH" altLang="en-US" sz="2600" dirty="0">
                <a:latin typeface="Haettenschweiler" panose="020B0706040902060204" pitchFamily="34" charset="0"/>
                <a:ea typeface="Cordia New" panose="020B0304020202020204" pitchFamily="34" charset="-34"/>
                <a:cs typeface="Cordia New" panose="020B0304020202020204" pitchFamily="34" charset="-34"/>
              </a:rPr>
              <a:t>ประกอบด้วย ๑๖ แคว้น ดังนี้ </a:t>
            </a:r>
            <a:endParaRPr lang="en-US" altLang="en-US" sz="2600" dirty="0">
              <a:solidFill>
                <a:srgbClr val="000000"/>
              </a:solidFill>
              <a:latin typeface="Haettenschweiler" panose="020B0706040902060204" pitchFamily="34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4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วงรี 1"/>
          <p:cNvSpPr/>
          <p:nvPr/>
        </p:nvSpPr>
        <p:spPr>
          <a:xfrm>
            <a:off x="304800" y="1804988"/>
            <a:ext cx="3581400" cy="3286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39" name="สี่เหลี่ยมผืนผ้า 4"/>
          <p:cNvSpPr>
            <a:spLocks noChangeArrowheads="1"/>
          </p:cNvSpPr>
          <p:nvPr/>
        </p:nvSpPr>
        <p:spPr bwMode="auto">
          <a:xfrm>
            <a:off x="457200" y="1676400"/>
            <a:ext cx="434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พุทธประวัติด้านการบริหาร</a:t>
            </a:r>
            <a:endParaRPr kumimoji="0" lang="th-TH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Rounded Rectangle 17"/>
          <p:cNvSpPr/>
          <p:nvPr/>
        </p:nvSpPr>
        <p:spPr>
          <a:xfrm>
            <a:off x="1219200" y="2759075"/>
            <a:ext cx="7618413" cy="466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4" name="Rectangle 3"/>
          <p:cNvSpPr>
            <a:spLocks noChangeArrowheads="1"/>
          </p:cNvSpPr>
          <p:nvPr/>
        </p:nvSpPr>
        <p:spPr bwMode="auto">
          <a:xfrm>
            <a:off x="1295400" y="2819400"/>
            <a:ext cx="7542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๑.	พระพุทธเจ้าทรงบริหารสังฆมณฑลโดยทรงยกให้ธรรมเป็นใหญ่ หรือทรงใช้หลักธรรมาธิปไตยในการปกครอง</a:t>
            </a:r>
            <a:endParaRPr lang="en-US" altLang="en-US" sz="2000" dirty="0">
              <a:latin typeface="TH SarabunPSK" panose="020B0500040200020003" pitchFamily="34" charset="-34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219200" y="3265488"/>
            <a:ext cx="7618413" cy="4683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6" name="Rectangle 19"/>
          <p:cNvSpPr>
            <a:spLocks noChangeArrowheads="1"/>
          </p:cNvSpPr>
          <p:nvPr/>
        </p:nvSpPr>
        <p:spPr bwMode="auto">
          <a:xfrm>
            <a:off x="1295400" y="3327400"/>
            <a:ext cx="754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๒. 	พระพุทธเจ้าทรงเป็นนักประชาธิปไตยที่ทรงเคารพเสียงส่วนใหญ่ </a:t>
            </a:r>
            <a:endParaRPr lang="en-US" altLang="en-US" sz="2000" dirty="0">
              <a:latin typeface="TH SarabunPSK" panose="020B0500040200020003" pitchFamily="34" charset="-34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219200" y="3787775"/>
            <a:ext cx="7618413" cy="466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48" name="Rectangle 21"/>
          <p:cNvSpPr>
            <a:spLocks noChangeArrowheads="1"/>
          </p:cNvSpPr>
          <p:nvPr/>
        </p:nvSpPr>
        <p:spPr bwMode="auto">
          <a:xfrm>
            <a:off x="1295400" y="3848100"/>
            <a:ext cx="754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๓. พระพุทธเจ้าทรงเป็นนักบริหารงานบุคคล โดยทรงวางบุคคลให้เหมาะสมกับตำแหน่งและความสามารถ </a:t>
            </a:r>
            <a:endParaRPr lang="en-US" altLang="en-US" sz="2000" dirty="0">
              <a:latin typeface="TH SarabunPSK" panose="020B0500040200020003" pitchFamily="34" charset="-34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219200" y="4295775"/>
            <a:ext cx="7618413" cy="46672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0" name="Rectangle 23"/>
          <p:cNvSpPr>
            <a:spLocks noChangeArrowheads="1"/>
          </p:cNvSpPr>
          <p:nvPr/>
        </p:nvSpPr>
        <p:spPr bwMode="auto">
          <a:xfrm>
            <a:off x="1295400" y="4356100"/>
            <a:ext cx="754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solidFill>
                  <a:srgbClr val="000000"/>
                </a:solidFill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๔. 	พระพุทธเจ้าทรงเป็นนักประชาธิปไตยแท้ที่ไม่ทรงหวงอำนาจแม้แต่น้อย </a:t>
            </a:r>
            <a:endParaRPr lang="en-US" altLang="en-US" sz="2000" dirty="0">
              <a:solidFill>
                <a:srgbClr val="000000"/>
              </a:solidFill>
              <a:latin typeface="TH SarabunPSK" panose="020B0500040200020003" pitchFamily="34" charset="-34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219200" y="4800600"/>
            <a:ext cx="7618413" cy="4683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2" name="Rectangle 25"/>
          <p:cNvSpPr>
            <a:spLocks noChangeArrowheads="1"/>
          </p:cNvSpPr>
          <p:nvPr/>
        </p:nvSpPr>
        <p:spPr bwMode="auto">
          <a:xfrm>
            <a:off x="1295400" y="4860925"/>
            <a:ext cx="754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๕. 	พระพุทธเจ้าทรงเป็นนักวางแผนและทรงเป็นผู้มีสายพระเนตรยาวไกล </a:t>
            </a:r>
            <a:endParaRPr lang="en-US" altLang="en-US" sz="2000" dirty="0">
              <a:latin typeface="TH SarabunPSK" panose="020B0500040200020003" pitchFamily="34" charset="-34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219200" y="5321300"/>
            <a:ext cx="7618413" cy="4683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4" name="Rectangle 27"/>
          <p:cNvSpPr>
            <a:spLocks noChangeArrowheads="1"/>
          </p:cNvSpPr>
          <p:nvPr/>
        </p:nvSpPr>
        <p:spPr bwMode="auto">
          <a:xfrm>
            <a:off x="1295400" y="5383213"/>
            <a:ext cx="754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๖. 	พระพุทธเจ้าทรงเป็นนักบริหาร จัดวางระบบ โดยทรงแสดงธรรมที่เป็นระบบ </a:t>
            </a:r>
            <a:endParaRPr lang="en-US" altLang="en-US" sz="2000" dirty="0">
              <a:latin typeface="TH SarabunPSK" panose="020B0500040200020003" pitchFamily="34" charset="-34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219200" y="5829300"/>
            <a:ext cx="7618413" cy="46831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6" name="Rectangle 29"/>
          <p:cNvSpPr>
            <a:spLocks noChangeArrowheads="1"/>
          </p:cNvSpPr>
          <p:nvPr/>
        </p:nvSpPr>
        <p:spPr bwMode="auto">
          <a:xfrm>
            <a:off x="1295400" y="5889625"/>
            <a:ext cx="754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defTabSz="914400" eaLnBrk="1" hangingPunct="1">
              <a:spcBef>
                <a:spcPct val="0"/>
              </a:spcBef>
              <a:buFontTx/>
              <a:buNone/>
              <a:tabLst>
                <a:tab pos="271780" algn="l"/>
              </a:tabLst>
            </a:pPr>
            <a:r>
              <a:rPr lang="th-TH" altLang="en-US" sz="20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๗. 	พระพุทธเจ้าทรงมีหลักในการครองตน ครองงาน </a:t>
            </a:r>
            <a:endParaRPr lang="th-TH" altLang="en-US" sz="2000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990600" y="2701925"/>
            <a:ext cx="0" cy="3360738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800100" y="2239963"/>
            <a:ext cx="5524500" cy="468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359" name="สี่เหลี่ยมผืนผ้า 4"/>
          <p:cNvSpPr>
            <a:spLocks noChangeArrowheads="1"/>
          </p:cNvSpPr>
          <p:nvPr/>
        </p:nvSpPr>
        <p:spPr bwMode="auto">
          <a:xfrm>
            <a:off x="615950" y="2235200"/>
            <a:ext cx="53911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พระพุทธเจ้าทรงมีหลักธรรมของนักบริหาร </a:t>
            </a:r>
            <a:r>
              <a:rPr kumimoji="0" lang="th-TH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ดังนี้  </a:t>
            </a:r>
            <a:endParaRPr kumimoji="0" lang="th-TH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cxnSp>
        <p:nvCxnSpPr>
          <p:cNvPr id="36" name="Straight Connector 35"/>
          <p:cNvCxnSpPr>
            <a:endCxn id="29" idx="1"/>
          </p:cNvCxnSpPr>
          <p:nvPr/>
        </p:nvCxnSpPr>
        <p:spPr>
          <a:xfrm>
            <a:off x="990600" y="6062663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990600" y="5562600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990600" y="5046663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990600" y="4533900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990600" y="4017963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990600" y="3535363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990600" y="3017838"/>
            <a:ext cx="228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extBox 3"/>
          <p:cNvSpPr txBox="1"/>
          <p:nvPr/>
        </p:nvSpPr>
        <p:spPr>
          <a:xfrm>
            <a:off x="304800" y="1676400"/>
            <a:ext cx="8534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วงรี 1"/>
          <p:cNvSpPr/>
          <p:nvPr/>
        </p:nvSpPr>
        <p:spPr>
          <a:xfrm>
            <a:off x="457200" y="1970088"/>
            <a:ext cx="5257800" cy="3159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แผนผังลำดับงาน: ตัวเชื่อมต่อ 6"/>
          <p:cNvSpPr/>
          <p:nvPr/>
        </p:nvSpPr>
        <p:spPr>
          <a:xfrm>
            <a:off x="1422400" y="2846388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366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7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แผนผังลำดับงาน: ตัวเชื่อมต่อ 6"/>
          <p:cNvSpPr/>
          <p:nvPr/>
        </p:nvSpPr>
        <p:spPr>
          <a:xfrm>
            <a:off x="1422400" y="3232150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แผนผังลำดับงาน: ตัวเชื่อมต่อ 6"/>
          <p:cNvSpPr/>
          <p:nvPr/>
        </p:nvSpPr>
        <p:spPr>
          <a:xfrm>
            <a:off x="1422400" y="3617913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แผนผังลำดับงาน: ตัวเชื่อมต่อ 6"/>
          <p:cNvSpPr/>
          <p:nvPr/>
        </p:nvSpPr>
        <p:spPr>
          <a:xfrm>
            <a:off x="1422400" y="4029075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แผนผังลำดับงาน: ตัวเชื่อมต่อ 6"/>
          <p:cNvSpPr/>
          <p:nvPr/>
        </p:nvSpPr>
        <p:spPr>
          <a:xfrm>
            <a:off x="1422400" y="4405313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372" name="สี่เหลี่ยมผืนผ้า 4"/>
          <p:cNvSpPr>
            <a:spLocks noChangeArrowheads="1"/>
          </p:cNvSpPr>
          <p:nvPr/>
        </p:nvSpPr>
        <p:spPr bwMode="auto">
          <a:xfrm>
            <a:off x="457200" y="1860550"/>
            <a:ext cx="8077200" cy="338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พุทธประวัติด้านการธำรงรักษาพระพุทธศาสนา </a:t>
            </a:r>
            <a:endParaRPr lang="th-TH" altLang="en-US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๑) ทรงกำชับให้คณะสงฆ์เล่าเรียนธรรมด้วยความเคารพ ด้วยความตั้งใจ 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๒) ทรงกำชับให้คณะสงฆ์เผยแผ่พระพุทธศาสนาให้บริสุทธิ์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๓) ทรงบัญญัติพระวินัยเอาไว้เป็นจำนวนมาก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๔) ทรงประทานภิกขุอปริหานิยธรรม (ธรรมไม่เป็นที่ตั้งแห่งความเสื่อม)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๕) ทรงแนะนำให้คณะสงฆ์และพุทธบริษัทร่วมกันทำสังคายนา </a:t>
            </a: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endParaRPr lang="th-TH" altLang="en-US" sz="2600" dirty="0">
              <a:latin typeface="TH SarabunPSK" panose="020B0500040200020003" pitchFamily="34" charset="-34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" name="แผนผังลำดับงาน: ตัวเชื่อมต่อ 6"/>
          <p:cNvSpPr/>
          <p:nvPr/>
        </p:nvSpPr>
        <p:spPr>
          <a:xfrm>
            <a:off x="1373188" y="2270125"/>
            <a:ext cx="304800" cy="276225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แผนผังลำดับงาน: ตัวเชื่อมต่อ 7"/>
          <p:cNvSpPr/>
          <p:nvPr/>
        </p:nvSpPr>
        <p:spPr>
          <a:xfrm>
            <a:off x="1385888" y="2667000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แผนผังลำดับงาน: ตัวเชื่อมต่อ 8"/>
          <p:cNvSpPr/>
          <p:nvPr/>
        </p:nvSpPr>
        <p:spPr>
          <a:xfrm>
            <a:off x="1373188" y="3379788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แผนผังลำดับงาน: ตัวเชื่อมต่อ 9"/>
          <p:cNvSpPr/>
          <p:nvPr/>
        </p:nvSpPr>
        <p:spPr>
          <a:xfrm>
            <a:off x="1385888" y="3760788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0" name="TextBox 3"/>
          <p:cNvSpPr txBox="1"/>
          <p:nvPr/>
        </p:nvSpPr>
        <p:spPr>
          <a:xfrm>
            <a:off x="304800" y="1439863"/>
            <a:ext cx="8534400" cy="369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2" name="วงรี 1"/>
          <p:cNvSpPr/>
          <p:nvPr/>
        </p:nvSpPr>
        <p:spPr>
          <a:xfrm>
            <a:off x="457200" y="1676400"/>
            <a:ext cx="5257800" cy="3175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3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แผนผังลำดับงาน: ตัวเชื่อมต่อ 9"/>
          <p:cNvSpPr/>
          <p:nvPr/>
        </p:nvSpPr>
        <p:spPr>
          <a:xfrm>
            <a:off x="1295400" y="4572000"/>
            <a:ext cx="304800" cy="277813"/>
          </a:xfrm>
          <a:prstGeom prst="flowChartConnector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396" name="สี่เหลี่ยมผืนผ้า 4"/>
          <p:cNvSpPr/>
          <p:nvPr/>
        </p:nvSpPr>
        <p:spPr>
          <a:xfrm>
            <a:off x="457200" y="1538288"/>
            <a:ext cx="8077200" cy="5305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defTabSz="914400" eaLnBrk="1" hangingPunct="1"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th-TH" altLang="en-US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พุทธประวัติด้านการธำรงรักษาพระพุทธศาสนา (ต่อ) </a:t>
            </a:r>
            <a:endParaRPr lang="th-TH" altLang="en-US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defTabSz="914400" eaLnBrk="1" hangingPunct="1"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en-US" altLang="en-US" sz="1000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endParaRPr lang="en-US" altLang="en-US" sz="1000" dirty="0">
              <a:latin typeface="Cordia New" panose="020B0304020202020204" pitchFamily="34" charset="-34"/>
              <a:ea typeface="Cordia New" panose="020B0304020202020204" pitchFamily="34" charset="-34"/>
            </a:endParaRPr>
          </a:p>
          <a:p>
            <a:pPr marL="0" lvl="0" indent="0" defTabSz="91440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en-US" altLang="en-US" sz="2600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๖)	ทรงเลือกพระมหาเถระที่จะเป็นผู้มีบทบาทในการทำปฐมสังคายนา</a:t>
            </a:r>
            <a:endParaRPr lang="en-US" altLang="en-US" sz="2600" dirty="0">
              <a:latin typeface="Cordia New" panose="020B0304020202020204" pitchFamily="34" charset="-34"/>
              <a:ea typeface="Cordia New" panose="020B0304020202020204" pitchFamily="34" charset="-34"/>
            </a:endParaRPr>
          </a:p>
          <a:p>
            <a:pPr marL="0" lvl="0" indent="0" algn="thaiDist" defTabSz="91440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en-US" altLang="en-US" sz="2600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๗)	ทรงส่งเสริม แนะนำให้พระธรรมเสนาบดีสารีบุตรทำสังคายนานำร่องเอาไว้ให้เป็นแบบอย่างแก่คณะสงฆ์</a:t>
            </a:r>
            <a:endParaRPr lang="th-TH" altLang="en-US" sz="2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algn="thaiDist" defTabSz="91440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en-US" altLang="en-US" sz="2600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๘)	ทรงมอบหมายให้ชาวพุทธยึดเอาพระธรรมวินัยเป็นศาสดาแทนพระองค์</a:t>
            </a:r>
            <a:r>
              <a:rPr lang="en-US" altLang="en-US" sz="2600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endParaRPr lang="th-TH" altLang="en-US" sz="2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algn="thaiDist" defTabSz="91440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๙)	ทรงมอบหมายให้ชาวพุทธทุกหมู่เหล่ามีส่วนร่วมรับผิดชอบในการเป็นเจ้าของพระพุทธศาสนาอย่างเสมอภาคกัน</a:t>
            </a:r>
            <a:endParaRPr lang="th-TH" altLang="en-US" sz="2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defTabSz="914400" eaLnBrk="1" hangingPunct="1">
              <a:lnSpc>
                <a:spcPct val="95000"/>
              </a:lnSpc>
              <a:spcBef>
                <a:spcPct val="0"/>
              </a:spcBef>
              <a:buFontTx/>
              <a:buNone/>
              <a:tabLst>
                <a:tab pos="1081405" algn="r"/>
                <a:tab pos="1190625" algn="l"/>
              </a:tabLst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๑๐)	ทรงมอบพุทธนโยบายไว้ว่า ชาวพุทธชั้นนำซึ่งจะสามารถธำรงรักษาพระพุทธศาสนาของพระองค์ เอาไว้ให้ยั่งยืนได้นั้น จะต้องมีคุณสมบัติอย่างน้อย ๔ ด้าน คือ เรียนธรรมจนแตกฉาน ปฏิบัติธรรมจนได้รับด้วยตนเอง มีความกรุณาต่อสัตว์ทั้งหลายเป็นที่ตั้งแล้วหาทางเผยแผ่พระพุทธศาสนา จากนั้นยามมีภัยเกิดขึ้นกับพระพุทธศาสนา ต้องช่วยกันรักษาพระพุทธศาสนาเอาไว้ให้พ้นภัยให้จงได้</a:t>
            </a:r>
            <a:endParaRPr lang="en-US" altLang="en-US" sz="2600" dirty="0">
              <a:latin typeface="Cordia New" panose="020B0304020202020204" pitchFamily="34" charset="-34"/>
              <a:ea typeface="Cordia New" panose="020B0304020202020204" pitchFamily="34" charset="-3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30500" y="1600200"/>
            <a:ext cx="35941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5123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วงรี 1"/>
          <p:cNvSpPr/>
          <p:nvPr/>
        </p:nvSpPr>
        <p:spPr>
          <a:xfrm>
            <a:off x="152400" y="1541463"/>
            <a:ext cx="1447800" cy="7620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04800" y="1676400"/>
            <a:ext cx="8534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6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6148" name="สี่เหลี่ยมผืนผ้า 4"/>
          <p:cNvSpPr>
            <a:spLocks noChangeArrowheads="1"/>
          </p:cNvSpPr>
          <p:nvPr/>
        </p:nvSpPr>
        <p:spPr bwMode="auto">
          <a:xfrm>
            <a:off x="228600" y="1566863"/>
            <a:ext cx="8382000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 </a:t>
            </a:r>
            <a:r>
              <a:rPr kumimoji="0" lang="th-TH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วรรณะ</a:t>
            </a:r>
            <a:r>
              <a:rPr kumimoji="0" lang="th-TH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 </a:t>
            </a:r>
            <a:endParaRPr kumimoji="0" lang="th-TH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	สังคมชมพูทวีปในสมัยพุทธกาลมีการแบ่งชนชั้นวรรณะอย่างชัดเจน โดยแบ่งออกเป็น ๔ วรรณะ ได้แก่ </a:t>
            </a:r>
            <a:endParaRPr kumimoji="0" lang="th-TH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150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1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2" name="สี่เหลี่ยมผืนผ้า 4"/>
          <p:cNvSpPr>
            <a:spLocks noChangeArrowheads="1"/>
          </p:cNvSpPr>
          <p:nvPr/>
        </p:nvSpPr>
        <p:spPr bwMode="auto">
          <a:xfrm>
            <a:off x="228600" y="5334000"/>
            <a:ext cx="838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	</a:t>
            </a:r>
            <a:r>
              <a:rPr kumimoji="0" lang="th-TH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นอกจากนี้ในสังคมชมพูทวีปยังมี</a:t>
            </a:r>
            <a:r>
              <a:rPr kumimoji="0" lang="th-TH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ชนชั้นต่ำสุด </a:t>
            </a:r>
            <a:r>
              <a:rPr kumimoji="0" lang="th-TH" altLang="en-US" sz="2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ซึ่งจัดเป็นพวกนอกวรรณะเรียกว่า </a:t>
            </a: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“จัณฑาล” คือ พวกที่เกิดจากบิดามารดามีวรรณะต่างกัน</a:t>
            </a:r>
            <a:endParaRPr kumimoji="0" lang="en-US" altLang="en-US" sz="2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grpSp>
        <p:nvGrpSpPr>
          <p:cNvPr id="6153" name="Group 3"/>
          <p:cNvGrpSpPr/>
          <p:nvPr/>
        </p:nvGrpSpPr>
        <p:grpSpPr>
          <a:xfrm>
            <a:off x="2251075" y="2982913"/>
            <a:ext cx="4337050" cy="2287587"/>
            <a:chOff x="-6248400" y="2889311"/>
            <a:chExt cx="4336523" cy="2287251"/>
          </a:xfrm>
        </p:grpSpPr>
        <p:sp>
          <p:nvSpPr>
            <p:cNvPr id="17" name="สี่เหลี่ยมผืนผ้ามุมมน 30"/>
            <p:cNvSpPr/>
            <p:nvPr/>
          </p:nvSpPr>
          <p:spPr bwMode="auto">
            <a:xfrm>
              <a:off x="-6248400" y="2903596"/>
              <a:ext cx="1520640" cy="520624"/>
            </a:xfrm>
            <a:prstGeom prst="roundRect">
              <a:avLst>
                <a:gd name="adj" fmla="val 2559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th-TH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rPr>
                <a:t>พราหมณ์</a:t>
              </a:r>
              <a:endPara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18" name="สี่เหลี่ยมผืนผ้ามุมมน 31"/>
            <p:cNvSpPr/>
            <p:nvPr/>
          </p:nvSpPr>
          <p:spPr bwMode="auto">
            <a:xfrm>
              <a:off x="-3403946" y="2889311"/>
              <a:ext cx="1492069" cy="520624"/>
            </a:xfrm>
            <a:prstGeom prst="roundRect">
              <a:avLst>
                <a:gd name="adj" fmla="val 21400"/>
              </a:avLst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th-TH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rPr>
                <a:t>กษัตริย์</a:t>
              </a:r>
              <a:endPara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19" name="สี่เหลี่ยมผืนผ้ามุมมน 32"/>
            <p:cNvSpPr/>
            <p:nvPr/>
          </p:nvSpPr>
          <p:spPr bwMode="auto">
            <a:xfrm>
              <a:off x="-3448390" y="4708319"/>
              <a:ext cx="1492069" cy="468243"/>
            </a:xfrm>
            <a:prstGeom prst="roundRect">
              <a:avLst>
                <a:gd name="adj" fmla="val 20093"/>
              </a:avLst>
            </a:prstGeom>
            <a:solidFill>
              <a:srgbClr val="33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th-TH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rPr>
                <a:t>ศูทร</a:t>
              </a:r>
              <a:endPara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20" name="สี่เหลี่ยมผืนผ้ามุมมน 33"/>
            <p:cNvSpPr/>
            <p:nvPr/>
          </p:nvSpPr>
          <p:spPr bwMode="auto">
            <a:xfrm>
              <a:off x="-6207130" y="4708319"/>
              <a:ext cx="1368259" cy="468243"/>
            </a:xfrm>
            <a:prstGeom prst="roundRect">
              <a:avLst>
                <a:gd name="adj" fmla="val 20503"/>
              </a:avLst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th-TH" sz="28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rPr>
                <a:t>แพศย์</a:t>
              </a:r>
              <a:endParaRPr kumimoji="0" lang="th-TH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21" name="วงรี 29"/>
            <p:cNvSpPr/>
            <p:nvPr/>
          </p:nvSpPr>
          <p:spPr bwMode="auto">
            <a:xfrm>
              <a:off x="-5165857" y="3630564"/>
              <a:ext cx="2012705" cy="865061"/>
            </a:xfrm>
            <a:prstGeom prst="ellipse">
              <a:avLst/>
            </a:prstGeom>
            <a:solidFill>
              <a:srgbClr val="CC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th-TH" sz="3700" b="1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H SarabunPSK" panose="020B0500040200020003" pitchFamily="34" charset="-34"/>
                  <a:ea typeface="+mn-ea"/>
                  <a:cs typeface="+mn-cs"/>
                </a:rPr>
                <a:t>วรรณะ</a:t>
              </a:r>
              <a:endParaRPr kumimoji="0" lang="th-TH" sz="37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22" name="ลูกศรขวาท้ายบาก 3"/>
            <p:cNvSpPr/>
            <p:nvPr/>
          </p:nvSpPr>
          <p:spPr>
            <a:xfrm rot="18773976">
              <a:off x="-3331714" y="3453579"/>
              <a:ext cx="649193" cy="431748"/>
            </a:xfrm>
            <a:prstGeom prst="notchedRightArrow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23" name="ลูกศรขวาท้ายบาก 38"/>
            <p:cNvSpPr/>
            <p:nvPr/>
          </p:nvSpPr>
          <p:spPr>
            <a:xfrm rot="2826024" flipV="1">
              <a:off x="-3319809" y="4238482"/>
              <a:ext cx="647605" cy="431748"/>
            </a:xfrm>
            <a:prstGeom prst="notchedRightArrow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24" name="ลูกศรขวาท้ายบาก 39"/>
            <p:cNvSpPr/>
            <p:nvPr/>
          </p:nvSpPr>
          <p:spPr>
            <a:xfrm rot="18773976" flipH="1" flipV="1">
              <a:off x="-5640452" y="4238482"/>
              <a:ext cx="647605" cy="431748"/>
            </a:xfrm>
            <a:prstGeom prst="notchedRightArrow">
              <a:avLst/>
            </a:prstGeom>
            <a:solidFill>
              <a:srgbClr val="FF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  <p:sp>
          <p:nvSpPr>
            <p:cNvPr id="25" name="ลูกศรขวาท้ายบาก 40"/>
            <p:cNvSpPr/>
            <p:nvPr/>
          </p:nvSpPr>
          <p:spPr>
            <a:xfrm rot="2573976" flipH="1" flipV="1">
              <a:off x="-5640461" y="3459139"/>
              <a:ext cx="647621" cy="431737"/>
            </a:xfrm>
            <a:prstGeom prst="notchedRight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170" name="กลุ่ม 5"/>
          <p:cNvGrpSpPr/>
          <p:nvPr/>
        </p:nvGrpSpPr>
        <p:grpSpPr>
          <a:xfrm>
            <a:off x="-12700" y="-22225"/>
            <a:ext cx="9191625" cy="6986588"/>
            <a:chOff x="-13204" y="-22575"/>
            <a:chExt cx="9191671" cy="6986938"/>
          </a:xfrm>
        </p:grpSpPr>
        <p:pic>
          <p:nvPicPr>
            <p:cNvPr id="7190" name="Picture 2" descr="C:\Users\Yoga\Desktop\ม.4\M\003 พระพุทธศาสนา ม4-6 U1 p.007-020 Folder\PicfrontSBRelM4-6U1-000.jpg"/>
            <p:cNvPicPr>
              <a:picLocks noChangeAspect="1"/>
            </p:cNvPicPr>
            <p:nvPr/>
          </p:nvPicPr>
          <p:blipFill>
            <a:blip r:embed="rId1"/>
            <a:srcRect l="2332" t="12465" r="2904" b="48631"/>
            <a:stretch>
              <a:fillRect/>
            </a:stretch>
          </p:blipFill>
          <p:spPr>
            <a:xfrm>
              <a:off x="-13204" y="-22575"/>
              <a:ext cx="9157204" cy="13297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สี่เหลี่ยมผืนผ้ามุมมน 7"/>
            <p:cNvSpPr/>
            <p:nvPr/>
          </p:nvSpPr>
          <p:spPr>
            <a:xfrm>
              <a:off x="151897" y="1561829"/>
              <a:ext cx="8763044" cy="5061204"/>
            </a:xfrm>
            <a:prstGeom prst="roundRect">
              <a:avLst>
                <a:gd name="adj" fmla="val 5575"/>
              </a:avLst>
            </a:prstGeom>
            <a:solidFill>
              <a:srgbClr val="FFF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92" name="TextBox 8"/>
            <p:cNvSpPr txBox="1"/>
            <p:nvPr/>
          </p:nvSpPr>
          <p:spPr>
            <a:xfrm>
              <a:off x="304800" y="1676400"/>
              <a:ext cx="8534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7193" name="สี่เหลี่ยมผืนผ้า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69710" y="126657"/>
              <a:ext cx="6273831" cy="6604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9481" name="Picture 2"/>
            <p:cNvPicPr>
              <a:picLocks noChangeAspect="1" noChangeArrowheads="1"/>
            </p:cNvPicPr>
            <p:nvPr/>
          </p:nvPicPr>
          <p:blipFill>
            <a:blip r:embed="rId3"/>
            <a:srcRect l="4456"/>
            <a:stretch>
              <a:fillRect/>
            </a:stretch>
          </p:blipFill>
          <p:spPr bwMode="auto">
            <a:xfrm>
              <a:off x="-13204" y="5867345"/>
              <a:ext cx="9191671" cy="109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7171" name="สี่เหลี่ยมผืนผ้า 4"/>
          <p:cNvSpPr/>
          <p:nvPr/>
        </p:nvSpPr>
        <p:spPr>
          <a:xfrm>
            <a:off x="457200" y="1566863"/>
            <a:ext cx="8229600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th-TH" altLang="en-US" sz="2800" b="1" dirty="0">
                <a:latin typeface="TH SarabunPSK" panose="020B0500040200020003" pitchFamily="34" charset="-34"/>
              </a:rPr>
              <a:t>๒. 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คติความเชื่อทางศาสนาสมัยก่อนพระพุทธเจ้า</a:t>
            </a:r>
            <a:endParaRPr lang="en-US" altLang="en-US" sz="2800" b="1" dirty="0">
              <a:latin typeface="Cordia New" panose="020B0304020202020204" pitchFamily="34" charset="-34"/>
              <a:ea typeface="Cordia New" panose="020B0304020202020204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ความเชื่อในสมัยก่อนพระพุทธเจ้า </a:t>
            </a: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แบ่งออกเป็น ๓ กลุ่ม ได้แก่ </a:t>
            </a:r>
            <a:endParaRPr lang="th-TH" altLang="en-US" sz="26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4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aphicFrame>
        <p:nvGraphicFramePr>
          <p:cNvPr id="7173" name="ตาราง 7172"/>
          <p:cNvGraphicFramePr/>
          <p:nvPr/>
        </p:nvGraphicFramePr>
        <p:xfrm>
          <a:off x="495300" y="2554288"/>
          <a:ext cx="8077200" cy="4079875"/>
        </p:xfrm>
        <a:graphic>
          <a:graphicData uri="http://schemas.openxmlformats.org/drawingml/2006/table">
            <a:tbl>
              <a:tblPr/>
              <a:tblGrid>
                <a:gridCol w="2895600"/>
                <a:gridCol w="5181600"/>
              </a:tblGrid>
              <a:tr h="5127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altLang="x-none" sz="2400" b="1" dirty="0">
                          <a:solidFill>
                            <a:srgbClr val="FFFFFF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คติความเชื่อ</a:t>
                      </a:r>
                      <a:endParaRPr lang="th-TH" altLang="en-US" sz="2400" b="1" dirty="0">
                        <a:solidFill>
                          <a:srgbClr val="FFFFFF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th-TH" altLang="x-none" sz="2400" b="1" dirty="0">
                          <a:solidFill>
                            <a:srgbClr val="FFFFFF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ลักษณะของความเชื่อ</a:t>
                      </a:r>
                      <a:endParaRPr lang="th-TH" altLang="en-US" sz="2400" b="1" dirty="0">
                        <a:solidFill>
                          <a:srgbClr val="FFFFFF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2391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๑. ความเชื่อในเรื่องจิตวิญญาณ </a:t>
                      </a:r>
                      <a:endParaRPr lang="th-TH" altLang="en-US" sz="24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ความเชื่อในเรื่องสภาพดิน ฟ้า อากาศ ต้นไม้ ภูเขา และเชื่อว่า</a:t>
                      </a:r>
                      <a:b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</a:b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มีวิญญาณของเทพเจ้าสิงสถิตอยู่ในธรรมชาติ </a:t>
                      </a:r>
                      <a:endParaRPr lang="th-TH" altLang="en-US" sz="24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890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๒. ความเชื่อในศาสนาพราหมณ์ </a:t>
                      </a:r>
                      <a:endParaRPr lang="th-TH" altLang="en-US" sz="24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เชื่อว่า พระพรหม เป็นผู้สร้างโลก สร้างจักรวาล สร้างชีวิตมนุษย์ สร้างสัตว์ และมีการบวงสรวงเทพเจ้าโดยใช้สัตว์บูชายัญ</a:t>
                      </a:r>
                      <a:endParaRPr lang="th-TH" altLang="en-US" sz="24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5541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๓. ความเชื่อในลัทธิอิสระต่าง ๆ </a:t>
                      </a:r>
                      <a:endParaRPr lang="th-TH" altLang="en-US" sz="24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457200" lvl="1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8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th-TH" altLang="x-none" sz="2400" dirty="0">
                          <a:solidFill>
                            <a:srgbClr val="000000"/>
                          </a:solidFill>
                          <a:latin typeface="TH SarabunPSK" panose="020B0500040200020003" pitchFamily="34" charset="-34"/>
                          <a:ea typeface="Cordia New" panose="020B0304020202020204" pitchFamily="34" charset="-34"/>
                          <a:cs typeface="Cordia New" panose="020B0304020202020204" pitchFamily="34" charset="-34"/>
                        </a:rPr>
                        <a:t>ได้แก่ กลุ่มนักบวชผู้ไม่ยอมรับความเชื่อเดิมในศาสนาพราหมณ์ แต่มีความต้องการค้นหาความจริงอย่างอิสระ จึงตั้งสำนักของตนเองขึ้นเพื่อสอนผู้คนที่มีความเชื่อเหมือนตนเอง </a:t>
                      </a:r>
                      <a:endParaRPr lang="th-TH" altLang="x-none" sz="2400" dirty="0">
                        <a:solidFill>
                          <a:srgbClr val="000000"/>
                        </a:solidFill>
                        <a:latin typeface="TH SarabunPSK" panose="020B0500040200020003" pitchFamily="34" charset="-34"/>
                        <a:ea typeface="Cordia New" panose="020B0304020202020204" pitchFamily="34" charset="-34"/>
                        <a:cs typeface="Cordia New" panose="020B0304020202020204" pitchFamily="34" charset="-34"/>
                      </a:endParaRPr>
                    </a:p>
                  </a:txBody>
                  <a:tcPr marT="45743" marB="45743"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194" name="กลุ่ม 5"/>
          <p:cNvGrpSpPr/>
          <p:nvPr/>
        </p:nvGrpSpPr>
        <p:grpSpPr>
          <a:xfrm>
            <a:off x="-12700" y="-22225"/>
            <a:ext cx="9191625" cy="6986588"/>
            <a:chOff x="-13204" y="-22575"/>
            <a:chExt cx="9191671" cy="6986938"/>
          </a:xfrm>
        </p:grpSpPr>
        <p:pic>
          <p:nvPicPr>
            <p:cNvPr id="8200" name="Picture 2" descr="C:\Users\Yoga\Desktop\ม.4\M\003 พระพุทธศาสนา ม4-6 U1 p.007-020 Folder\PicfrontSBRelM4-6U1-000.jpg"/>
            <p:cNvPicPr>
              <a:picLocks noChangeAspect="1"/>
            </p:cNvPicPr>
            <p:nvPr/>
          </p:nvPicPr>
          <p:blipFill>
            <a:blip r:embed="rId1"/>
            <a:srcRect l="2332" t="12465" r="2904" b="48631"/>
            <a:stretch>
              <a:fillRect/>
            </a:stretch>
          </p:blipFill>
          <p:spPr>
            <a:xfrm>
              <a:off x="-13204" y="-22575"/>
              <a:ext cx="9157204" cy="132978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" name="สี่เหลี่ยมผืนผ้ามุมมน 7"/>
            <p:cNvSpPr/>
            <p:nvPr/>
          </p:nvSpPr>
          <p:spPr>
            <a:xfrm>
              <a:off x="151897" y="1561829"/>
              <a:ext cx="8763044" cy="5061204"/>
            </a:xfrm>
            <a:prstGeom prst="roundRect">
              <a:avLst>
                <a:gd name="adj" fmla="val 5575"/>
              </a:avLst>
            </a:prstGeom>
            <a:solidFill>
              <a:srgbClr val="FFFF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th-TH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02" name="TextBox 8"/>
            <p:cNvSpPr txBox="1"/>
            <p:nvPr/>
          </p:nvSpPr>
          <p:spPr>
            <a:xfrm>
              <a:off x="304800" y="1676400"/>
              <a:ext cx="8534400" cy="36933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TH SarabunPSK" panose="020B0500040200020003" charset="0"/>
                  <a:cs typeface="TH SarabunPSK" panose="020B0500040200020003" pitchFamily="34" charset="-34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</a:endParaRPr>
            </a:p>
          </p:txBody>
        </p:sp>
        <p:pic>
          <p:nvPicPr>
            <p:cNvPr id="8203" name="สี่เหลี่ยมผืนผ้า 9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2869710" y="126657"/>
              <a:ext cx="6273831" cy="66043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0491" name="Picture 2"/>
            <p:cNvPicPr>
              <a:picLocks noChangeAspect="1" noChangeArrowheads="1"/>
            </p:cNvPicPr>
            <p:nvPr/>
          </p:nvPicPr>
          <p:blipFill>
            <a:blip r:embed="rId3"/>
            <a:srcRect l="4456"/>
            <a:stretch>
              <a:fillRect/>
            </a:stretch>
          </p:blipFill>
          <p:spPr bwMode="auto">
            <a:xfrm>
              <a:off x="-13204" y="5867345"/>
              <a:ext cx="9191671" cy="10970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1" name="วงรี 10"/>
          <p:cNvSpPr/>
          <p:nvPr/>
        </p:nvSpPr>
        <p:spPr>
          <a:xfrm>
            <a:off x="1143000" y="3733800"/>
            <a:ext cx="1295400" cy="457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196" name="TextBox 3"/>
          <p:cNvSpPr txBox="1"/>
          <p:nvPr/>
        </p:nvSpPr>
        <p:spPr>
          <a:xfrm>
            <a:off x="304800" y="1676400"/>
            <a:ext cx="8534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4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198" name="สี่เหลี่ยมผืนผ้า 4"/>
          <p:cNvSpPr>
            <a:spLocks noChangeArrowheads="1"/>
          </p:cNvSpPr>
          <p:nvPr/>
        </p:nvSpPr>
        <p:spPr bwMode="auto">
          <a:xfrm>
            <a:off x="228600" y="1566863"/>
            <a:ext cx="8610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00" dirty="0">
              <a:latin typeface="TH SarabunPSK" panose="020B0500040200020003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None/>
            </a:pPr>
            <a:r>
              <a:rPr lang="th-TH" altLang="en-US" sz="2800" b="1" dirty="0">
                <a:latin typeface="TH SarabunPSK" panose="020B0500040200020003" pitchFamily="34" charset="-34"/>
              </a:rPr>
              <a:t>๓. </a:t>
            </a:r>
            <a:r>
              <a:rPr lang="th-TH" altLang="en-US" sz="28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พระพุทธเจ้าในฐานะเป็นมนุษย์ผู้ฝึกตนได้อย่างสูงสุด</a:t>
            </a:r>
            <a:endParaRPr lang="th-TH" altLang="en-US" sz="2800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พระพุทธศาสนาถือกำเนิดขึ้นโดยพระพุทธเจ้า </a:t>
            </a:r>
            <a:endParaRPr lang="th-TH" altLang="en-US" sz="2600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พระองค์ทรงเป็นผู้ค้นพบหลักความจริงของสิ่งมีชีวิตรวมถึง</a:t>
            </a:r>
            <a:b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</a:b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สรรพสิ่งที่ไม่มีชีวิต  ได้แก่</a:t>
            </a:r>
            <a:endParaRPr lang="en-US" altLang="en-US" sz="2600" dirty="0">
              <a:latin typeface="TH SarabunPSK" panose="020B0500040200020003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36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อริยสัจ ๔ 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คือ </a:t>
            </a:r>
            <a:r>
              <a:rPr lang="th-TH" altLang="en-US" sz="26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ทุกข์ สมุทัย นิโรธ และมรรค</a:t>
            </a:r>
            <a:endParaRPr lang="en-US" altLang="en-US" sz="2600" dirty="0">
              <a:solidFill>
                <a:srgbClr val="000000"/>
              </a:solidFill>
              <a:latin typeface="TH SarabunPSK" panose="020B0500040200020003" pitchFamily="34" charset="-34"/>
            </a:endParaRPr>
          </a:p>
        </p:txBody>
      </p:sp>
      <p:pic>
        <p:nvPicPr>
          <p:cNvPr id="8199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155825"/>
            <a:ext cx="2806700" cy="41402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สี่เหลี่ยมผืนผ้า 4"/>
          <p:cNvSpPr/>
          <p:nvPr/>
        </p:nvSpPr>
        <p:spPr>
          <a:xfrm>
            <a:off x="304800" y="1981200"/>
            <a:ext cx="8458200" cy="984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ผลจากการที่พระพุทธเจ้าทรงตรัสรู้ทำให้</a:t>
            </a:r>
            <a:r>
              <a:rPr lang="th-TH" alt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พระองค์ทรง</a:t>
            </a:r>
            <a:r>
              <a:rPr lang="en-US" altLang="en-US" b="1" dirty="0">
                <a:latin typeface="TH SarabunPSK" panose="020B0500040200020003" pitchFamily="34" charset="-34"/>
                <a:ea typeface="Cordia New" panose="020B0304020202020204" pitchFamily="34" charset="-34"/>
              </a:rPr>
              <a:t>ค</a:t>
            </a:r>
            <a:r>
              <a:rPr lang="th-TH" altLang="en-US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้นพบความจริง</a:t>
            </a:r>
            <a:endParaRPr lang="th-TH" altLang="en-US" sz="2600" b="1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ในเรื่องต่อไปนี้ คือ</a:t>
            </a:r>
            <a:endParaRPr lang="th-TH" altLang="en-US" sz="2600" dirty="0">
              <a:latin typeface="TH SarabunPSK" panose="020B0500040200020003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219" name="สี่เหลี่ยมผืนผ้า 4"/>
          <p:cNvSpPr>
            <a:spLocks noChangeArrowheads="1"/>
          </p:cNvSpPr>
          <p:nvPr/>
        </p:nvSpPr>
        <p:spPr bwMode="auto">
          <a:xfrm>
            <a:off x="3600450" y="4200525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ผลจากการตรัสรู้</a:t>
            </a:r>
            <a:endParaRPr kumimoji="0" lang="th-TH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0" name="สี่เหลี่ยมผืนผ้า 4"/>
          <p:cNvSpPr>
            <a:spLocks noChangeArrowheads="1"/>
          </p:cNvSpPr>
          <p:nvPr/>
        </p:nvSpPr>
        <p:spPr bwMode="auto">
          <a:xfrm>
            <a:off x="3600450" y="2882900"/>
            <a:ext cx="19716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ทรงทราบว่าการเวียนว่ายตายเกิดมีจริง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1" name="สี่เหลี่ยมผืนผ้า 4"/>
          <p:cNvSpPr>
            <a:spLocks noChangeArrowheads="1"/>
          </p:cNvSpPr>
          <p:nvPr/>
        </p:nvSpPr>
        <p:spPr bwMode="auto">
          <a:xfrm>
            <a:off x="5853113" y="3387725"/>
            <a:ext cx="25114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ทรงทราบว่าคนตายแล้วหากยังมีกิเลสก็ต้องเวียนว่ายตายเกิดต่อไป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2" name="สี่เหลี่ยมผืนผ้า 4"/>
          <p:cNvSpPr>
            <a:spLocks noChangeArrowheads="1"/>
          </p:cNvSpPr>
          <p:nvPr/>
        </p:nvSpPr>
        <p:spPr bwMode="auto">
          <a:xfrm>
            <a:off x="6257925" y="4532313"/>
            <a:ext cx="2101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ปัจจัยที่ทำให้คนเวียนว่ายตายเกิดมีความแตกต่างกัน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3" name="สี่เหลี่ยมผืนผ้า 4"/>
          <p:cNvSpPr>
            <a:spLocks noChangeArrowheads="1"/>
          </p:cNvSpPr>
          <p:nvPr/>
        </p:nvSpPr>
        <p:spPr bwMode="auto">
          <a:xfrm>
            <a:off x="4343400" y="5259388"/>
            <a:ext cx="21018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ภพภูมิต่าง ๆ มีจริง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4" name="สี่เหลี่ยมผืนผ้า 4"/>
          <p:cNvSpPr>
            <a:spLocks noChangeArrowheads="1"/>
          </p:cNvSpPr>
          <p:nvPr/>
        </p:nvSpPr>
        <p:spPr bwMode="auto">
          <a:xfrm>
            <a:off x="2514600" y="5118100"/>
            <a:ext cx="1752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ทรงบรรลุพระนิพพาน 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ตัดกิเลสได้เด็ดขาด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5" name="สี่เหลี่ยมผืนผ้า 4"/>
          <p:cNvSpPr>
            <a:spLocks noChangeArrowheads="1"/>
          </p:cNvSpPr>
          <p:nvPr/>
        </p:nvSpPr>
        <p:spPr bwMode="auto">
          <a:xfrm>
            <a:off x="1371600" y="4283075"/>
            <a:ext cx="1752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สิ่งที่พระองค์ตรัสรู้ เรียกว่า อริยสัจ ๔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9226" name="สี่เหลี่ยมผืนผ้า 4"/>
          <p:cNvSpPr>
            <a:spLocks noChangeArrowheads="1"/>
          </p:cNvSpPr>
          <p:nvPr/>
        </p:nvSpPr>
        <p:spPr bwMode="auto">
          <a:xfrm>
            <a:off x="1071563" y="3348038"/>
            <a:ext cx="2413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ความจริงที่ค้นพบเกิดจากวิธีการทางปัญญาของพระองค์เอง</a:t>
            </a:r>
            <a:endParaRPr kumimoji="0" lang="th-TH" altLang="en-US" sz="20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cxnSp>
        <p:nvCxnSpPr>
          <p:cNvPr id="20" name="Straight Connector 19"/>
          <p:cNvCxnSpPr>
            <a:stCxn id="3" idx="0"/>
            <a:endCxn id="15" idx="4"/>
          </p:cNvCxnSpPr>
          <p:nvPr/>
        </p:nvCxnSpPr>
        <p:spPr>
          <a:xfrm flipV="1">
            <a:off x="4629150" y="3640138"/>
            <a:ext cx="0" cy="3222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5559425" y="3959225"/>
            <a:ext cx="293688" cy="1619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86438" y="4572000"/>
            <a:ext cx="319088" cy="1905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19663" y="4840288"/>
            <a:ext cx="149225" cy="35877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65538" y="4776788"/>
            <a:ext cx="271463" cy="27940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 flipV="1">
            <a:off x="3122613" y="4575175"/>
            <a:ext cx="361950" cy="22225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3" idx="1"/>
          </p:cNvCxnSpPr>
          <p:nvPr/>
        </p:nvCxnSpPr>
        <p:spPr>
          <a:xfrm flipH="1" flipV="1">
            <a:off x="3446463" y="3849688"/>
            <a:ext cx="306388" cy="24606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วงรี 1"/>
          <p:cNvSpPr/>
          <p:nvPr/>
        </p:nvSpPr>
        <p:spPr>
          <a:xfrm>
            <a:off x="3390900" y="3962400"/>
            <a:ext cx="2476500" cy="914400"/>
          </a:xfrm>
          <a:prstGeom prst="ellipse">
            <a:avLst/>
          </a:prstGeom>
          <a:noFill/>
          <a:ln w="57150"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วงรี 1"/>
          <p:cNvSpPr/>
          <p:nvPr/>
        </p:nvSpPr>
        <p:spPr>
          <a:xfrm>
            <a:off x="4564063" y="5187950"/>
            <a:ext cx="1684338" cy="527050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วงรี 1"/>
          <p:cNvSpPr/>
          <p:nvPr/>
        </p:nvSpPr>
        <p:spPr>
          <a:xfrm>
            <a:off x="6019800" y="4438650"/>
            <a:ext cx="2438400" cy="1016000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วงรี 1"/>
          <p:cNvSpPr/>
          <p:nvPr/>
        </p:nvSpPr>
        <p:spPr>
          <a:xfrm>
            <a:off x="5641975" y="3271838"/>
            <a:ext cx="2916238" cy="1025525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วงรี 1"/>
          <p:cNvSpPr/>
          <p:nvPr/>
        </p:nvSpPr>
        <p:spPr>
          <a:xfrm>
            <a:off x="3600450" y="2743200"/>
            <a:ext cx="2057400" cy="896938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วงรี 1"/>
          <p:cNvSpPr/>
          <p:nvPr/>
        </p:nvSpPr>
        <p:spPr>
          <a:xfrm>
            <a:off x="815975" y="3003550"/>
            <a:ext cx="2751138" cy="896938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วงรี 1"/>
          <p:cNvSpPr/>
          <p:nvPr/>
        </p:nvSpPr>
        <p:spPr>
          <a:xfrm>
            <a:off x="1266825" y="4270375"/>
            <a:ext cx="1858963" cy="793750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วงรี 1"/>
          <p:cNvSpPr/>
          <p:nvPr/>
        </p:nvSpPr>
        <p:spPr>
          <a:xfrm>
            <a:off x="2286000" y="5029200"/>
            <a:ext cx="1981200" cy="1104900"/>
          </a:xfrm>
          <a:prstGeom prst="ellipse">
            <a:avLst/>
          </a:prstGeom>
          <a:noFill/>
          <a:ln w="222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extBox 3"/>
          <p:cNvSpPr txBox="1"/>
          <p:nvPr/>
        </p:nvSpPr>
        <p:spPr>
          <a:xfrm>
            <a:off x="304800" y="1835150"/>
            <a:ext cx="8534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3" name="วงรี 2"/>
          <p:cNvSpPr/>
          <p:nvPr/>
        </p:nvSpPr>
        <p:spPr>
          <a:xfrm>
            <a:off x="1471613" y="4411663"/>
            <a:ext cx="1295400" cy="3000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วงรี 7"/>
          <p:cNvSpPr/>
          <p:nvPr/>
        </p:nvSpPr>
        <p:spPr>
          <a:xfrm>
            <a:off x="1524000" y="5732463"/>
            <a:ext cx="885825" cy="3127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วงรี 5"/>
          <p:cNvSpPr/>
          <p:nvPr/>
        </p:nvSpPr>
        <p:spPr>
          <a:xfrm>
            <a:off x="1504950" y="4854575"/>
            <a:ext cx="1123950" cy="31432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1471613" y="5275263"/>
            <a:ext cx="704850" cy="31273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2534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8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วงรี 1"/>
          <p:cNvSpPr/>
          <p:nvPr/>
        </p:nvSpPr>
        <p:spPr>
          <a:xfrm>
            <a:off x="1162050" y="2733675"/>
            <a:ext cx="3257550" cy="31591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51" name="สี่เหลี่ยมผืนผ้า 4"/>
          <p:cNvSpPr/>
          <p:nvPr/>
        </p:nvSpPr>
        <p:spPr>
          <a:xfrm>
            <a:off x="228600" y="1725613"/>
            <a:ext cx="8445500" cy="4832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algn="thaiDist" eaLnBrk="1" hangingPunct="1">
              <a:spcBef>
                <a:spcPct val="0"/>
              </a:spcBef>
              <a:buNone/>
            </a:pP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๔. การก่อตั้งพระพุทธศาสนา วิธีการสอนและการเผยแผ่พระพุทธศาสนา</a:t>
            </a:r>
            <a:endParaRPr lang="th-TH" altLang="en-US" sz="28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None/>
            </a:pP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   ตามแนวพุทธจริยา</a:t>
            </a:r>
            <a:endParaRPr lang="th-TH" altLang="en-US" sz="28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None/>
            </a:pPr>
            <a:r>
              <a:rPr lang="en-US" altLang="en-US" sz="3600" b="1" dirty="0">
                <a:latin typeface="Cordia New" panose="020B0304020202020204" pitchFamily="34" charset="-34"/>
                <a:ea typeface="Cordia New" panose="020B0304020202020204" pitchFamily="34" charset="-34"/>
              </a:rPr>
              <a:t>	</a:t>
            </a:r>
            <a:r>
              <a:rPr lang="th-TH" altLang="en-US" sz="3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การก่อตั้งพระพุทธศาสนา</a:t>
            </a:r>
            <a:endParaRPr lang="th-TH" altLang="en-US" sz="28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พระพุทธเจ้าทรงตรัสรู้แล้วก็ทรงพิจารณาธรรมที่ได้ตรัสรู้ว่าเป็นเรื่องลึกซึ้ง ยากที่ผู้อื่นจะเข้าใจได้ง่าย แต่ก็ทรงพิจารณาเปรียบเทียบสัตวโลกได้กับ</a:t>
            </a:r>
            <a:endParaRPr lang="en-US" altLang="en-US" sz="2600" dirty="0">
              <a:latin typeface="Cordia New" panose="020B0304020202020204" pitchFamily="34" charset="-34"/>
              <a:ea typeface="Cordia New" panose="020B0304020202020204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ดอกบัว ๔ เหล่า คือ </a:t>
            </a:r>
            <a:endParaRPr lang="th-TH" altLang="en-US" sz="2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๑) อุคฆฏิตัญญู 	</a:t>
            </a: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คือ 	บัวพ้นน้ำ</a:t>
            </a:r>
            <a:endParaRPr lang="th-TH" altLang="en-US" sz="26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	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๒) วิปจิตัญญู  	</a:t>
            </a: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คือ 	บัวเสมอน้ำ</a:t>
            </a:r>
            <a:endParaRPr lang="th-TH" altLang="en-US" sz="26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๓) เนยยะ  	</a:t>
            </a: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คือ 	บัวใต้น้ำ</a:t>
            </a:r>
            <a:endParaRPr lang="th-TH" altLang="en-US" sz="26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๔) ปทปรมะ  	</a:t>
            </a:r>
            <a:r>
              <a:rPr lang="th-TH" altLang="en-US" sz="2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คือ 	บัวใต้โคลนตม </a:t>
            </a:r>
            <a:endParaRPr lang="th-TH" altLang="en-US" sz="26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algn="thaiDist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</a:t>
            </a:r>
            <a:endParaRPr lang="en-US" altLang="en-US" sz="2600" dirty="0">
              <a:solidFill>
                <a:srgbClr val="000000"/>
              </a:solidFill>
              <a:latin typeface="TH SarabunPSK" panose="020B0500040200020003" pitchFamily="34" charset="-34"/>
              <a:ea typeface="Cordia New" panose="020B0304020202020204" pitchFamily="34" charset="-34"/>
            </a:endParaRPr>
          </a:p>
        </p:txBody>
      </p:sp>
      <p:pic>
        <p:nvPicPr>
          <p:cNvPr id="10252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7663" y="3587750"/>
            <a:ext cx="2565400" cy="29733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วงรี 1"/>
          <p:cNvSpPr/>
          <p:nvPr/>
        </p:nvSpPr>
        <p:spPr>
          <a:xfrm>
            <a:off x="6248400" y="1981200"/>
            <a:ext cx="2286000" cy="773113"/>
          </a:xfrm>
          <a:prstGeom prst="ellipse">
            <a:avLst/>
          </a:prstGeom>
          <a:noFill/>
          <a:ln w="57150">
            <a:solidFill>
              <a:srgbClr val="FFD0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67" name="TextBox 3"/>
          <p:cNvSpPr txBox="1"/>
          <p:nvPr/>
        </p:nvSpPr>
        <p:spPr>
          <a:xfrm>
            <a:off x="304800" y="1676400"/>
            <a:ext cx="8534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11268" name="สี่เหลี่ยมผืนผ้า 4"/>
          <p:cNvSpPr/>
          <p:nvPr/>
        </p:nvSpPr>
        <p:spPr>
          <a:xfrm>
            <a:off x="533400" y="2057400"/>
            <a:ext cx="8077200" cy="31702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TH SarabunPSK" panose="020B0500040200020003" pitchFamily="34" charset="-34"/>
              </a:rPr>
              <a:t>	</a:t>
            </a: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พระสาวกกลุ่มแรกที่พระองค์ได้ทรงแสดงธรรมโปรดคือ   </a:t>
            </a:r>
            <a:r>
              <a:rPr lang="th-TH" altLang="en-US" sz="36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ปัญจวัคคีย์ทั้ง ๕ </a:t>
            </a: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ได้แก่ 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อัญญาโกณฑัญญะ วัปปะ ภัททิยะ มหานาม และอัสสชิ </a:t>
            </a:r>
            <a:endParaRPr lang="th-TH" altLang="en-US" sz="2800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sz="2600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	โดยทรงแสดงธรรมเทศนากัณฑ์แรก คือ </a:t>
            </a:r>
            <a:r>
              <a:rPr lang="th-TH" altLang="en-US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ธัมมจักกัปปวัตนสูตร </a:t>
            </a:r>
            <a:r>
              <a:rPr lang="th-TH" altLang="en-US" sz="2800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พระอัญญาโกณฑัญญะได้ดวงตาเห็นธรรมบรรลุโสดาบัน </a:t>
            </a:r>
            <a:r>
              <a:rPr lang="th-TH" altLang="en-US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พระรัตนตรัยจึงเกิดขึ้นในโลกเป็นครั้งแรก คือ พระพุทธ พระธรรม </a:t>
            </a:r>
            <a:endParaRPr lang="th-TH" altLang="en-US" b="1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th-TH" altLang="en-US" b="1" dirty="0"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พระสงฆ์</a:t>
            </a:r>
            <a:endParaRPr lang="th-TH" altLang="en-US" sz="26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0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4622800"/>
            <a:ext cx="2590800" cy="1955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317500" y="1676400"/>
            <a:ext cx="8534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1"/>
          <a:srcRect b="34128"/>
          <a:stretch>
            <a:fillRect/>
          </a:stretch>
        </p:blipFill>
        <p:spPr bwMode="auto">
          <a:xfrm>
            <a:off x="8674100" y="4395788"/>
            <a:ext cx="481013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2" name="Picture 2" descr="C:\Users\Yoga\Desktop\ม.4\M\003 พระพุทธศาสนา ม4-6 U1 p.007-020 Folder\PicfrontSBRelM4-6U1-000.jpg"/>
          <p:cNvPicPr>
            <a:picLocks noChangeAspect="1"/>
          </p:cNvPicPr>
          <p:nvPr/>
        </p:nvPicPr>
        <p:blipFill>
          <a:blip r:embed="rId2"/>
          <a:srcRect l="2332" t="12465" r="2904" b="48631"/>
          <a:stretch>
            <a:fillRect/>
          </a:stretch>
        </p:blipFill>
        <p:spPr>
          <a:xfrm>
            <a:off x="-12700" y="-22225"/>
            <a:ext cx="9156700" cy="1328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สี่เหลี่ยมผืนผ้า 9"/>
          <p:cNvPicPr/>
          <p:nvPr/>
        </p:nvPicPr>
        <p:blipFill>
          <a:blip r:embed="rId3"/>
          <a:stretch>
            <a:fillRect/>
          </a:stretch>
        </p:blipFill>
        <p:spPr>
          <a:xfrm>
            <a:off x="2870200" y="279400"/>
            <a:ext cx="6273800" cy="660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วงรี 1"/>
          <p:cNvSpPr/>
          <p:nvPr/>
        </p:nvSpPr>
        <p:spPr>
          <a:xfrm>
            <a:off x="457200" y="2265363"/>
            <a:ext cx="7467600" cy="762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5" name="สี่เหลี่ยมผืนผ้า 4"/>
          <p:cNvSpPr>
            <a:spLocks noChangeArrowheads="1"/>
          </p:cNvSpPr>
          <p:nvPr/>
        </p:nvSpPr>
        <p:spPr bwMode="auto">
          <a:xfrm>
            <a:off x="317500" y="1860550"/>
            <a:ext cx="85344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th-TH" alt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 </a:t>
            </a:r>
            <a:r>
              <a:rPr kumimoji="0" lang="th-TH" alt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วิธีการสอน และการเผยแผ่พระพุทธศาสนาตามแนวพุทธจริยา </a:t>
            </a:r>
            <a:endParaRPr kumimoji="0" lang="th-TH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  <a:p>
            <a:pPr marL="0" marR="0" lvl="0" indent="0" algn="thaiDi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	พระพุทธเจ้า ทรงมีหลักการสอน ที่เรียกว่า </a:t>
            </a:r>
            <a:r>
              <a:rPr kumimoji="0" lang="th-TH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“พุทธลีลาในการสอน ๔”</a:t>
            </a:r>
            <a:r>
              <a:rPr kumimoji="0" lang="th-TH" altLang="en-US" sz="2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หรือเรียกว่า วิธีการสอน ๔ ขั้นตอน </a:t>
            </a:r>
            <a:endParaRPr kumimoji="0" lang="en-US" alt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3798888"/>
            <a:ext cx="6172200" cy="468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1371600" y="3798888"/>
            <a:ext cx="468313" cy="468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298" name="Rectangle 4"/>
          <p:cNvSpPr>
            <a:spLocks noChangeArrowheads="1"/>
          </p:cNvSpPr>
          <p:nvPr/>
        </p:nvSpPr>
        <p:spPr bwMode="auto">
          <a:xfrm>
            <a:off x="1393825" y="3798888"/>
            <a:ext cx="4175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๑)</a:t>
            </a:r>
            <a:endParaRPr lang="en-US" altLang="th-TH" sz="2600" b="1" dirty="0">
              <a:latin typeface="TH SarabunPSK" panose="020B0500040200020003" pitchFamily="34" charset="-34"/>
              <a:ea typeface="Cordia New" panose="020B0304020202020204" pitchFamily="34" charset="-34"/>
            </a:endParaRPr>
          </a:p>
        </p:txBody>
      </p:sp>
      <p:sp>
        <p:nvSpPr>
          <p:cNvPr id="12299" name="Rectangle 15"/>
          <p:cNvSpPr>
            <a:spLocks noChangeArrowheads="1"/>
          </p:cNvSpPr>
          <p:nvPr/>
        </p:nvSpPr>
        <p:spPr bwMode="auto">
          <a:xfrm>
            <a:off x="1881188" y="3851275"/>
            <a:ext cx="4900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แจ่มแจ้ง ทรงอธิบายให้เห็นชัดเจน</a:t>
            </a:r>
            <a:endParaRPr kumimoji="0" lang="en-US" altLang="th-TH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600200" y="4378325"/>
            <a:ext cx="6172200" cy="468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371600" y="4378325"/>
            <a:ext cx="468313" cy="468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02" name="Rectangle 18"/>
          <p:cNvSpPr>
            <a:spLocks noChangeArrowheads="1"/>
          </p:cNvSpPr>
          <p:nvPr/>
        </p:nvSpPr>
        <p:spPr bwMode="auto">
          <a:xfrm>
            <a:off x="1393825" y="4378325"/>
            <a:ext cx="417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๒)</a:t>
            </a:r>
            <a:endParaRPr lang="en-US" altLang="th-TH" sz="2600" b="1" dirty="0">
              <a:latin typeface="TH SarabunPSK" panose="020B0500040200020003" pitchFamily="34" charset="-34"/>
              <a:ea typeface="Cordia New" panose="020B0304020202020204" pitchFamily="34" charset="-34"/>
            </a:endParaRPr>
          </a:p>
        </p:txBody>
      </p:sp>
      <p:sp>
        <p:nvSpPr>
          <p:cNvPr id="12303" name="Rectangle 19"/>
          <p:cNvSpPr>
            <a:spLocks noChangeArrowheads="1"/>
          </p:cNvSpPr>
          <p:nvPr/>
        </p:nvSpPr>
        <p:spPr bwMode="auto">
          <a:xfrm>
            <a:off x="1881188" y="4430713"/>
            <a:ext cx="68818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จูงใจ ทรงชี้แจงให้ซาบซึ้ง ตระหนักถึงคุณค่าจนน้อมนำไปปฏิบัติ</a:t>
            </a:r>
            <a:endParaRPr kumimoji="0" lang="en-US" altLang="th-TH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600200" y="4953000"/>
            <a:ext cx="6172200" cy="468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1371600" y="4953000"/>
            <a:ext cx="468313" cy="468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06" name="Rectangle 22"/>
          <p:cNvSpPr>
            <a:spLocks noChangeArrowheads="1"/>
          </p:cNvSpPr>
          <p:nvPr/>
        </p:nvSpPr>
        <p:spPr bwMode="auto">
          <a:xfrm>
            <a:off x="1393825" y="4953000"/>
            <a:ext cx="4175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๓)</a:t>
            </a:r>
            <a:endParaRPr lang="en-US" altLang="th-TH" sz="2600" b="1" dirty="0">
              <a:latin typeface="TH SarabunPSK" panose="020B0500040200020003" pitchFamily="34" charset="-34"/>
              <a:ea typeface="Cordia New" panose="020B0304020202020204" pitchFamily="34" charset="-34"/>
            </a:endParaRPr>
          </a:p>
        </p:txBody>
      </p:sp>
      <p:sp>
        <p:nvSpPr>
          <p:cNvPr id="12307" name="Rectangle 23"/>
          <p:cNvSpPr>
            <a:spLocks noChangeArrowheads="1"/>
          </p:cNvSpPr>
          <p:nvPr/>
        </p:nvSpPr>
        <p:spPr bwMode="auto">
          <a:xfrm>
            <a:off x="1881188" y="5003800"/>
            <a:ext cx="49006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เร้าให้กล้า ทรงชักชวนให้เห็นด้วยคล้อยตาม</a:t>
            </a:r>
            <a:endParaRPr kumimoji="0" lang="en-US" altLang="th-TH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600200" y="5551488"/>
            <a:ext cx="6172200" cy="46831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1371600" y="5551488"/>
            <a:ext cx="468313" cy="4683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th-TH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310" name="Rectangle 26"/>
          <p:cNvSpPr>
            <a:spLocks noChangeArrowheads="1"/>
          </p:cNvSpPr>
          <p:nvPr/>
        </p:nvSpPr>
        <p:spPr bwMode="auto">
          <a:xfrm>
            <a:off x="1393825" y="5551488"/>
            <a:ext cx="4175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TH SarabunPSK" panose="020B0500040200020003" charset="0"/>
                <a:cs typeface="TH SarabunPSK" panose="020B0500040200020003" pitchFamily="34" charset="-34"/>
              </a:defRPr>
            </a:lvl5pPr>
          </a:lstStyle>
          <a:p>
            <a:pPr marL="0" lvl="0" indent="0">
              <a:spcBef>
                <a:spcPct val="0"/>
              </a:spcBef>
              <a:buFontTx/>
              <a:buNone/>
            </a:pPr>
            <a:r>
              <a:rPr lang="th-TH" altLang="en-US" sz="2600" b="1" dirty="0">
                <a:latin typeface="TH SarabunPSK" panose="020B0500040200020003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๔)</a:t>
            </a:r>
            <a:endParaRPr lang="en-US" altLang="th-TH" sz="2600" b="1" dirty="0">
              <a:latin typeface="TH SarabunPSK" panose="020B0500040200020003" pitchFamily="34" charset="-34"/>
              <a:ea typeface="Cordia New" panose="020B0304020202020204" pitchFamily="34" charset="-34"/>
            </a:endParaRPr>
          </a:p>
        </p:txBody>
      </p:sp>
      <p:sp>
        <p:nvSpPr>
          <p:cNvPr id="12311" name="Rectangle 27"/>
          <p:cNvSpPr>
            <a:spLocks noChangeArrowheads="1"/>
          </p:cNvSpPr>
          <p:nvPr/>
        </p:nvSpPr>
        <p:spPr bwMode="auto">
          <a:xfrm>
            <a:off x="1881188" y="5603875"/>
            <a:ext cx="49006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TH SarabunPSK" panose="020B0500040200020003" pitchFamily="34" charset="-34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ปลุกให้ร่าเริง</a:t>
            </a:r>
            <a:r>
              <a:rPr kumimoji="0" lang="en-US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 </a:t>
            </a:r>
            <a:r>
              <a:rPr kumimoji="0" lang="th-TH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+mn-cs"/>
              </a:rPr>
              <a:t>ทรงแนะนำและโน้มน้าวให้เห็น</a:t>
            </a:r>
            <a:endParaRPr kumimoji="0" lang="en-US" altLang="th-TH" sz="26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4324</Words>
  <Application>WPS Presentation</Application>
  <PresentationFormat>นำเสนอทางหน้าจอ (4:3)</PresentationFormat>
  <Paragraphs>134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TH SarabunPSK</vt:lpstr>
      <vt:lpstr>Cordia New</vt:lpstr>
      <vt:lpstr>Haettenschweiler</vt:lpstr>
      <vt:lpstr>TH SarabunPSK</vt:lpstr>
      <vt:lpstr>Angsana New</vt:lpstr>
      <vt:lpstr>Microsoft YaHei</vt:lpstr>
      <vt:lpstr>TH Sarabun PSK</vt:lpstr>
      <vt:lpstr>Arial Unicode MS</vt:lpstr>
      <vt:lpstr>ชุดรูปแบบของ Office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Yoga</dc:creator>
  <cp:lastModifiedBy>FUCkYOU</cp:lastModifiedBy>
  <cp:revision>95</cp:revision>
  <cp:lastPrinted>2018-01-24T01:45:25Z</cp:lastPrinted>
  <dcterms:created xsi:type="dcterms:W3CDTF">2017-07-01T05:40:32Z</dcterms:created>
  <dcterms:modified xsi:type="dcterms:W3CDTF">2025-05-09T07:53:30Z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F4D21368E532487ABC2E4F3047DD11E0_13</vt:lpwstr>
  </property>
  <property fmtid="{D5CDD505-2E9C-101B-9397-08002B2CF9AE}" pid="3" name="KSOProductBuildVer">
    <vt:lpwstr>1054-12.2.0.21172</vt:lpwstr>
  </property>
</Properties>
</file>