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87" r:id="rId6"/>
    <p:sldId id="288" r:id="rId7"/>
    <p:sldId id="264" r:id="rId8"/>
    <p:sldId id="289" r:id="rId9"/>
    <p:sldId id="290" r:id="rId10"/>
    <p:sldId id="291" r:id="rId11"/>
    <p:sldId id="292" r:id="rId12"/>
    <p:sldId id="269" r:id="rId13"/>
  </p:sldIdLst>
  <p:sldSz cx="12192000" cy="6858000"/>
  <p:notesSz cx="6858000" cy="9144000"/>
  <p:embeddedFontLst>
    <p:embeddedFont>
      <p:font typeface="2005_iannnnnMTV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JasmineUPC" panose="02020603050405020304" pitchFamily="18" charset="-34"/>
      <p:regular r:id="rId21"/>
      <p:bold r:id="rId22"/>
      <p:italic r:id="rId23"/>
      <p:boldItalic r:id="rId24"/>
    </p:embeddedFont>
    <p:embeddedFont>
      <p:font typeface="SanamDeklenchaya" panose="020000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E21A"/>
    <a:srgbClr val="475967"/>
    <a:srgbClr val="009B93"/>
    <a:srgbClr val="EB871E"/>
    <a:srgbClr val="80BA3F"/>
    <a:srgbClr val="2B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2" autoAdjust="0"/>
  </p:normalViewPr>
  <p:slideViewPr>
    <p:cSldViewPr snapToGrid="0" showGuides="1">
      <p:cViewPr varScale="1">
        <p:scale>
          <a:sx n="81" d="100"/>
          <a:sy n="81" d="100"/>
        </p:scale>
        <p:origin x="754" y="4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28A3B13-67F4-433A-8A9F-8E5BED89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9384" y="2185930"/>
            <a:ext cx="3644139" cy="431964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91A0287-0C70-4AE6-9BBF-9FE1A05F888E}"/>
              </a:ext>
            </a:extLst>
          </p:cNvPr>
          <p:cNvSpPr txBox="1"/>
          <p:nvPr/>
        </p:nvSpPr>
        <p:spPr>
          <a:xfrm>
            <a:off x="699026" y="1839383"/>
            <a:ext cx="6174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หน่วยการเรียนรู้ที่ ๓</a:t>
            </a:r>
            <a:endParaRPr lang="en-US" sz="7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744C06C-9FD7-4F63-91D7-67FEE64F5E10}"/>
              </a:ext>
            </a:extLst>
          </p:cNvPr>
          <p:cNvSpPr txBox="1"/>
          <p:nvPr/>
        </p:nvSpPr>
        <p:spPr>
          <a:xfrm>
            <a:off x="-748473" y="3446525"/>
            <a:ext cx="9399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หลักธรรม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2662535" y="4939807"/>
            <a:ext cx="2909334" cy="1291402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69334" y="5743669"/>
            <a:ext cx="672318" cy="955589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47233" y="1171886"/>
            <a:ext cx="1042949" cy="1079991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74083"/>
            <a:ext cx="1423136" cy="1418568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4354047" y="6030855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6135741" y="5764750"/>
            <a:ext cx="1407180" cy="987642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6165867" y="5004247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152591"/>
            <a:ext cx="3025809" cy="2084350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4006763" y="863887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>
            <a:off x="8878350" y="244446"/>
            <a:ext cx="154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Hello.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8E594E17-9895-4A4C-AFF0-86A214EB217D}"/>
              </a:ext>
            </a:extLst>
          </p:cNvPr>
          <p:cNvSpPr txBox="1"/>
          <p:nvPr/>
        </p:nvSpPr>
        <p:spPr>
          <a:xfrm>
            <a:off x="7003415" y="746415"/>
            <a:ext cx="541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My Student.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D6C8F16A-FAF1-4BAD-B2AC-9AE85771D269}"/>
              </a:ext>
            </a:extLst>
          </p:cNvPr>
          <p:cNvSpPr txBox="1"/>
          <p:nvPr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  <p:sp>
        <p:nvSpPr>
          <p:cNvPr id="232" name="กล่องข้อความ 231">
            <a:extLst>
              <a:ext uri="{FF2B5EF4-FFF2-40B4-BE49-F238E27FC236}">
                <a16:creationId xmlns:a16="http://schemas.microsoft.com/office/drawing/2014/main" id="{A5F35128-F180-873C-C999-CC0F65BF33BE}"/>
              </a:ext>
            </a:extLst>
          </p:cNvPr>
          <p:cNvSpPr txBox="1"/>
          <p:nvPr/>
        </p:nvSpPr>
        <p:spPr>
          <a:xfrm>
            <a:off x="808135" y="3997384"/>
            <a:ext cx="6678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50" normalizeH="0" baseline="0" noProof="0" dirty="0">
                <a:ln w="9525" cmpd="sng">
                  <a:solidFill>
                    <a:srgbClr val="009B9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009B93">
                      <a:alpha val="40000"/>
                    </a:srgbClr>
                  </a:glow>
                </a:effectLst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ทางพระพุทธศาสนา</a:t>
            </a:r>
            <a:endParaRPr kumimoji="0" lang="en-US" sz="6000" b="1" i="0" u="none" strike="noStrike" kern="1200" cap="none" spc="50" normalizeH="0" baseline="0" noProof="0" dirty="0">
              <a:ln w="9525" cmpd="sng">
                <a:solidFill>
                  <a:srgbClr val="009B93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009B93">
                    <a:alpha val="40000"/>
                  </a:srgbClr>
                </a:glow>
              </a:effectLst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233" name="TextBox 77">
            <a:extLst>
              <a:ext uri="{FF2B5EF4-FFF2-40B4-BE49-F238E27FC236}">
                <a16:creationId xmlns:a16="http://schemas.microsoft.com/office/drawing/2014/main" id="{0DA4221B-451D-8176-1802-05F7DC712DFF}"/>
              </a:ext>
            </a:extLst>
          </p:cNvPr>
          <p:cNvSpPr txBox="1"/>
          <p:nvPr/>
        </p:nvSpPr>
        <p:spPr>
          <a:xfrm>
            <a:off x="-911569" y="2863077"/>
            <a:ext cx="9399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200692" y="280140"/>
            <a:ext cx="11792246" cy="652533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1234915" y="4922687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278750" y="1269880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1209942" y="5868785"/>
            <a:ext cx="865947" cy="1270254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4366322" y="1215917"/>
            <a:ext cx="386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๒. พระวิสุทธิคุณ</a:t>
            </a:r>
            <a:endParaRPr lang="en-US" sz="4000" b="1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293629" y="6175575"/>
            <a:ext cx="1694693" cy="1282044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71">
            <a:extLst>
              <a:ext uri="{FF2B5EF4-FFF2-40B4-BE49-F238E27FC236}">
                <a16:creationId xmlns:a16="http://schemas.microsoft.com/office/drawing/2014/main" id="{FBF6C8BB-FC97-0643-B4D8-EC550B69F75A}"/>
              </a:ext>
            </a:extLst>
          </p:cNvPr>
          <p:cNvSpPr txBox="1"/>
          <p:nvPr/>
        </p:nvSpPr>
        <p:spPr>
          <a:xfrm>
            <a:off x="813525" y="1857859"/>
            <a:ext cx="104587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5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 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ความบริสุทธิ์ปราศจากกิเลสเครื่องเศร้าหมองทั้งปวง โดยเฉพาะกิเลสที่สำคัญ คือ โลภ โกรธ หลง ความบริสุทธิ์ปราศจากกิเลสทั้งปวงเป็นผลจากการได้หยั่งรู้ความจริงอันสูงสุดของพระพุทธเจ้า</a:t>
            </a:r>
          </a:p>
          <a:p>
            <a:pPr algn="thaiDist"/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	</a:t>
            </a:r>
            <a:r>
              <a:rPr lang="th-TH" sz="24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พระวิสุทธิคุณ อาจจะมองได้จากลักษณะต่าง ๆ ดังนี้</a:t>
            </a:r>
          </a:p>
          <a:p>
            <a:pPr marL="457200" indent="-457200" algn="thaiDist">
              <a:buAutoNum type="thaiNumPeriod"/>
            </a:pPr>
            <a:r>
              <a:rPr lang="th-TH" sz="24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พระองค์ปราศจากกิเลสเครื่องเศร้าหมองทั้งปวง – พระองค์ไม่ทรงกระทำชั่วแม้เล็กน้อย ทั้งทางกาย วาจา ใจ ไม่มีความชั่วที่ปิดบังซ่อนเร้น</a:t>
            </a:r>
          </a:p>
          <a:p>
            <a:pPr marL="457200" indent="-457200" algn="thaiDist">
              <a:buAutoNum type="thaiNumPeriod"/>
            </a:pPr>
            <a:r>
              <a:rPr lang="th-TH" sz="24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ทรงทำได้ตามที่สอน – สอนเขาอย่างใด พระองค์ก็ทรงปฏิบัติได้อย่างนั้นด้วย เพื่อให้ประชาชนเกิดความเชื่อมั่นในการสอน</a:t>
            </a:r>
          </a:p>
          <a:p>
            <a:pPr marL="457200" indent="-457200" algn="thaiDist">
              <a:buAutoNum type="thaiNumPeriod"/>
            </a:pPr>
            <a:r>
              <a:rPr lang="th-TH" sz="24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ทรงบริสุทธิ์พระทัยในการสอน - พระองค์มุ่งหวังแต่ประโยชน์แก่เขาอย่างเดียว ไม่ทรงหวังอามิสตอบแทนใดๆ</a:t>
            </a:r>
            <a:endParaRPr lang="en-US" sz="2400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199877" y="489636"/>
            <a:ext cx="11792246" cy="5676723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0018564" y="3429000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560157" y="2148692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1209942" y="5868785"/>
            <a:ext cx="865947" cy="1270254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4272474" y="1409659"/>
            <a:ext cx="386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๓. พระกรุณาคุณ</a:t>
            </a:r>
            <a:endParaRPr lang="en-US" sz="4000" b="1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293629" y="6175575"/>
            <a:ext cx="1694693" cy="1282044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71">
            <a:extLst>
              <a:ext uri="{FF2B5EF4-FFF2-40B4-BE49-F238E27FC236}">
                <a16:creationId xmlns:a16="http://schemas.microsoft.com/office/drawing/2014/main" id="{FBF6C8BB-FC97-0643-B4D8-EC550B69F75A}"/>
              </a:ext>
            </a:extLst>
          </p:cNvPr>
          <p:cNvSpPr txBox="1"/>
          <p:nvPr/>
        </p:nvSpPr>
        <p:spPr>
          <a:xfrm>
            <a:off x="973797" y="3037017"/>
            <a:ext cx="10458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5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 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ความสงสารสัต</a:t>
            </a:r>
            <a:r>
              <a:rPr lang="th-TH" sz="2500" dirty="0" err="1">
                <a:latin typeface="SanamDeklenchaya" panose="02000000000000000000" pitchFamily="2" charset="0"/>
                <a:cs typeface="SanamDeklenchaya" panose="02000000000000000000" pitchFamily="2" charset="0"/>
              </a:rPr>
              <a:t>วโ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ลกผู้ตกอยู่ในห้วงของความทุกข์และคิดช่วยเหลือผู้อื่นให้พ้นทุกข์ </a:t>
            </a:r>
            <a:r>
              <a:rPr lang="en-US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   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พระกรุณาอันยิ่งใหญ่มิใช่จำกัดเฉพาะแต่มนุษย์เท่านั้นยังแผ่ไปถึงสัตว์เดรัจฉานด้วย </a:t>
            </a:r>
            <a:endParaRPr lang="en-US" sz="2400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F2E48F8B-5045-4A00-9D46-EE563148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809" y="3723829"/>
            <a:ext cx="1857375" cy="250943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518433" y="1643976"/>
            <a:ext cx="71013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777" y="2535071"/>
            <a:ext cx="2783783" cy="376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1AEE9-F6BB-4942-8F7C-EAFA713F027A}"/>
              </a:ext>
            </a:extLst>
          </p:cNvPr>
          <p:cNvSpPr txBox="1"/>
          <p:nvPr/>
        </p:nvSpPr>
        <p:spPr>
          <a:xfrm>
            <a:off x="860294" y="1466415"/>
            <a:ext cx="33593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สาระการเรียนรู้</a:t>
            </a:r>
            <a:endParaRPr lang="en-US" sz="5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50651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5ACAF3-C535-4DBC-A3ED-6286442BA675}"/>
              </a:ext>
            </a:extLst>
          </p:cNvPr>
          <p:cNvGrpSpPr/>
          <p:nvPr/>
        </p:nvGrpSpPr>
        <p:grpSpPr>
          <a:xfrm>
            <a:off x="5441076" y="1677390"/>
            <a:ext cx="6713392" cy="784830"/>
            <a:chOff x="5699124" y="1264008"/>
            <a:chExt cx="6713392" cy="78483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1308AE-EFEA-4A48-8F84-C600C30C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3F2048-C18E-4441-9780-C70EB85D912C}"/>
                </a:ext>
              </a:extLst>
            </p:cNvPr>
            <p:cNvSpPr txBox="1"/>
            <p:nvPr/>
          </p:nvSpPr>
          <p:spPr>
            <a:xfrm>
              <a:off x="6351842" y="1264008"/>
              <a:ext cx="606067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500" dirty="0">
                  <a:solidFill>
                    <a:schemeClr val="bg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พระรัตนตรัย</a:t>
              </a:r>
              <a:endParaRPr lang="en-US" sz="45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BB802-D973-425C-B9B9-10B354E81136}"/>
              </a:ext>
            </a:extLst>
          </p:cNvPr>
          <p:cNvGrpSpPr/>
          <p:nvPr/>
        </p:nvGrpSpPr>
        <p:grpSpPr>
          <a:xfrm>
            <a:off x="5383181" y="2784197"/>
            <a:ext cx="5423751" cy="784830"/>
            <a:chOff x="5699124" y="1262987"/>
            <a:chExt cx="4908599" cy="78483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34888B9-2F84-4FF5-90EC-48F0F38F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20C5F6-1B76-4E59-BD9B-853F007BE87C}"/>
                </a:ext>
              </a:extLst>
            </p:cNvPr>
            <p:cNvSpPr txBox="1"/>
            <p:nvPr/>
          </p:nvSpPr>
          <p:spPr>
            <a:xfrm>
              <a:off x="6458896" y="1262987"/>
              <a:ext cx="41488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500" dirty="0">
                  <a:solidFill>
                    <a:schemeClr val="bg1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ความหมายพระรัตนตรัย</a:t>
              </a:r>
              <a:endParaRPr lang="en-US" sz="45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8787AD-32FD-49D7-94D2-A273CBDF3F43}"/>
              </a:ext>
            </a:extLst>
          </p:cNvPr>
          <p:cNvGrpSpPr/>
          <p:nvPr/>
        </p:nvGrpSpPr>
        <p:grpSpPr>
          <a:xfrm>
            <a:off x="5441076" y="3712658"/>
            <a:ext cx="4930776" cy="1015663"/>
            <a:chOff x="5699124" y="985173"/>
            <a:chExt cx="4930776" cy="101566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0D8FAD0-53DD-4557-9661-20FF8731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9124" y="1493005"/>
              <a:ext cx="561975" cy="393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2FB64F-C934-46EF-870E-2DF7E30B3802}"/>
                </a:ext>
              </a:extLst>
            </p:cNvPr>
            <p:cNvSpPr txBox="1"/>
            <p:nvPr/>
          </p:nvSpPr>
          <p:spPr>
            <a:xfrm>
              <a:off x="6481073" y="985173"/>
              <a:ext cx="4148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9803217" y="732727"/>
            <a:ext cx="327282" cy="501604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TextBox 18">
            <a:extLst>
              <a:ext uri="{FF2B5EF4-FFF2-40B4-BE49-F238E27FC236}">
                <a16:creationId xmlns:a16="http://schemas.microsoft.com/office/drawing/2014/main" id="{6A8982B8-630C-6FD7-0F8B-A50E2FCDAD13}"/>
              </a:ext>
            </a:extLst>
          </p:cNvPr>
          <p:cNvSpPr txBox="1"/>
          <p:nvPr/>
        </p:nvSpPr>
        <p:spPr>
          <a:xfrm>
            <a:off x="6165129" y="4148573"/>
            <a:ext cx="4148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chemeClr val="bg1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132" name="กล่องข้อความ 131">
            <a:extLst>
              <a:ext uri="{FF2B5EF4-FFF2-40B4-BE49-F238E27FC236}">
                <a16:creationId xmlns:a16="http://schemas.microsoft.com/office/drawing/2014/main" id="{B1BE698D-BAF6-B751-5A54-25ABC9220BEF}"/>
              </a:ext>
            </a:extLst>
          </p:cNvPr>
          <p:cNvSpPr txBox="1"/>
          <p:nvPr/>
        </p:nvSpPr>
        <p:spPr>
          <a:xfrm>
            <a:off x="6188951" y="3672943"/>
            <a:ext cx="42457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  <a:p>
            <a:r>
              <a:rPr lang="th-TH" sz="450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คุณค่าของพระพุทธ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E7997C9-4437-4D95-F516-EAD9D135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3051" y="638153"/>
            <a:ext cx="341406" cy="530398"/>
          </a:xfrm>
          <a:prstGeom prst="rect">
            <a:avLst/>
          </a:prstGeom>
        </p:spPr>
      </p:pic>
      <p:pic>
        <p:nvPicPr>
          <p:cNvPr id="133" name="รูปภาพ 132">
            <a:extLst>
              <a:ext uri="{FF2B5EF4-FFF2-40B4-BE49-F238E27FC236}">
                <a16:creationId xmlns:a16="http://schemas.microsoft.com/office/drawing/2014/main" id="{F1B85560-9B70-6086-705A-5276BCE58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1965" y="3672943"/>
            <a:ext cx="2550583" cy="3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2C552A-B387-219D-7E1E-06F857E5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8" y="1596721"/>
            <a:ext cx="11802879" cy="507840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6940205" y="1336155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10998628" y="25103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C9448CA-A9F1-40B0-92DA-FF81A452EE5C}"/>
              </a:ext>
            </a:extLst>
          </p:cNvPr>
          <p:cNvSpPr txBox="1"/>
          <p:nvPr/>
        </p:nvSpPr>
        <p:spPr>
          <a:xfrm>
            <a:off x="488418" y="459580"/>
            <a:ext cx="5416806" cy="182357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75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พระรัตนตรัย</a:t>
            </a:r>
            <a:endParaRPr lang="en-US" sz="75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FFBC83-621C-4A0A-AF79-234F940368B8}"/>
              </a:ext>
            </a:extLst>
          </p:cNvPr>
          <p:cNvSpPr txBox="1"/>
          <p:nvPr/>
        </p:nvSpPr>
        <p:spPr>
          <a:xfrm>
            <a:off x="1830192" y="2923120"/>
            <a:ext cx="7827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ln w="0"/>
                <a:latin typeface="JasmineUPC" panose="02020603050405020304" pitchFamily="18" charset="-34"/>
                <a:cs typeface="JasmineUPC" panose="02020603050405020304" pitchFamily="18" charset="-34"/>
              </a:rPr>
              <a:t>พระรัตนตรัย แปลว่า แก้วอันประเสริฐ ๓ ดวง </a:t>
            </a:r>
          </a:p>
          <a:p>
            <a:pPr algn="ctr"/>
            <a:r>
              <a:rPr lang="th-TH" sz="4000" dirty="0">
                <a:ln w="0"/>
                <a:latin typeface="JasmineUPC" panose="02020603050405020304" pitchFamily="18" charset="-34"/>
                <a:cs typeface="JasmineUPC" panose="02020603050405020304" pitchFamily="18" charset="-34"/>
              </a:rPr>
              <a:t>ได้แก่ พระพุทธ พระธรรม พระสงฆ์ </a:t>
            </a:r>
          </a:p>
          <a:p>
            <a:pPr algn="ctr"/>
            <a:r>
              <a:rPr lang="th-TH" sz="4000" dirty="0">
                <a:ln w="0"/>
                <a:latin typeface="JasmineUPC" panose="02020603050405020304" pitchFamily="18" charset="-34"/>
                <a:cs typeface="JasmineUPC" panose="02020603050405020304" pitchFamily="18" charset="-34"/>
              </a:rPr>
              <a:t>ซึ่งเป็นองค์ประกอบสำคัญของพระพุทธศาสนา</a:t>
            </a:r>
            <a:endParaRPr lang="en-US" sz="4000" dirty="0">
              <a:ln w="0"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7A573D0-3946-B475-CF8F-C84A8CDD3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456" y="3759858"/>
            <a:ext cx="3567765" cy="35677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3FB8D1-21FF-9756-390F-5F2CC3C3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735" y="572941"/>
            <a:ext cx="2472880" cy="24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C1924DD-6CFB-6387-A922-63938F32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9" y="1070449"/>
            <a:ext cx="11802879" cy="507840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15620959" y="7094643"/>
            <a:ext cx="156989" cy="226364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948680" y="612818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CFE05B5-A4D8-4CE2-97DB-9146C97498F2}"/>
              </a:ext>
            </a:extLst>
          </p:cNvPr>
          <p:cNvSpPr txBox="1"/>
          <p:nvPr/>
        </p:nvSpPr>
        <p:spPr>
          <a:xfrm>
            <a:off x="3387597" y="331785"/>
            <a:ext cx="541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0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พระพุทธ</a:t>
            </a:r>
            <a:endParaRPr lang="en-US" sz="90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sp>
        <p:nvSpPr>
          <p:cNvPr id="122" name="TextBox 111">
            <a:extLst>
              <a:ext uri="{FF2B5EF4-FFF2-40B4-BE49-F238E27FC236}">
                <a16:creationId xmlns:a16="http://schemas.microsoft.com/office/drawing/2014/main" id="{78228F1B-F041-B843-4E29-6984D1A68F9D}"/>
              </a:ext>
            </a:extLst>
          </p:cNvPr>
          <p:cNvSpPr txBox="1"/>
          <p:nvPr/>
        </p:nvSpPr>
        <p:spPr>
          <a:xfrm>
            <a:off x="825148" y="2545449"/>
            <a:ext cx="10541702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spcBef>
                <a:spcPts val="1800"/>
              </a:spcBef>
            </a:pPr>
            <a:r>
              <a:rPr lang="th-TH" sz="3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    </a:t>
            </a:r>
            <a:r>
              <a:rPr lang="th-TH" sz="3000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</a:t>
            </a:r>
            <a:r>
              <a:rPr lang="th-TH" sz="3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SanamDeklenchaya" panose="02000000000000000000" pitchFamily="2" charset="0"/>
                <a:cs typeface="SanamDeklenchaya" panose="02000000000000000000" pitchFamily="2" charset="0"/>
              </a:rPr>
              <a:t> </a:t>
            </a: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องค์สัมมาส</a:t>
            </a:r>
            <a:r>
              <a:rPr lang="th-TH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ัม</a:t>
            </a: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พุทธเจ้า ผู้ซึ่งเป็นศาสดาของศาสนา กล่าวคือ ทรงเป็นผู้ค้นพบหลักธรรมโดยการตรัสรู้เอง และนำมาสอนให้ผู้อื่นปฏิบัติตามโดยทรงประกาศพระศาสนาและเผยแผ่ธรรมให้มนุษย์ได้เห็นสัจจะของชีวิต</a:t>
            </a:r>
            <a:endParaRPr lang="en-US" sz="30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411D27-7C05-7797-B84E-BE256A13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39" y="3256473"/>
            <a:ext cx="4243433" cy="42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2">
            <a:extLst>
              <a:ext uri="{FF2B5EF4-FFF2-40B4-BE49-F238E27FC236}">
                <a16:creationId xmlns:a16="http://schemas.microsoft.com/office/drawing/2014/main" id="{DCE5D704-A91C-2104-404B-9CEC3DDC523C}"/>
              </a:ext>
            </a:extLst>
          </p:cNvPr>
          <p:cNvSpPr/>
          <p:nvPr/>
        </p:nvSpPr>
        <p:spPr>
          <a:xfrm>
            <a:off x="124357" y="1348584"/>
            <a:ext cx="11792246" cy="5069335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15620959" y="7094643"/>
            <a:ext cx="156989" cy="226364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708823" y="6114125"/>
            <a:ext cx="3483177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CFE05B5-A4D8-4CE2-97DB-9146C97498F2}"/>
              </a:ext>
            </a:extLst>
          </p:cNvPr>
          <p:cNvSpPr txBox="1"/>
          <p:nvPr/>
        </p:nvSpPr>
        <p:spPr>
          <a:xfrm>
            <a:off x="3387597" y="603765"/>
            <a:ext cx="541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0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พระธรรม</a:t>
            </a:r>
            <a:endParaRPr lang="en-US" sz="90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sp>
        <p:nvSpPr>
          <p:cNvPr id="122" name="TextBox 111">
            <a:extLst>
              <a:ext uri="{FF2B5EF4-FFF2-40B4-BE49-F238E27FC236}">
                <a16:creationId xmlns:a16="http://schemas.microsoft.com/office/drawing/2014/main" id="{78228F1B-F041-B843-4E29-6984D1A68F9D}"/>
              </a:ext>
            </a:extLst>
          </p:cNvPr>
          <p:cNvSpPr txBox="1"/>
          <p:nvPr/>
        </p:nvSpPr>
        <p:spPr>
          <a:xfrm>
            <a:off x="594449" y="3282508"/>
            <a:ext cx="1093048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spcBef>
                <a:spcPts val="1800"/>
              </a:spcBef>
            </a:pPr>
            <a:r>
              <a:rPr lang="th-TH" sz="30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    </a:t>
            </a:r>
            <a:r>
              <a:rPr lang="th-TH" sz="3000" b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</a:t>
            </a: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 ความจริงที่พระพุทธเจ้าทรงค้นพบ พระธรรมนี้เป็นความจริงที่มีอยู่แล้ว    พระพุทธองค์มิได้ทรงคิดขึ้นเอง แต่พระองค์ทรงค้นพบ แล้วนำมาสั่งสอนชาวโลก</a:t>
            </a:r>
            <a:endParaRPr lang="en-US" sz="30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59D98E-52CC-2B45-6376-547172B2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98" y="3244216"/>
            <a:ext cx="3483177" cy="34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2">
            <a:extLst>
              <a:ext uri="{FF2B5EF4-FFF2-40B4-BE49-F238E27FC236}">
                <a16:creationId xmlns:a16="http://schemas.microsoft.com/office/drawing/2014/main" id="{CBAA713A-06FE-6479-B072-B6D0265B8D08}"/>
              </a:ext>
            </a:extLst>
          </p:cNvPr>
          <p:cNvSpPr/>
          <p:nvPr/>
        </p:nvSpPr>
        <p:spPr>
          <a:xfrm>
            <a:off x="124357" y="1348584"/>
            <a:ext cx="11792246" cy="5069335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15620959" y="7094643"/>
            <a:ext cx="156989" cy="226364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8708823" y="6114125"/>
            <a:ext cx="3483177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CFE05B5-A4D8-4CE2-97DB-9146C97498F2}"/>
              </a:ext>
            </a:extLst>
          </p:cNvPr>
          <p:cNvSpPr txBox="1"/>
          <p:nvPr/>
        </p:nvSpPr>
        <p:spPr>
          <a:xfrm>
            <a:off x="3387597" y="465344"/>
            <a:ext cx="541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0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พระสงฆ์</a:t>
            </a:r>
            <a:endParaRPr lang="en-US" sz="90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sp>
        <p:nvSpPr>
          <p:cNvPr id="122" name="TextBox 111">
            <a:extLst>
              <a:ext uri="{FF2B5EF4-FFF2-40B4-BE49-F238E27FC236}">
                <a16:creationId xmlns:a16="http://schemas.microsoft.com/office/drawing/2014/main" id="{78228F1B-F041-B843-4E29-6984D1A68F9D}"/>
              </a:ext>
            </a:extLst>
          </p:cNvPr>
          <p:cNvSpPr txBox="1"/>
          <p:nvPr/>
        </p:nvSpPr>
        <p:spPr>
          <a:xfrm>
            <a:off x="762033" y="3336073"/>
            <a:ext cx="1124712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spcBef>
                <a:spcPts val="1800"/>
              </a:spcBef>
            </a:pPr>
            <a:r>
              <a:rPr lang="th-TH" sz="30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    </a:t>
            </a:r>
            <a:r>
              <a:rPr lang="th-TH" sz="3000" b="1" u="sng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</a:t>
            </a:r>
            <a:r>
              <a:rPr lang="th-TH" sz="3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 สาวกของพระพุทธเจ้า เป็นผู้ปฏิบัติและเผยแผ่ธรรมแก่มวลมนุษย์</a:t>
            </a:r>
            <a:endParaRPr lang="en-US" sz="300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 rot="19526093">
            <a:off x="11367442" y="2576522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 rot="21079970">
            <a:off x="586682" y="263005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493BD9D-E933-84D5-F9FA-13AAECD3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30861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1399705" y="1745593"/>
            <a:ext cx="9139205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9471536" y="3457053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2032621" y="2492238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2513311" y="3045407"/>
            <a:ext cx="716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คุณค่าของพระพุทธ</a:t>
            </a:r>
            <a:endParaRPr lang="en-US" sz="8000" b="1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200692" y="484944"/>
            <a:ext cx="11792246" cy="597368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0869631" y="4067256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002848" y="1041363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1254842" y="2043853"/>
            <a:ext cx="96719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	</a:t>
            </a:r>
            <a:r>
              <a:rPr lang="th-TH" sz="3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พระพุทธเจ้าทรงมีพระคุณมากมายหลายประการโดยพิสดาร ๙ ประการ เรียกว่า </a:t>
            </a:r>
            <a:r>
              <a:rPr lang="th-TH" sz="35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นวรหคุณ </a:t>
            </a:r>
            <a:r>
              <a:rPr lang="th-TH" sz="3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อันได้แก่ อรหัง สัมมาสัมพุทโธ วิชชาจรณสัมปันโน สุคโต โลกวิทู อนุตตโร ปุริสทัมมสารถิ   สัตถาเทวมนุสาน</a:t>
            </a:r>
            <a:r>
              <a:rPr lang="th-TH" sz="3500" dirty="0" err="1">
                <a:latin typeface="SanamDeklenchaya" panose="02000000000000000000" pitchFamily="2" charset="0"/>
                <a:cs typeface="SanamDeklenchaya" panose="02000000000000000000" pitchFamily="2" charset="0"/>
              </a:rPr>
              <a:t>ัง</a:t>
            </a:r>
            <a:r>
              <a:rPr lang="th-TH" sz="3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 พุทโธ ภควา แต่ถ้ากล่าวโดยสรุป พระพุทธเจ้าทรงมีพระคุณอยู่ ๓ ประการ ดังนี้</a:t>
            </a:r>
            <a:endParaRPr lang="en-US" sz="3500" b="1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1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200692" y="730517"/>
            <a:ext cx="11792246" cy="5069335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0983828" y="3101491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702917" y="2554828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373" spc="0" baseline="0" dirty="0">
                <a:solidFill>
                  <a:srgbClr val="009B93"/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4165309" y="1749105"/>
            <a:ext cx="386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๑. พระปัญญาคุณ</a:t>
            </a:r>
            <a:endParaRPr lang="en-US" sz="4000" b="1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71">
            <a:extLst>
              <a:ext uri="{FF2B5EF4-FFF2-40B4-BE49-F238E27FC236}">
                <a16:creationId xmlns:a16="http://schemas.microsoft.com/office/drawing/2014/main" id="{FBF6C8BB-FC97-0643-B4D8-EC550B69F75A}"/>
              </a:ext>
            </a:extLst>
          </p:cNvPr>
          <p:cNvSpPr txBox="1"/>
          <p:nvPr/>
        </p:nvSpPr>
        <p:spPr>
          <a:xfrm>
            <a:off x="1292686" y="2982050"/>
            <a:ext cx="1045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5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หมายถึง</a:t>
            </a:r>
            <a:r>
              <a:rPr lang="th-TH" sz="4000" b="1" dirty="0">
                <a:latin typeface="SanamDeklenchaya" panose="02000000000000000000" pitchFamily="2" charset="0"/>
                <a:cs typeface="SanamDeklenchaya" panose="02000000000000000000" pitchFamily="2" charset="0"/>
              </a:rPr>
              <a:t> 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การที่พระพุทธเจ้าเป็นผู้ทรงมีปรีชาญาณอันลึกซึ้งคัมภีรภาพ</a:t>
            </a:r>
            <a:r>
              <a:rPr lang="en-US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 </a:t>
            </a:r>
            <a:r>
              <a:rPr lang="th-TH" sz="2500" dirty="0">
                <a:latin typeface="SanamDeklenchaya" panose="02000000000000000000" pitchFamily="2" charset="0"/>
                <a:cs typeface="SanamDeklenchaya" panose="02000000000000000000" pitchFamily="2" charset="0"/>
              </a:rPr>
              <a:t>ยากจะหาผู้ใดเทียมได้</a:t>
            </a:r>
            <a:endParaRPr lang="en-US" sz="2500" dirty="0"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302</Words>
  <Application>Microsoft Office PowerPoint</Application>
  <PresentationFormat>แบบจอกว้าง</PresentationFormat>
  <Paragraphs>46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SanamDeklenchaya</vt:lpstr>
      <vt:lpstr>Arial</vt:lpstr>
      <vt:lpstr>JasmineUPC</vt:lpstr>
      <vt:lpstr>Calibri Light</vt:lpstr>
      <vt:lpstr>Calibri</vt:lpstr>
      <vt:lpstr>2005_iannnnnMTV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Learning PowerPoint Template</dc:subject>
  <dc:creator>www.PowerPointhub.com</dc:creator>
  <cp:lastModifiedBy>สุกัลยา</cp:lastModifiedBy>
  <cp:revision>12</cp:revision>
  <dcterms:created xsi:type="dcterms:W3CDTF">2021-07-23T14:52:23Z</dcterms:created>
  <dcterms:modified xsi:type="dcterms:W3CDTF">2022-06-06T04:27:53Z</dcterms:modified>
  <cp:category>Education</cp:category>
</cp:coreProperties>
</file>