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sldIdLst>
    <p:sldId id="362" r:id="rId3"/>
    <p:sldId id="380" r:id="rId4"/>
    <p:sldId id="365" r:id="rId5"/>
    <p:sldId id="366" r:id="rId6"/>
    <p:sldId id="398" r:id="rId7"/>
    <p:sldId id="399" r:id="rId8"/>
    <p:sldId id="400" r:id="rId9"/>
    <p:sldId id="393" r:id="rId10"/>
    <p:sldId id="401" r:id="rId11"/>
    <p:sldId id="394" r:id="rId12"/>
    <p:sldId id="396" r:id="rId13"/>
    <p:sldId id="397" r:id="rId14"/>
    <p:sldId id="367" r:id="rId15"/>
    <p:sldId id="383" r:id="rId16"/>
    <p:sldId id="277" r:id="rId17"/>
    <p:sldId id="382" r:id="rId18"/>
    <p:sldId id="263" r:id="rId19"/>
    <p:sldId id="370" r:id="rId20"/>
    <p:sldId id="371" r:id="rId21"/>
    <p:sldId id="372" r:id="rId22"/>
    <p:sldId id="384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CCFF"/>
    <a:srgbClr val="FBE5D6"/>
    <a:srgbClr val="FCE7D8"/>
    <a:srgbClr val="FFFFFF"/>
    <a:srgbClr val="FCECE8"/>
    <a:srgbClr val="F8D7CD"/>
    <a:srgbClr val="CC009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5" autoAdjust="0"/>
    <p:restoredTop sz="93895" autoAdjust="0"/>
  </p:normalViewPr>
  <p:slideViewPr>
    <p:cSldViewPr snapToGrid="0">
      <p:cViewPr varScale="1">
        <p:scale>
          <a:sx n="62" d="100"/>
          <a:sy n="62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67AB-E613-4605-8021-3AF6B0DFD5F0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80796-AE9F-4527-8369-361B0AAC8D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584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A5CF2-37C2-45BA-A5A1-7F1FC0D9170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942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A5CF2-37C2-45BA-A5A1-7F1FC0D9170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804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975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444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A5CF2-37C2-45BA-A5A1-7F1FC0D9170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088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0540-DF9A-4527-AC5F-5B1C0ADB4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42CF9-73CB-4614-ABC6-BC105BAD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BA63-4F1D-40A8-9A57-BADB1DFD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2A6AD-9A87-483A-8692-CB0010AD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44AF-BDD0-4DC0-AB4E-A993BEB8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840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3721-F45A-4B49-9179-78719AE0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4F047-6386-4CC4-9D23-FB17C7643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D545-CB17-4081-85B3-27304CDD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B4C1-A877-416A-BE4E-DCB9A991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872C2-A19B-4B52-8CE6-79313067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623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222E5-101C-4E67-8B7A-1D5E501A5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CE175-555B-4763-9A96-F3F6A2519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9F2C6-37EB-470A-AA6A-0D527B7D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1ADF-801B-4DE4-81F8-294392C7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9DB49-012C-483C-80AD-001AE7538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6638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5EEA-AEB4-44F3-BABE-F5C1284FAEED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823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7210-FE9A-4238-9B9E-43C565EEDFED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986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09FA-CDA5-4666-90AD-F34F48BE7E99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430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40EC-1BC6-4FC6-AFE2-323F34955967}" type="datetime1">
              <a:rPr lang="th-TH" smtClean="0"/>
              <a:t>02/05/68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898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B3A4-C58E-413E-A4DF-F7BA6FE17B26}" type="datetime1">
              <a:rPr lang="th-TH" smtClean="0"/>
              <a:t>02/05/68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1295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1B2B-20E8-4FC7-B4E5-9EA51A00BFA2}" type="datetime1">
              <a:rPr lang="th-TH" smtClean="0"/>
              <a:t>02/05/68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19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999E-E1CE-423D-96E1-5453A2178853}" type="datetime1">
              <a:rPr lang="th-TH" smtClean="0"/>
              <a:t>02/05/68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1557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4EC-31AC-484C-977F-BA38334B4E46}" type="datetime1">
              <a:rPr lang="th-TH" smtClean="0"/>
              <a:t>02/05/68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013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9BD4-B27E-456C-950B-4FA2A3EF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218ED-1606-405D-8B77-20601FB6C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195A9-7137-417C-B5C5-4A9EB711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32094-D5E4-4ECC-81C7-CAA4E2FD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58C74-B043-4055-8D92-BE88E8E4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789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DB84-7B7A-4932-9E1B-0D827553DAFD}" type="datetime1">
              <a:rPr lang="th-TH" smtClean="0"/>
              <a:t>02/05/68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813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2295-C372-4233-9380-10C2AEBE322A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646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D097E-469B-440A-B916-7CBFACEAB179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608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130A5-C1B9-419F-B2EA-FF388977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854EC-8A4F-49F6-92EE-0D492F3D8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0035F-F2F1-4EE3-894A-BC73140C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776DB-AEB6-402C-A6F1-4D2A91DA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19F8F-E05E-4D2A-993D-7759F5F8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261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DF332-7790-4389-BAC7-15E6B638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03766-7749-4C81-B1F0-4D8AFA79E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5B7BB-EE2E-478E-8017-F0391D2DA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D54EE-44B4-4C90-8129-038B2784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DC406-FFB8-4149-86AD-A5452570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3095E-772D-41DA-9FF6-286F7A02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903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0354-5F1D-4F01-AE48-07F464C8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EE74D-D649-408C-83D8-945DBD5C9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5FB81-9A13-4388-A876-B5CD7452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D3FFA-DAF1-46E9-9B3D-75D8C6F57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5282A-90A2-4F8B-9F64-C9CAFBD6C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82AE0-A539-4904-B11C-D0E4C321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CA8D5-5480-4BDD-81D6-3CD59F03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DDCCF0-C5F4-4900-BFBF-FFB804C2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7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AF7C-F5E6-41A1-AB1F-C4AC4919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D1791-2183-45BE-895B-D4634848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7211A-3BAE-4875-AABC-75D19D52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CCB38-D480-4638-8530-BF21C954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92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8DD198-AB9A-4197-BF9B-20F570E7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5081B6-B019-4F74-A3EF-0EFEFACD0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38E2-0255-4266-A8D4-9347E067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03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17F5-A6E2-41CD-A124-D6ADED92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3675-D372-4DC2-8199-41F33362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0CFE4-E56F-4FF8-AB1C-7D509976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59356-BB22-4583-BC94-723F795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A377-0A66-4E17-904F-67754D78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32009-D571-4160-898D-65DEAF32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676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B58F-59CF-4CD3-8396-EC93C536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47F69-8D84-4B9E-9B6F-C791F4671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7DDE3-415F-418E-9193-CD258C18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4D881-8773-44B1-8AA4-60470979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DF383-56F1-4B9C-B4F0-1CA59B3D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44AD-B21F-40E5-8DED-87D3468E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299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FF6CF-F76D-4708-817A-33CD5139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9CFEF-9958-4A4D-B7CB-902AA76A2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B09E9-B577-4C84-9658-3797FBC3E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16E1A-8FCB-47B0-A4F6-487E828F916A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58AE8-0AA8-431D-B6A9-4FFAE6AA6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0B009-7314-4823-8316-94722F9CC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C977A-A2F7-44DD-B0CF-9BE5C2A5D0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300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66028-35F7-48CD-A6D1-3D55A2CB5994}" type="datetime1">
              <a:rPr lang="th-TH" smtClean="0"/>
              <a:t>02/05/68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A2F01-7DB2-4161-9577-A666D63DC3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666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4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35354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9">
            <a:extLst>
              <a:ext uri="{FF2B5EF4-FFF2-40B4-BE49-F238E27FC236}">
                <a16:creationId xmlns:a16="http://schemas.microsoft.com/office/drawing/2014/main" id="{FDECDB12-D7BA-4282-B9B5-46879296A5DA}"/>
              </a:ext>
            </a:extLst>
          </p:cNvPr>
          <p:cNvSpPr/>
          <p:nvPr/>
        </p:nvSpPr>
        <p:spPr>
          <a:xfrm>
            <a:off x="6995160" y="1856747"/>
            <a:ext cx="4873752" cy="272659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นักเรียนคิดว่า คนในภาพใด</a:t>
            </a:r>
          </a:p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ที่ต้องกลับไปทำความสะอาดเสื้อผ้าทันที ?</a:t>
            </a:r>
            <a:endParaRPr lang="th-TH" sz="6000" b="1" dirty="0">
              <a:ln w="1905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3D6AD-EA94-4994-84C4-C07B03B9F0A2}"/>
              </a:ext>
            </a:extLst>
          </p:cNvPr>
          <p:cNvSpPr txBox="1"/>
          <p:nvPr/>
        </p:nvSpPr>
        <p:spPr>
          <a:xfrm>
            <a:off x="3924608" y="5271032"/>
            <a:ext cx="4870552" cy="584775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คนที่สวมใส่ชุดพละเล่นฟุตบอล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584278"/>
            <a:ext cx="1800000" cy="18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5907" r="20175"/>
          <a:stretch/>
        </p:blipFill>
        <p:spPr>
          <a:xfrm>
            <a:off x="3594827" y="1254156"/>
            <a:ext cx="3182215" cy="3581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/>
          <a:stretch/>
        </p:blipFill>
        <p:spPr>
          <a:xfrm>
            <a:off x="292131" y="1218419"/>
            <a:ext cx="3240404" cy="361685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F885F0-4B98-1045-98DC-B0EA38F37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มุมมน 5"/>
          <p:cNvSpPr/>
          <p:nvPr/>
        </p:nvSpPr>
        <p:spPr>
          <a:xfrm>
            <a:off x="1287452" y="2116184"/>
            <a:ext cx="3389050" cy="722811"/>
          </a:xfrm>
          <a:prstGeom prst="round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หมวดการอบหรือปั่น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-69669" y="0"/>
            <a:ext cx="12353544" cy="1448535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56"/>
          <p:cNvGrpSpPr/>
          <p:nvPr/>
        </p:nvGrpSpPr>
        <p:grpSpPr>
          <a:xfrm>
            <a:off x="1377543" y="618297"/>
            <a:ext cx="9936069" cy="1203189"/>
            <a:chOff x="5762589" y="1634380"/>
            <a:chExt cx="9960148" cy="12031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สี่เหลี่ยมผืนผ้ามุมมน 85"/>
            <p:cNvSpPr/>
            <p:nvPr/>
          </p:nvSpPr>
          <p:spPr>
            <a:xfrm>
              <a:off x="5762589" y="1634380"/>
              <a:ext cx="9960148" cy="1195520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กล่องข้อความ 88"/>
            <p:cNvSpPr txBox="1"/>
            <p:nvPr/>
          </p:nvSpPr>
          <p:spPr>
            <a:xfrm>
              <a:off x="6062855" y="1760351"/>
              <a:ext cx="906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สำรวจสัญลักษณ์บนป้ายผ้าที่ติดมากับเสื้อผ้า และดูแลรักษาให้ถูกวิธี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โดยจัดจำแนกแยกเป็นหมวด ๆ ได้ ดังนี้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991" t="55037" r="47595" b="14624"/>
          <a:stretch/>
        </p:blipFill>
        <p:spPr>
          <a:xfrm>
            <a:off x="6165092" y="3502058"/>
            <a:ext cx="5077674" cy="2187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991" t="25381" r="47595" b="44247"/>
          <a:stretch/>
        </p:blipFill>
        <p:spPr>
          <a:xfrm>
            <a:off x="997894" y="3502058"/>
            <a:ext cx="5045855" cy="21871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81977" y="3615319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81977" y="4769205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50514" y="3711113"/>
            <a:ext cx="29964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37600" y="4769205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97B1019-6C49-0A4A-85FD-E2A4C1289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มุมมน 5"/>
          <p:cNvSpPr/>
          <p:nvPr/>
        </p:nvSpPr>
        <p:spPr>
          <a:xfrm>
            <a:off x="1296161" y="2104671"/>
            <a:ext cx="2529319" cy="636849"/>
          </a:xfrm>
          <a:prstGeom prst="round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</a:t>
            </a: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การตาก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6250" y="2967596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5023" y="4247169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31149" y="5262102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69669" y="9018"/>
            <a:ext cx="12353544" cy="1439517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กลุ่ม 56"/>
          <p:cNvGrpSpPr/>
          <p:nvPr/>
        </p:nvGrpSpPr>
        <p:grpSpPr>
          <a:xfrm>
            <a:off x="1377543" y="618297"/>
            <a:ext cx="9936069" cy="1203189"/>
            <a:chOff x="5762589" y="1634380"/>
            <a:chExt cx="9960148" cy="12031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สี่เหลี่ยมผืนผ้ามุมมน 85"/>
            <p:cNvSpPr/>
            <p:nvPr/>
          </p:nvSpPr>
          <p:spPr>
            <a:xfrm>
              <a:off x="5762589" y="1634380"/>
              <a:ext cx="9960148" cy="1195520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กล่องข้อความ 88"/>
            <p:cNvSpPr txBox="1"/>
            <p:nvPr/>
          </p:nvSpPr>
          <p:spPr>
            <a:xfrm>
              <a:off x="6062855" y="1760351"/>
              <a:ext cx="906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สำรวจสัญลักษณ์บนป้ายผ้าที่ติดมากับเสื้อผ้า และดูแลรักษาให้ถูกวิธี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โดยจัดจำแนกแยกเป็นหมวด ๆ ได้ ดังนี้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960" t="48006" r="17157" b="37741"/>
          <a:stretch/>
        </p:blipFill>
        <p:spPr>
          <a:xfrm>
            <a:off x="1274814" y="3217223"/>
            <a:ext cx="4914604" cy="1143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7960" t="61905" r="17157" b="10634"/>
          <a:stretch/>
        </p:blipFill>
        <p:spPr>
          <a:xfrm>
            <a:off x="6378905" y="3205269"/>
            <a:ext cx="4914605" cy="25028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99675" y="3495680"/>
            <a:ext cx="2699658" cy="74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8438" y="4711483"/>
            <a:ext cx="2699658" cy="74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86827" y="3386073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7990" t="22418" r="17198" b="63594"/>
          <a:stretch/>
        </p:blipFill>
        <p:spPr>
          <a:xfrm>
            <a:off x="1274814" y="4559367"/>
            <a:ext cx="4914606" cy="11957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86827" y="4612054"/>
            <a:ext cx="2699658" cy="1096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BC243BF-3194-CE41-85E4-EA2686353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"/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1" name="สี่เหลี่ยมผืนผ้ามุมมน 5"/>
          <p:cNvSpPr/>
          <p:nvPr/>
        </p:nvSpPr>
        <p:spPr>
          <a:xfrm>
            <a:off x="1531294" y="2104671"/>
            <a:ext cx="2529319" cy="636849"/>
          </a:xfrm>
          <a:prstGeom prst="round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หมวดการรีด</a:t>
            </a:r>
          </a:p>
        </p:txBody>
      </p:sp>
      <p:sp>
        <p:nvSpPr>
          <p:cNvPr id="7" name="Rectangle 6"/>
          <p:cNvSpPr/>
          <p:nvPr/>
        </p:nvSpPr>
        <p:spPr>
          <a:xfrm>
            <a:off x="-69669" y="9018"/>
            <a:ext cx="12353544" cy="1439517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56"/>
          <p:cNvGrpSpPr/>
          <p:nvPr/>
        </p:nvGrpSpPr>
        <p:grpSpPr>
          <a:xfrm>
            <a:off x="1377543" y="618297"/>
            <a:ext cx="9936069" cy="1203189"/>
            <a:chOff x="5762589" y="1634380"/>
            <a:chExt cx="9960148" cy="12031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สี่เหลี่ยมผืนผ้ามุมมน 85"/>
            <p:cNvSpPr/>
            <p:nvPr/>
          </p:nvSpPr>
          <p:spPr>
            <a:xfrm>
              <a:off x="5762589" y="1634380"/>
              <a:ext cx="9960148" cy="1195520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กล่องข้อความ 88"/>
            <p:cNvSpPr txBox="1"/>
            <p:nvPr/>
          </p:nvSpPr>
          <p:spPr>
            <a:xfrm>
              <a:off x="6062855" y="1760351"/>
              <a:ext cx="906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สำรวจสัญลักษณ์บนป้ายผ้าที่ติดมากับเสื้อผ้า และดูแลรักษาให้ถูกวิธี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โดยจัดจำแนกแยกเป็นหมวด ๆ ได้ ดังนี้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7990" t="35993" r="17198" b="36065"/>
          <a:stretch/>
        </p:blipFill>
        <p:spPr>
          <a:xfrm>
            <a:off x="1159828" y="3157698"/>
            <a:ext cx="4683517" cy="21145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45577" y="2741179"/>
            <a:ext cx="4719828" cy="3163231"/>
            <a:chOff x="6345577" y="2741179"/>
            <a:chExt cx="4719828" cy="31632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47990" t="63441" r="17198" b="8929"/>
            <a:stretch/>
          </p:blipFill>
          <p:spPr>
            <a:xfrm>
              <a:off x="6345577" y="2741179"/>
              <a:ext cx="4719828" cy="21071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7952" t="68537" r="17158" b="17460"/>
            <a:stretch/>
          </p:blipFill>
          <p:spPr>
            <a:xfrm>
              <a:off x="6345577" y="4826595"/>
              <a:ext cx="4719828" cy="107781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052354" y="3351032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12889" y="4325194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24969" y="2923136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21059" y="3972496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21059" y="4919599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8D89D1-A18B-D244-ADDE-0D68F44DC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id="{3992E0D3-D13E-4197-89A0-634F4F039FD2}"/>
              </a:ext>
            </a:extLst>
          </p:cNvPr>
          <p:cNvSpPr/>
          <p:nvPr/>
        </p:nvSpPr>
        <p:spPr>
          <a:xfrm>
            <a:off x="786547" y="1235616"/>
            <a:ext cx="10194178" cy="237799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TH SarabunPSK" panose="020B0500040200020003" charset="0"/>
                <a:cs typeface="TH SarabunPSK" panose="020B0500040200020003" charset="0"/>
              </a:rPr>
              <a:t>นักเรียนร่วมกันเล่นกิจกรรม “การดูแลเสื้อผ้าตามป้ายสัญลักษณ์” </a:t>
            </a:r>
          </a:p>
          <a:p>
            <a:pPr algn="ctr"/>
            <a:r>
              <a:rPr lang="th-TH" sz="4000" b="1" dirty="0">
                <a:latin typeface="TH SarabunPSK" panose="020B0500040200020003" charset="0"/>
                <a:cs typeface="TH SarabunPSK" panose="020B0500040200020003" charset="0"/>
              </a:rPr>
              <a:t>โดยนักเรียนแต่ละคนหยิบบัตรภาพรูปเสื้อผ้าในกล่อง ๑ บัตร </a:t>
            </a:r>
          </a:p>
          <a:p>
            <a:pPr algn="ctr"/>
            <a:r>
              <a:rPr lang="th-TH" sz="4000" b="1" dirty="0">
                <a:latin typeface="TH SarabunPSK" panose="020B0500040200020003" charset="0"/>
                <a:cs typeface="TH SarabunPSK" panose="020B0500040200020003" charset="0"/>
              </a:rPr>
              <a:t>แล้วบอกวิธีการปฏิบัติตามสัญลักษณ์ที่ปรากฏบนภาพให้ถูกต้อง</a:t>
            </a:r>
          </a:p>
        </p:txBody>
      </p:sp>
      <p:pic>
        <p:nvPicPr>
          <p:cNvPr id="5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D468D92-22D7-43A8-A94B-DC0AA77DD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1729" y="2878581"/>
            <a:ext cx="1797993" cy="37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1141592-4DC6-0A4F-8FD9-1ACA7CF43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7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-42663"/>
            <a:ext cx="12353544" cy="1422589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1FCFFB29-1388-4C73-AB70-E5FCF7DD2B80}"/>
              </a:ext>
            </a:extLst>
          </p:cNvPr>
          <p:cNvSpPr/>
          <p:nvPr/>
        </p:nvSpPr>
        <p:spPr>
          <a:xfrm>
            <a:off x="478210" y="493907"/>
            <a:ext cx="6240971" cy="900208"/>
          </a:xfrm>
          <a:prstGeom prst="roundRect">
            <a:avLst/>
          </a:prstGeom>
          <a:solidFill>
            <a:srgbClr val="FF66CC"/>
          </a:solidFill>
          <a:ln w="3175">
            <a:solidFill>
              <a:srgbClr val="FF66CC"/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กิจกรรม “การดูแลเสื้อผ้าตามป้ายสัญลักษณ์”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EE4CCB-6E42-4CB7-8E33-443BEEAF0BF0}"/>
              </a:ext>
            </a:extLst>
          </p:cNvPr>
          <p:cNvGrpSpPr/>
          <p:nvPr/>
        </p:nvGrpSpPr>
        <p:grpSpPr>
          <a:xfrm>
            <a:off x="2624301" y="1605080"/>
            <a:ext cx="2169927" cy="2233526"/>
            <a:chOff x="2750828" y="1844828"/>
            <a:chExt cx="2160000" cy="216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48762C-AD59-49DF-8D86-40985B0A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828" y="1844828"/>
              <a:ext cx="2160000" cy="216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208531-D079-48CA-AD2A-BDEA6207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669" y="2498599"/>
              <a:ext cx="821749" cy="82174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013EF-6093-465D-841A-736005287BBA}"/>
              </a:ext>
            </a:extLst>
          </p:cNvPr>
          <p:cNvGrpSpPr/>
          <p:nvPr/>
        </p:nvGrpSpPr>
        <p:grpSpPr>
          <a:xfrm>
            <a:off x="6842837" y="1597964"/>
            <a:ext cx="2169927" cy="2233526"/>
            <a:chOff x="7070828" y="1742724"/>
            <a:chExt cx="2160000" cy="216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E8B117-EDF5-4367-980D-8C755288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828" y="1742724"/>
              <a:ext cx="2160000" cy="21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1E799D-699D-4AE0-A31C-2E3CFE296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959" y="2372610"/>
              <a:ext cx="947738" cy="94773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D0B094-F498-4056-8780-BBBDE781F62A}"/>
              </a:ext>
            </a:extLst>
          </p:cNvPr>
          <p:cNvGrpSpPr/>
          <p:nvPr/>
        </p:nvGrpSpPr>
        <p:grpSpPr>
          <a:xfrm>
            <a:off x="9118008" y="1567546"/>
            <a:ext cx="2169927" cy="2233526"/>
            <a:chOff x="9230828" y="1666996"/>
            <a:chExt cx="2160000" cy="216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55FDE4-4380-419B-8FF5-95C4DA797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828" y="1666996"/>
              <a:ext cx="2160000" cy="216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424812-EEB6-43EF-A8F9-6BC084DB4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802" y="2366598"/>
              <a:ext cx="913895" cy="91389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90F034-0A33-41ED-BBE6-2DBB1871A175}"/>
              </a:ext>
            </a:extLst>
          </p:cNvPr>
          <p:cNvGrpSpPr/>
          <p:nvPr/>
        </p:nvGrpSpPr>
        <p:grpSpPr>
          <a:xfrm>
            <a:off x="9239993" y="3831489"/>
            <a:ext cx="2047942" cy="2170285"/>
            <a:chOff x="9230828" y="3979786"/>
            <a:chExt cx="2160000" cy="216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067F5C-F60E-462E-B5F3-D5D15562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828" y="3979786"/>
              <a:ext cx="2160000" cy="216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145ABC-3BAD-401F-B34A-7317E3E3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802" y="4657963"/>
              <a:ext cx="896874" cy="892052"/>
            </a:xfrm>
            <a:prstGeom prst="ellipse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DF1D41-D234-4B6F-8EEB-CA6AC1875601}"/>
              </a:ext>
            </a:extLst>
          </p:cNvPr>
          <p:cNvGrpSpPr/>
          <p:nvPr/>
        </p:nvGrpSpPr>
        <p:grpSpPr>
          <a:xfrm>
            <a:off x="2725731" y="3914313"/>
            <a:ext cx="2169927" cy="2233526"/>
            <a:chOff x="2750828" y="4063602"/>
            <a:chExt cx="2160000" cy="21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F5E02A-DD77-47DD-BD8F-487D969C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828" y="4063602"/>
              <a:ext cx="2160000" cy="216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E700369-95A6-47D4-AF42-5D51A11C4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74" y="4828020"/>
              <a:ext cx="886980" cy="88698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A3572C-571C-40F3-AE62-72986CA202C1}"/>
              </a:ext>
            </a:extLst>
          </p:cNvPr>
          <p:cNvGrpSpPr/>
          <p:nvPr/>
        </p:nvGrpSpPr>
        <p:grpSpPr>
          <a:xfrm>
            <a:off x="6862191" y="3831490"/>
            <a:ext cx="2169927" cy="2233526"/>
            <a:chOff x="7070828" y="3980176"/>
            <a:chExt cx="2160000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D2A846-36E7-42BE-95A3-220E64BC3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828" y="3980176"/>
              <a:ext cx="2160000" cy="216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ABF1099-8FDD-402A-9227-03D03E51C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696" y="4745724"/>
              <a:ext cx="886980" cy="88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20CF86-52C4-4F31-A845-652B5FAAD740}"/>
              </a:ext>
            </a:extLst>
          </p:cNvPr>
          <p:cNvGrpSpPr/>
          <p:nvPr/>
        </p:nvGrpSpPr>
        <p:grpSpPr>
          <a:xfrm>
            <a:off x="4715586" y="3836012"/>
            <a:ext cx="2169927" cy="2233526"/>
            <a:chOff x="4910828" y="3955044"/>
            <a:chExt cx="2160000" cy="216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07390-FB23-4DA0-8BA7-7113D01C8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828" y="3955044"/>
              <a:ext cx="2160000" cy="216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8243C8-D1DA-493A-872B-4B50E84AA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0696" y="4811312"/>
              <a:ext cx="821392" cy="82139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5548" y="1588297"/>
            <a:ext cx="2169927" cy="2233526"/>
            <a:chOff x="4203415" y="1805069"/>
            <a:chExt cx="2160000" cy="21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EC77B2-DF50-4123-8ABC-0C423A97F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415" y="1805069"/>
              <a:ext cx="2160000" cy="21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4" t="41427" r="66305" b="44553"/>
            <a:stretch/>
          </p:blipFill>
          <p:spPr>
            <a:xfrm>
              <a:off x="4853940" y="2548778"/>
              <a:ext cx="816750" cy="782135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785443" y="3586208"/>
            <a:ext cx="200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รีดด้วยอุณหภูมิสูง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03703" y="3595757"/>
            <a:ext cx="131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ซักด้วยมือ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03450" y="3565061"/>
            <a:ext cx="25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รีดด้วยอุณหภูมิปานกลาง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19181" y="3602128"/>
            <a:ext cx="25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ห้ามซักด้วยเครื่องซักผ้า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68981" y="5848044"/>
            <a:ext cx="2477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ปั่นแห้งด้วยอุณหภูมิต่ำ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6615" y="5864125"/>
            <a:ext cx="2107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ไม่บิดก่อนตาก </a:t>
            </a:r>
          </a:p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รอน้ำหยดหมดก่อน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04184" y="5822117"/>
            <a:ext cx="210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ห้ามอบหรือปั่นแห้ง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75127" y="5803406"/>
            <a:ext cx="210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ซักแห้งได้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93973" y="3252728"/>
            <a:ext cx="2187301" cy="1157521"/>
            <a:chOff x="290531" y="3412579"/>
            <a:chExt cx="2107375" cy="1210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Flowchart: Magnetic Disk 4"/>
            <p:cNvSpPr/>
            <p:nvPr/>
          </p:nvSpPr>
          <p:spPr>
            <a:xfrm>
              <a:off x="290531" y="3412579"/>
              <a:ext cx="2107375" cy="1210518"/>
            </a:xfrm>
            <a:prstGeom prst="flowChartMagneticDisk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01768" y="3565061"/>
              <a:ext cx="1909263" cy="2258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4-Point Star 43"/>
          <p:cNvSpPr/>
          <p:nvPr/>
        </p:nvSpPr>
        <p:spPr>
          <a:xfrm>
            <a:off x="830756" y="2149123"/>
            <a:ext cx="331073" cy="283677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-Point Star 47"/>
          <p:cNvSpPr/>
          <p:nvPr/>
        </p:nvSpPr>
        <p:spPr>
          <a:xfrm>
            <a:off x="1456185" y="2754310"/>
            <a:ext cx="331073" cy="283677"/>
          </a:xfrm>
          <a:prstGeom prst="star4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-Point Star 48"/>
          <p:cNvSpPr/>
          <p:nvPr/>
        </p:nvSpPr>
        <p:spPr>
          <a:xfrm>
            <a:off x="2135584" y="2173315"/>
            <a:ext cx="331073" cy="283677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-Point Star 49"/>
          <p:cNvSpPr/>
          <p:nvPr/>
        </p:nvSpPr>
        <p:spPr>
          <a:xfrm>
            <a:off x="431881" y="2945613"/>
            <a:ext cx="331073" cy="283677"/>
          </a:xfrm>
          <a:prstGeom prst="star4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B22434FA-77D8-0B40-B77B-75179D6046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1039999" y="1102612"/>
            <a:ext cx="10239414" cy="2308324"/>
          </a:xfrm>
          <a:prstGeom prst="rect">
            <a:avLst/>
          </a:prstGeom>
          <a:ln w="38100">
            <a:solidFill>
              <a:srgbClr val="CC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นักเรียนร่วมกันเปรียบเทียบผลที่เกิดขึ้นจากการปฏิบัติและ</a:t>
            </a:r>
          </a:p>
          <a:p>
            <a:pPr algn="ctr"/>
            <a:r>
              <a:rPr lang="th-TH" sz="4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ไม่ปฏิบัติในการดูแลรักษาเสื้อผ้าให้ถูกวิธีตามสัญลักษณ์</a:t>
            </a:r>
            <a:br>
              <a:rPr lang="th-TH" sz="4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บนป้ายที่ติดมากับเสื้อผ้า บันทึกผลลงในแผนภาพความคิด</a:t>
            </a:r>
          </a:p>
        </p:txBody>
      </p:sp>
      <p:pic>
        <p:nvPicPr>
          <p:cNvPr id="8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86" y="3601448"/>
            <a:ext cx="1752166" cy="27118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รูปภาพ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6" y="3195456"/>
            <a:ext cx="1558925" cy="33083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DA8360-52F5-634C-BAE2-31299F38E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424348"/>
            <a:ext cx="1235354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478210" y="2756133"/>
            <a:ext cx="4247059" cy="172429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การดูแลรักษาเสื้อผ้าตามสัญลักษณ์บนป้ายที่ติดมากับเสื้อผ้า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7323908" y="1393241"/>
            <a:ext cx="4389879" cy="172429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Dot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เสื้อผ้าไม่ชำรุดเสียหาย ใช้ได้นานขึ้น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323909" y="4225703"/>
            <a:ext cx="4389878" cy="207059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Dot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เสื้อผ้าชำรุดเสียหายง่าย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725269" y="2148710"/>
            <a:ext cx="2513731" cy="2939142"/>
            <a:chOff x="4341222" y="2057270"/>
            <a:chExt cx="1389019" cy="29391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3" name="Straight Connector 12"/>
            <p:cNvCxnSpPr/>
            <p:nvPr/>
          </p:nvCxnSpPr>
          <p:spPr>
            <a:xfrm>
              <a:off x="4341222" y="3539904"/>
              <a:ext cx="687978" cy="0"/>
            </a:xfrm>
            <a:prstGeom prst="line">
              <a:avLst/>
            </a:prstGeom>
            <a:ln w="38100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29200" y="2057270"/>
              <a:ext cx="0" cy="2939142"/>
            </a:xfrm>
            <a:prstGeom prst="line">
              <a:avLst/>
            </a:prstGeom>
            <a:ln w="38100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29200" y="2057270"/>
              <a:ext cx="701041" cy="0"/>
            </a:xfrm>
            <a:prstGeom prst="straightConnector1">
              <a:avLst/>
            </a:prstGeom>
            <a:ln w="381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029200" y="4996412"/>
              <a:ext cx="701041" cy="0"/>
            </a:xfrm>
            <a:prstGeom prst="straightConnector1">
              <a:avLst/>
            </a:prstGeom>
            <a:ln w="381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8597915" y="1079732"/>
            <a:ext cx="1841863" cy="627017"/>
          </a:xfrm>
          <a:prstGeom prst="round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ผลที่เกิดขึ้น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97915" y="3781474"/>
            <a:ext cx="1841863" cy="627017"/>
          </a:xfrm>
          <a:prstGeom prst="roundRect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ผลที่เกิดขึ้น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8210" y="718214"/>
            <a:ext cx="4358312" cy="900208"/>
          </a:xfrm>
          <a:prstGeom prst="roundRect">
            <a:avLst/>
          </a:prstGeom>
          <a:solidFill>
            <a:srgbClr val="FF66CC"/>
          </a:solidFill>
          <a:ln w="3175">
            <a:solidFill>
              <a:srgbClr val="FF66CC"/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C43EC-BC85-4E58-BFA6-16B4450C522A}"/>
              </a:ext>
            </a:extLst>
          </p:cNvPr>
          <p:cNvSpPr txBox="1"/>
          <p:nvPr/>
        </p:nvSpPr>
        <p:spPr>
          <a:xfrm>
            <a:off x="3174449" y="163064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ถ้าปฏิบัติ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D6D8D1-2223-4CBC-BE10-1A6E4E4A8893}"/>
              </a:ext>
            </a:extLst>
          </p:cNvPr>
          <p:cNvSpPr txBox="1"/>
          <p:nvPr/>
        </p:nvSpPr>
        <p:spPr>
          <a:xfrm>
            <a:off x="3273845" y="5146288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ถ้าไม่ปฏิบัติ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07224" y="2148710"/>
            <a:ext cx="4005072" cy="704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16310" y="4865517"/>
            <a:ext cx="4005072" cy="704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A57DDE1-7191-2749-AC72-F20873C60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69" y="3500845"/>
            <a:ext cx="2365236" cy="2804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Flowchart: Alternate Process 1"/>
          <p:cNvSpPr/>
          <p:nvPr/>
        </p:nvSpPr>
        <p:spPr>
          <a:xfrm>
            <a:off x="2596895" y="4004964"/>
            <a:ext cx="2037807" cy="749836"/>
          </a:xfrm>
          <a:prstGeom prst="flowChartAlternateProcess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ผงซักฟอก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4787102" y="4004964"/>
            <a:ext cx="2037807" cy="749836"/>
          </a:xfrm>
          <a:prstGeom prst="flowChartAlternateProcess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น้ำยาฟอกขาว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121000" y="4004964"/>
            <a:ext cx="2297320" cy="74983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น้ำยาปรับผ้านุ่ม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07275D19-13CB-48F3-8FB3-1958BA6DA215}"/>
              </a:ext>
            </a:extLst>
          </p:cNvPr>
          <p:cNvSpPr/>
          <p:nvPr/>
        </p:nvSpPr>
        <p:spPr>
          <a:xfrm>
            <a:off x="2630061" y="4907172"/>
            <a:ext cx="2037807" cy="749836"/>
          </a:xfrm>
          <a:prstGeom prst="flowChartAlternateProces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แปรงซักผ้า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7F1BE011-4430-4FFE-BA60-8C8325BFD90E}"/>
              </a:ext>
            </a:extLst>
          </p:cNvPr>
          <p:cNvSpPr/>
          <p:nvPr/>
        </p:nvSpPr>
        <p:spPr>
          <a:xfrm>
            <a:off x="4798124" y="4907172"/>
            <a:ext cx="2037807" cy="749836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ตะกร้าใส่ผ้า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FCA9C581-32D1-4877-85EC-DF61581621A1}"/>
              </a:ext>
            </a:extLst>
          </p:cNvPr>
          <p:cNvSpPr/>
          <p:nvPr/>
        </p:nvSpPr>
        <p:spPr>
          <a:xfrm>
            <a:off x="7158360" y="4913254"/>
            <a:ext cx="2037807" cy="74983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กะละมัง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28454"/>
            <a:ext cx="12353544" cy="2725933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>
          <a:xfrm>
            <a:off x="1639895" y="972460"/>
            <a:ext cx="9220200" cy="2528385"/>
          </a:xfrm>
          <a:prstGeom prst="roundRect">
            <a:avLst/>
          </a:prstGeom>
          <a:solidFill>
            <a:srgbClr val="EB53CA"/>
          </a:solidFill>
          <a:ln>
            <a:solidFill>
              <a:srgbClr val="FFCC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นักเรียนใช้วัสดุ</a:t>
            </a:r>
            <a:r>
              <a:rPr kumimoji="0" lang="th-TH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อุปกรณ์ และเครื่องมือใดบ้าง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ในการทำความสะอาดเสื้อผ้า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8" y="2236652"/>
            <a:ext cx="1825326" cy="38756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803023D-B299-AF45-88C5-817EA18FE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28454"/>
            <a:ext cx="12353544" cy="2725933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มุมมน 3">
            <a:extLst>
              <a:ext uri="{FF2B5EF4-FFF2-40B4-BE49-F238E27FC236}">
                <a16:creationId xmlns:a16="http://schemas.microsoft.com/office/drawing/2014/main" id="{4D679038-36FC-490E-BF01-104407EC0ADC}"/>
              </a:ext>
            </a:extLst>
          </p:cNvPr>
          <p:cNvSpPr/>
          <p:nvPr/>
        </p:nvSpPr>
        <p:spPr>
          <a:xfrm>
            <a:off x="1033858" y="697354"/>
            <a:ext cx="10487582" cy="1291066"/>
          </a:xfrm>
          <a:prstGeom prst="horizontalScroll">
            <a:avLst/>
          </a:prstGeom>
          <a:solidFill>
            <a:srgbClr val="F8CBAD"/>
          </a:solidFill>
          <a:ln w="3175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นักเรียนคิดว่า ภาพใดไม่จัดเป็นวัสดุ อุปกรณ์ และเครื่องมือที่ใช้ในการดูแลเสื้อผ้า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 descr="Pic SBHWM3U1 017">
            <a:extLst>
              <a:ext uri="{FF2B5EF4-FFF2-40B4-BE49-F238E27FC236}">
                <a16:creationId xmlns:a16="http://schemas.microsoft.com/office/drawing/2014/main" id="{10A25FE5-C368-4D73-8853-971E78AF6F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31" y="4609243"/>
            <a:ext cx="1344930" cy="13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ic PlanHWM3U1 019">
            <a:extLst>
              <a:ext uri="{FF2B5EF4-FFF2-40B4-BE49-F238E27FC236}">
                <a16:creationId xmlns:a16="http://schemas.microsoft.com/office/drawing/2014/main" id="{312CF708-CCAA-44BF-9145-AF0B939F54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39" y="3987332"/>
            <a:ext cx="2278737" cy="260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ic PlanHWM3U1 015">
            <a:extLst>
              <a:ext uri="{FF2B5EF4-FFF2-40B4-BE49-F238E27FC236}">
                <a16:creationId xmlns:a16="http://schemas.microsoft.com/office/drawing/2014/main" id="{8F14FA11-C5E9-442B-B2F2-916270660F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26" y="2526710"/>
            <a:ext cx="2025113" cy="166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ic SBHWM3U1 018">
            <a:extLst>
              <a:ext uri="{FF2B5EF4-FFF2-40B4-BE49-F238E27FC236}">
                <a16:creationId xmlns:a16="http://schemas.microsoft.com/office/drawing/2014/main" id="{48523374-F20F-4BBA-BDC1-D3EB4783A5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6" y="4308489"/>
            <a:ext cx="2506096" cy="187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ic PlanHWM3U1 016">
            <a:extLst>
              <a:ext uri="{FF2B5EF4-FFF2-40B4-BE49-F238E27FC236}">
                <a16:creationId xmlns:a16="http://schemas.microsoft.com/office/drawing/2014/main" id="{2FF7091D-6E89-4E05-93BC-8505D8B2369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49" y="2350518"/>
            <a:ext cx="2024927" cy="12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Pic PlanHWM3U1 014">
            <a:extLst>
              <a:ext uri="{FF2B5EF4-FFF2-40B4-BE49-F238E27FC236}">
                <a16:creationId xmlns:a16="http://schemas.microsoft.com/office/drawing/2014/main" id="{4F372486-18EC-429C-BEC1-5103DE87DED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8" y="2617300"/>
            <a:ext cx="1845013" cy="103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ic PlanHWM3U1 011">
            <a:extLst>
              <a:ext uri="{FF2B5EF4-FFF2-40B4-BE49-F238E27FC236}">
                <a16:creationId xmlns:a16="http://schemas.microsoft.com/office/drawing/2014/main" id="{164D2AFD-A668-47E5-BB07-0D9A9BA1C1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414">
            <a:off x="8008190" y="4348809"/>
            <a:ext cx="802297" cy="185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Pic PlanHWM3U1 010">
            <a:extLst>
              <a:ext uri="{FF2B5EF4-FFF2-40B4-BE49-F238E27FC236}">
                <a16:creationId xmlns:a16="http://schemas.microsoft.com/office/drawing/2014/main" id="{D8DE7ED4-0727-4384-8099-60A6445A9E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32" y="4745390"/>
            <a:ext cx="2575058" cy="137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841F388B-3EA0-4E14-995C-E3FB5C8E7DD6}"/>
              </a:ext>
            </a:extLst>
          </p:cNvPr>
          <p:cNvSpPr/>
          <p:nvPr/>
        </p:nvSpPr>
        <p:spPr>
          <a:xfrm>
            <a:off x="3155893" y="2350518"/>
            <a:ext cx="1617744" cy="1565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0EFD801D-5116-46D8-BF88-6EA1D0ADF099}"/>
              </a:ext>
            </a:extLst>
          </p:cNvPr>
          <p:cNvSpPr/>
          <p:nvPr/>
        </p:nvSpPr>
        <p:spPr>
          <a:xfrm>
            <a:off x="3205215" y="4504226"/>
            <a:ext cx="1617744" cy="1565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D44D067A-3978-4805-A9EC-2F1857D19F39}"/>
              </a:ext>
            </a:extLst>
          </p:cNvPr>
          <p:cNvSpPr/>
          <p:nvPr/>
        </p:nvSpPr>
        <p:spPr>
          <a:xfrm>
            <a:off x="869266" y="4494427"/>
            <a:ext cx="1617744" cy="1565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038C70B0-910E-4E5D-98A5-2B0DD3F362AB}"/>
              </a:ext>
            </a:extLst>
          </p:cNvPr>
          <p:cNvSpPr/>
          <p:nvPr/>
        </p:nvSpPr>
        <p:spPr>
          <a:xfrm>
            <a:off x="7554338" y="4399211"/>
            <a:ext cx="1617744" cy="1565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10" y="1882408"/>
            <a:ext cx="2741774" cy="2193419"/>
          </a:xfrm>
          <a:prstGeom prst="rect">
            <a:avLst/>
          </a:prstGeom>
        </p:spPr>
      </p:pic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2F61E93-8B75-49B2-AA00-A9F48EA883CA}"/>
              </a:ext>
            </a:extLst>
          </p:cNvPr>
          <p:cNvSpPr/>
          <p:nvPr/>
        </p:nvSpPr>
        <p:spPr>
          <a:xfrm>
            <a:off x="7478552" y="2577725"/>
            <a:ext cx="1617744" cy="1565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38" y="2304151"/>
            <a:ext cx="1422459" cy="2117855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20FEC5C-6AC4-FF48-970E-79715E5904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6" grpId="1" animBg="1"/>
      <p:bldP spid="17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1544" y="2027841"/>
            <a:ext cx="1235354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มุมมน 3">
            <a:extLst>
              <a:ext uri="{FF2B5EF4-FFF2-40B4-BE49-F238E27FC236}">
                <a16:creationId xmlns:a16="http://schemas.microsoft.com/office/drawing/2014/main" id="{7CF6E682-02CB-4E93-95E5-DA66BD815557}"/>
              </a:ext>
            </a:extLst>
          </p:cNvPr>
          <p:cNvSpPr/>
          <p:nvPr/>
        </p:nvSpPr>
        <p:spPr>
          <a:xfrm>
            <a:off x="1295998" y="705053"/>
            <a:ext cx="9081857" cy="237799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นักเรียนศึกษาและรวบรวมข้อมูลเกี่ยวกับวัสดุ อุปกรณ์ แล</a:t>
            </a: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ะเครื่องมือที่ใช้ในการดูแลเสื้อผ้า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แล้วนำข้อมูลที่ได้มาแลกเปลี่ยนความรู้และตรวจสอบความถูกต้องของข้อมูล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charset="0"/>
              <a:cs typeface="TH SarabunPSK" panose="020B0500040200020003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976C9-C994-4A9B-B445-729D97C3A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00" y="2657515"/>
            <a:ext cx="1852328" cy="3757279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A35E8691-DC29-4711-9019-CFA5E5323FE3}"/>
              </a:ext>
            </a:extLst>
          </p:cNvPr>
          <p:cNvSpPr/>
          <p:nvPr/>
        </p:nvSpPr>
        <p:spPr>
          <a:xfrm>
            <a:off x="2436622" y="3712717"/>
            <a:ext cx="6800609" cy="14531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ความรู้เกี่ยวกับการใช้งานวัสดุ อุปกรณ์ และเครื่องมือในการดูแลเสื้อผ้า เพื่อให้สามารถเลือกใช้งานได้เหมาะสมกับลักษณะงาน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711B57A-3437-DA4C-A58A-620C719A4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73736" y="957943"/>
            <a:ext cx="12600432" cy="5042263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740E61E-2ABB-4D92-8867-7F71ECF391B8}"/>
              </a:ext>
            </a:extLst>
          </p:cNvPr>
          <p:cNvSpPr/>
          <p:nvPr/>
        </p:nvSpPr>
        <p:spPr>
          <a:xfrm>
            <a:off x="6710706" y="1519044"/>
            <a:ext cx="4848991" cy="186100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นักเรียนเคยดูแลเสื้อผ้า</a:t>
            </a:r>
          </a:p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ด้วยตนเองหรือไม่</a:t>
            </a:r>
            <a:endParaRPr lang="th-TH" sz="6000" b="1" dirty="0">
              <a:ln w="1905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06" y="3116668"/>
            <a:ext cx="1990807" cy="1990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5907" r="20175"/>
          <a:stretch/>
        </p:blipFill>
        <p:spPr>
          <a:xfrm>
            <a:off x="3481091" y="2003412"/>
            <a:ext cx="2994678" cy="3370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/>
          <a:stretch/>
        </p:blipFill>
        <p:spPr>
          <a:xfrm>
            <a:off x="178394" y="1969780"/>
            <a:ext cx="3049438" cy="340369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B5D9832-B070-0E4B-9467-3F79B257D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6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5155" y="1017656"/>
            <a:ext cx="12353544" cy="4249783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มุมมน 3">
            <a:extLst>
              <a:ext uri="{FF2B5EF4-FFF2-40B4-BE49-F238E27FC236}">
                <a16:creationId xmlns:a16="http://schemas.microsoft.com/office/drawing/2014/main" id="{BEBD1B47-7D80-4356-B72B-E7C27768CCD9}"/>
              </a:ext>
            </a:extLst>
          </p:cNvPr>
          <p:cNvSpPr/>
          <p:nvPr/>
        </p:nvSpPr>
        <p:spPr>
          <a:xfrm>
            <a:off x="585217" y="1836263"/>
            <a:ext cx="10972800" cy="237799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นักเรียนร่วมกันวิเคราะห์บัตรคำเกี่ยวกับวัสดุ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 อุปกรณ์ และเครื่องมือในการดูแลเสื้อผ้า </a:t>
            </a:r>
            <a:b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</a:b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แล้วจำแนกประเภทของบัตรคำว่าสิ่งใดเป็นวัสดุ อุปกรณ์ และเครื่องมือ เพื่อเลือกใช้ให้เหมาะสมกับลักษณะการนำไปใช้งาน</a:t>
            </a:r>
            <a:r>
              <a:rPr lang="th-T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ลงในตาราง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ให้ถูกต้อง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charset="0"/>
              <a:ea typeface="+mn-ea"/>
              <a:cs typeface="TH SarabunPSK" panose="020B0500040200020003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0BC7242-5CBA-1744-96AA-F4547A405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61544" y="5874233"/>
            <a:ext cx="12353544" cy="1001226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-47867"/>
            <a:ext cx="12353544" cy="1001226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5EB1F52F-8639-4C2B-BB14-6F1ABDC2377D}"/>
              </a:ext>
            </a:extLst>
          </p:cNvPr>
          <p:cNvSpPr/>
          <p:nvPr/>
        </p:nvSpPr>
        <p:spPr>
          <a:xfrm>
            <a:off x="5736505" y="761829"/>
            <a:ext cx="5348181" cy="570541"/>
          </a:xfrm>
          <a:prstGeom prst="roundRect">
            <a:avLst/>
          </a:prstGeom>
          <a:solidFill>
            <a:srgbClr val="FF66CC"/>
          </a:solidFill>
          <a:ln w="3175">
            <a:solidFill>
              <a:srgbClr val="FF66CC"/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ตารางการจำแนกวัสดุ อุปกรณ์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และเครื่องมือ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C61CF0-56BB-4BC9-89A3-7EDE9F569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40920"/>
              </p:ext>
            </p:extLst>
          </p:nvPr>
        </p:nvGraphicFramePr>
        <p:xfrm>
          <a:off x="5736505" y="1384248"/>
          <a:ext cx="5419156" cy="5144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578">
                  <a:extLst>
                    <a:ext uri="{9D8B030D-6E8A-4147-A177-3AD203B41FA5}">
                      <a16:colId xmlns:a16="http://schemas.microsoft.com/office/drawing/2014/main" val="287649447"/>
                    </a:ext>
                  </a:extLst>
                </a:gridCol>
                <a:gridCol w="2709578">
                  <a:extLst>
                    <a:ext uri="{9D8B030D-6E8A-4147-A177-3AD203B41FA5}">
                      <a16:colId xmlns:a16="http://schemas.microsoft.com/office/drawing/2014/main" val="1792527507"/>
                    </a:ext>
                  </a:extLst>
                </a:gridCol>
              </a:tblGrid>
              <a:tr h="52372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วัสดุ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อุปกรณ์ และเครื่องมือ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238893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สารซักฟอก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กะละมัง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139763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สารฟอกขาว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แปรงซักผ้า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915581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ตะกร้าใส่ผ้า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46918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น้ำยาปรับผ้านุ่ม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ขวดใส่น้ำยารีดผ้าเรียบ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982376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แป้งลงผ้า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โต๊ะรีดผ้า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59168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น้ำยารีดผ้าเรียบ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หมอนรองรีด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36091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ไม้แขวนเสื้อ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71633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ที่หนีบผ้า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251753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endParaRPr lang="th-TH" sz="24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เตารีด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63055"/>
                  </a:ext>
                </a:extLst>
              </a:tr>
              <a:tr h="462108">
                <a:tc>
                  <a:txBody>
                    <a:bodyPr/>
                    <a:lstStyle/>
                    <a:p>
                      <a:pPr algn="ctr"/>
                      <a:endParaRPr lang="th-TH" sz="24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เครื่องซักผ้า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536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D7D2443-8CFE-4FE8-9F10-20BCC8E0F9A1}"/>
              </a:ext>
            </a:extLst>
          </p:cNvPr>
          <p:cNvSpPr/>
          <p:nvPr/>
        </p:nvSpPr>
        <p:spPr>
          <a:xfrm>
            <a:off x="1223860" y="4551318"/>
            <a:ext cx="1420342" cy="54000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หมอนรองรีด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85249-DBE4-4ECB-B71C-B38879FFDCDB}"/>
              </a:ext>
            </a:extLst>
          </p:cNvPr>
          <p:cNvSpPr/>
          <p:nvPr/>
        </p:nvSpPr>
        <p:spPr>
          <a:xfrm>
            <a:off x="3319023" y="5262486"/>
            <a:ext cx="1505316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ที่หนีบผ้า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23C2A0-2D8A-4BE5-9CB7-5D35BC32DE89}"/>
              </a:ext>
            </a:extLst>
          </p:cNvPr>
          <p:cNvSpPr/>
          <p:nvPr/>
        </p:nvSpPr>
        <p:spPr>
          <a:xfrm>
            <a:off x="3350701" y="4551318"/>
            <a:ext cx="1440000" cy="540000"/>
          </a:xfrm>
          <a:prstGeom prst="rect">
            <a:avLst/>
          </a:prstGeom>
          <a:solidFill>
            <a:srgbClr val="DAC2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ไม้แขวนเสื้อ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DAE91-C2DE-4C04-B52B-3D46A28CC68D}"/>
              </a:ext>
            </a:extLst>
          </p:cNvPr>
          <p:cNvSpPr/>
          <p:nvPr/>
        </p:nvSpPr>
        <p:spPr>
          <a:xfrm>
            <a:off x="3319023" y="3925828"/>
            <a:ext cx="1505316" cy="5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โต๊ะรีดผ้า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93610-3200-4867-81F0-B28ECD250530}"/>
              </a:ext>
            </a:extLst>
          </p:cNvPr>
          <p:cNvSpPr/>
          <p:nvPr/>
        </p:nvSpPr>
        <p:spPr>
          <a:xfrm>
            <a:off x="1223860" y="2608723"/>
            <a:ext cx="1440000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แปรงซักผ้า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826ED-E4BD-4123-88BD-07521B4BAAD2}"/>
              </a:ext>
            </a:extLst>
          </p:cNvPr>
          <p:cNvSpPr/>
          <p:nvPr/>
        </p:nvSpPr>
        <p:spPr>
          <a:xfrm>
            <a:off x="3319023" y="1921465"/>
            <a:ext cx="1505316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คราม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AEC2FE-70EA-4D97-9BEB-F1770523C659}"/>
              </a:ext>
            </a:extLst>
          </p:cNvPr>
          <p:cNvSpPr/>
          <p:nvPr/>
        </p:nvSpPr>
        <p:spPr>
          <a:xfrm>
            <a:off x="1186416" y="1298889"/>
            <a:ext cx="1566375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สารซักฟอก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A17EC5-D57A-4410-B5C3-313AB17F01BA}"/>
              </a:ext>
            </a:extLst>
          </p:cNvPr>
          <p:cNvSpPr/>
          <p:nvPr/>
        </p:nvSpPr>
        <p:spPr>
          <a:xfrm>
            <a:off x="3319023" y="2577901"/>
            <a:ext cx="1538745" cy="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ตะกร้าใส่ผ้า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69027-E9A0-4270-A7B2-7E4334CAB693}"/>
              </a:ext>
            </a:extLst>
          </p:cNvPr>
          <p:cNvSpPr/>
          <p:nvPr/>
        </p:nvSpPr>
        <p:spPr>
          <a:xfrm>
            <a:off x="1186416" y="5283955"/>
            <a:ext cx="1512469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น้ำยารีดผ้าเรียบ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20632-14B8-4738-B460-119133B23836}"/>
              </a:ext>
            </a:extLst>
          </p:cNvPr>
          <p:cNvSpPr/>
          <p:nvPr/>
        </p:nvSpPr>
        <p:spPr>
          <a:xfrm>
            <a:off x="1186416" y="5928298"/>
            <a:ext cx="1488627" cy="540000"/>
          </a:xfrm>
          <a:prstGeom prst="rect">
            <a:avLst/>
          </a:prstGeom>
          <a:solidFill>
            <a:srgbClr val="C3EAF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เตารีด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58975-8920-495D-BC11-7F5DF2A0CE17}"/>
              </a:ext>
            </a:extLst>
          </p:cNvPr>
          <p:cNvSpPr/>
          <p:nvPr/>
        </p:nvSpPr>
        <p:spPr>
          <a:xfrm>
            <a:off x="1223860" y="3264633"/>
            <a:ext cx="2011681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ขวดใส่น้ำยารีดผ้าเรียบ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5EFAE0-67C1-459B-A771-7706A3E9C086}"/>
              </a:ext>
            </a:extLst>
          </p:cNvPr>
          <p:cNvSpPr/>
          <p:nvPr/>
        </p:nvSpPr>
        <p:spPr>
          <a:xfrm>
            <a:off x="1186416" y="1969221"/>
            <a:ext cx="1499674" cy="540000"/>
          </a:xfrm>
          <a:prstGeom prst="rect">
            <a:avLst/>
          </a:prstGeom>
          <a:solidFill>
            <a:srgbClr val="D7F86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กะละมัง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30994E-E7F6-4A12-A5C7-F3E4041B06B7}"/>
              </a:ext>
            </a:extLst>
          </p:cNvPr>
          <p:cNvSpPr/>
          <p:nvPr/>
        </p:nvSpPr>
        <p:spPr>
          <a:xfrm>
            <a:off x="3319023" y="1272907"/>
            <a:ext cx="1515607" cy="5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สารฟอกขาว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C80E4F-B73D-445F-92C8-B66CBA05ADE1}"/>
              </a:ext>
            </a:extLst>
          </p:cNvPr>
          <p:cNvSpPr/>
          <p:nvPr/>
        </p:nvSpPr>
        <p:spPr>
          <a:xfrm>
            <a:off x="1234609" y="3920543"/>
            <a:ext cx="1440000" cy="540000"/>
          </a:xfrm>
          <a:prstGeom prst="rect">
            <a:avLst/>
          </a:prstGeom>
          <a:solidFill>
            <a:srgbClr val="CABC9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แป้งลงผ้า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975DBE-95D6-4BE1-AE14-976104002FDE}"/>
              </a:ext>
            </a:extLst>
          </p:cNvPr>
          <p:cNvSpPr/>
          <p:nvPr/>
        </p:nvSpPr>
        <p:spPr>
          <a:xfrm>
            <a:off x="3319023" y="5928717"/>
            <a:ext cx="1505316" cy="540000"/>
          </a:xfrm>
          <a:prstGeom prst="rect">
            <a:avLst/>
          </a:prstGeom>
          <a:solidFill>
            <a:srgbClr val="ABAB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เครื่องซักผ้า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C6AB53-28DA-41A5-AC8A-20BDB5C40E3A}"/>
              </a:ext>
            </a:extLst>
          </p:cNvPr>
          <p:cNvSpPr/>
          <p:nvPr/>
        </p:nvSpPr>
        <p:spPr>
          <a:xfrm>
            <a:off x="3319023" y="3234337"/>
            <a:ext cx="1512469" cy="540000"/>
          </a:xfrm>
          <a:prstGeom prst="rect">
            <a:avLst/>
          </a:prstGeom>
          <a:solidFill>
            <a:srgbClr val="A7FBA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น้ำยาปรับผ้านุ่ม</a:t>
            </a: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5EB1F52F-8639-4C2B-BB14-6F1ABDC2377D}"/>
              </a:ext>
            </a:extLst>
          </p:cNvPr>
          <p:cNvSpPr/>
          <p:nvPr/>
        </p:nvSpPr>
        <p:spPr>
          <a:xfrm>
            <a:off x="1999440" y="576566"/>
            <a:ext cx="1741402" cy="583986"/>
          </a:xfrm>
          <a:prstGeom prst="roundRect">
            <a:avLst/>
          </a:prstGeom>
          <a:solidFill>
            <a:srgbClr val="FF66CC"/>
          </a:solidFill>
          <a:ln w="3175">
            <a:solidFill>
              <a:srgbClr val="FF66CC"/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บัตรคำ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5925" y="1920058"/>
            <a:ext cx="1086543" cy="409008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90450" y="1964089"/>
            <a:ext cx="987552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327172" y="2896668"/>
            <a:ext cx="987552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595362" y="2878723"/>
            <a:ext cx="987552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5362" y="3795286"/>
            <a:ext cx="987552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290450" y="3804633"/>
            <a:ext cx="987552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0450" y="4712598"/>
            <a:ext cx="1024274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327172" y="5645177"/>
            <a:ext cx="1024274" cy="364977"/>
          </a:xfrm>
          <a:prstGeom prst="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flipV="1">
            <a:off x="6552034" y="2404649"/>
            <a:ext cx="1256019" cy="346503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283844" y="2406026"/>
            <a:ext cx="987552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61238" y="3306489"/>
            <a:ext cx="1453968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693942" y="3313523"/>
            <a:ext cx="2104977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066204" y="4221122"/>
            <a:ext cx="2104977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731737" y="4295743"/>
            <a:ext cx="2104977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693941" y="5160240"/>
            <a:ext cx="2104977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750098" y="6105058"/>
            <a:ext cx="2104977" cy="364977"/>
          </a:xfrm>
          <a:prstGeom prst="rect">
            <a:avLst/>
          </a:prstGeom>
          <a:solidFill>
            <a:srgbClr val="FCECE8"/>
          </a:solidFill>
          <a:ln>
            <a:solidFill>
              <a:srgbClr val="FCE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1D2DE7D8-E991-6840-A605-E7D637FC7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7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2" grpId="0" animBg="1"/>
      <p:bldP spid="3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3">
            <a:extLst>
              <a:ext uri="{FF2B5EF4-FFF2-40B4-BE49-F238E27FC236}">
                <a16:creationId xmlns:a16="http://schemas.microsoft.com/office/drawing/2014/main" id="{7CF6E682-02CB-4E93-95E5-DA66BD815557}"/>
              </a:ext>
            </a:extLst>
          </p:cNvPr>
          <p:cNvSpPr/>
          <p:nvPr/>
        </p:nvSpPr>
        <p:spPr>
          <a:xfrm>
            <a:off x="845590" y="1454270"/>
            <a:ext cx="9081857" cy="237799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TH SarabunPSK" panose="020B0500040200020003" charset="0"/>
                <a:cs typeface="TH SarabunPSK" panose="020B0500040200020003" charset="0"/>
              </a:rPr>
              <a:t>นักเรียนศึกษาและรวบรวมข้อมูลเกี่ยวกับหลักการดูแลเสื้อผ้า วิเคราะห์หลักการดูแลเสื้อผ้า </a:t>
            </a:r>
            <a:r>
              <a:rPr lang="th-TH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  <a:endParaRPr lang="th-TH" sz="4000" b="1" dirty="0">
              <a:latin typeface="TH SarabunPSK" panose="020B0500040200020003" charset="0"/>
              <a:cs typeface="TH SarabunPSK" panose="020B0500040200020003" charset="0"/>
            </a:endParaRPr>
          </a:p>
        </p:txBody>
      </p:sp>
      <p:pic>
        <p:nvPicPr>
          <p:cNvPr id="4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A0BC514-3347-4853-9594-74F80C88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2543" y="2476245"/>
            <a:ext cx="1797993" cy="37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89AF10E-ADC4-B84C-99DF-5CDF06C96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1440" y="2576405"/>
            <a:ext cx="1235354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906585-B6C7-4640-A527-26A2291AAC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43" b="97372" l="2145" r="96340">
                        <a14:foregroundMark x1="41321" y1="12738" x2="45382" y2="10999"/>
                        <a14:foregroundMark x1="39119" y1="13506" x2="41235" y2="13748"/>
                        <a14:foregroundMark x1="38862" y1="13385" x2="49099" y2="12374"/>
                        <a14:foregroundMark x1="40006" y1="12131" x2="49786" y2="12252"/>
                        <a14:foregroundMark x1="38948" y1="12616" x2="48842" y2="12616"/>
                        <a14:foregroundMark x1="38261" y1="13506" x2="48299" y2="9988"/>
                        <a14:foregroundMark x1="45925" y1="9867" x2="40006" y2="10756"/>
                        <a14:foregroundMark x1="42579" y1="9867" x2="45925" y2="8896"/>
                        <a14:foregroundMark x1="12153" y1="49171" x2="6491" y2="59765"/>
                        <a14:foregroundMark x1="65399" y1="13627" x2="66028" y2="12616"/>
                        <a14:foregroundMark x1="34458" y1="20623" x2="37289" y2="20865"/>
                        <a14:foregroundMark x1="82871" y1="28710" x2="94481" y2="52568"/>
                        <a14:foregroundMark x1="94481" y1="52568" x2="91850" y2="67610"/>
                        <a14:foregroundMark x1="87446" y1="34331" x2="93366" y2="37444"/>
                        <a14:foregroundMark x1="87446" y1="32066" x2="95110" y2="37202"/>
                        <a14:foregroundMark x1="95310" y1="38577" x2="96368" y2="38698"/>
                        <a14:foregroundMark x1="5347" y1="73878" x2="5977" y2="81480"/>
                        <a14:foregroundMark x1="24135" y1="89203" x2="36574" y2="97048"/>
                        <a14:foregroundMark x1="50329" y1="67489" x2="65428" y2="80954"/>
                        <a14:foregroundMark x1="65428" y1="80954" x2="65142" y2="85847"/>
                        <a14:foregroundMark x1="57907" y1="95067" x2="63540" y2="97452"/>
                        <a14:foregroundMark x1="64084" y1="97169" x2="65485" y2="97169"/>
                        <a14:foregroundMark x1="15585" y1="86211" x2="16214" y2="93085"/>
                        <a14:foregroundMark x1="17787" y1="86090" x2="18845" y2="93207"/>
                        <a14:foregroundMark x1="2974" y1="71371" x2="2459" y2="71856"/>
                        <a14:foregroundMark x1="2259" y1="80226" x2="2173" y2="81723"/>
                        <a14:foregroundMark x1="19102" y1="41448" x2="19102" y2="41448"/>
                        <a14:foregroundMark x1="3775" y1="36959" x2="12411" y2="38334"/>
                        <a14:foregroundMark x1="66285" y1="10514" x2="77752" y2="11120"/>
                        <a14:foregroundMark x1="68487" y1="7764" x2="74492" y2="7643"/>
                        <a14:foregroundMark x1="8178" y1="34331" x2="3060" y2="38819"/>
                        <a14:foregroundMark x1="31198" y1="80226" x2="31370" y2="95067"/>
                        <a14:foregroundMark x1="29883" y1="94056" x2="46526" y2="91710"/>
                        <a14:foregroundMark x1="48127" y1="97048" x2="49986" y2="97169"/>
                        <a14:foregroundMark x1="57649" y1="92317" x2="73863" y2="79013"/>
                        <a14:foregroundMark x1="73863" y1="79013" x2="73349" y2="63769"/>
                        <a14:backgroundMark x1="10924" y1="27457" x2="19645" y2="35706"/>
                        <a14:backgroundMark x1="13554" y1="14476" x2="22734" y2="35463"/>
                        <a14:backgroundMark x1="20360" y1="13385" x2="27309" y2="34816"/>
                        <a14:backgroundMark x1="25193" y1="8613" x2="27023" y2="35018"/>
                        <a14:backgroundMark x1="27023" y1="35018" x2="23963" y2="36433"/>
                        <a14:backgroundMark x1="24678" y1="37080" x2="30226" y2="23211"/>
                        <a14:backgroundMark x1="35173" y1="21472" x2="34287" y2="24222"/>
                        <a14:backgroundMark x1="32599" y1="25354" x2="29768" y2="28104"/>
                        <a14:backgroundMark x1="27852" y1="29478" x2="30397" y2="36191"/>
                        <a14:backgroundMark x1="30054" y1="37808" x2="25736" y2="37808"/>
                        <a14:backgroundMark x1="12954" y1="8370" x2="10838" y2="30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45" y="2231304"/>
            <a:ext cx="4036202" cy="2853415"/>
          </a:xfrm>
          <a:prstGeom prst="rect">
            <a:avLst/>
          </a:prstGeom>
        </p:spPr>
      </p:pic>
      <p:pic>
        <p:nvPicPr>
          <p:cNvPr id="6" name="Graphic 5" descr="Brain in head">
            <a:extLst>
              <a:ext uri="{FF2B5EF4-FFF2-40B4-BE49-F238E27FC236}">
                <a16:creationId xmlns:a16="http://schemas.microsoft.com/office/drawing/2014/main" id="{86355F01-253F-42BF-9388-342EBA8D6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296841" y="2080836"/>
            <a:ext cx="1656159" cy="1489962"/>
          </a:xfrm>
          <a:prstGeom prst="rect">
            <a:avLst/>
          </a:prstGeom>
        </p:spPr>
      </p:pic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8FF58BC-3AFB-418D-AE35-013655371E24}"/>
              </a:ext>
            </a:extLst>
          </p:cNvPr>
          <p:cNvCxnSpPr>
            <a:cxnSpLocks/>
          </p:cNvCxnSpPr>
          <p:nvPr/>
        </p:nvCxnSpPr>
        <p:spPr>
          <a:xfrm>
            <a:off x="7702474" y="4476206"/>
            <a:ext cx="699218" cy="45348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84BDE0AD-686D-4D9C-A83F-8125A16C5EE9}"/>
              </a:ext>
            </a:extLst>
          </p:cNvPr>
          <p:cNvCxnSpPr>
            <a:cxnSpLocks/>
          </p:cNvCxnSpPr>
          <p:nvPr/>
        </p:nvCxnSpPr>
        <p:spPr>
          <a:xfrm rot="10800000">
            <a:off x="3708289" y="2943445"/>
            <a:ext cx="756892" cy="336296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1" name="Connector: Curved 170">
            <a:extLst>
              <a:ext uri="{FF2B5EF4-FFF2-40B4-BE49-F238E27FC236}">
                <a16:creationId xmlns:a16="http://schemas.microsoft.com/office/drawing/2014/main" id="{CAC90F02-A68A-4CC0-9559-9971BB0A37C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31547" y="2415787"/>
            <a:ext cx="750278" cy="7216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3" name="Connector: Curved 192">
            <a:extLst>
              <a:ext uri="{FF2B5EF4-FFF2-40B4-BE49-F238E27FC236}">
                <a16:creationId xmlns:a16="http://schemas.microsoft.com/office/drawing/2014/main" id="{29AC71C0-1F22-437D-8BCA-D99131F30D4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02892" y="3099450"/>
            <a:ext cx="549118" cy="24338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5" name="Connector: Curved 214">
            <a:extLst>
              <a:ext uri="{FF2B5EF4-FFF2-40B4-BE49-F238E27FC236}">
                <a16:creationId xmlns:a16="http://schemas.microsoft.com/office/drawing/2014/main" id="{2C713811-6C1E-4C28-A9B3-C477C2E7E0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50827" y="4622589"/>
            <a:ext cx="658569" cy="334112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0AD399D-4807-4199-B3ED-41EC86229892}"/>
              </a:ext>
            </a:extLst>
          </p:cNvPr>
          <p:cNvSpPr/>
          <p:nvPr/>
        </p:nvSpPr>
        <p:spPr>
          <a:xfrm>
            <a:off x="8740164" y="2346922"/>
            <a:ext cx="2174400" cy="9959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ระมัดระวังไม่ให้</a:t>
            </a:r>
          </a:p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เกิดรอยเปื้อนต่าง ๆ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4EC23DA-A19F-4C92-866F-11FB70CB84D0}"/>
              </a:ext>
            </a:extLst>
          </p:cNvPr>
          <p:cNvSpPr/>
          <p:nvPr/>
        </p:nvSpPr>
        <p:spPr>
          <a:xfrm>
            <a:off x="8552010" y="2212390"/>
            <a:ext cx="2523600" cy="1256515"/>
          </a:xfrm>
          <a:prstGeom prst="rect">
            <a:avLst/>
          </a:prstGeom>
          <a:noFill/>
          <a:ln w="101600">
            <a:solidFill>
              <a:srgbClr val="9EB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81CE897-ECE3-4FC9-B1EB-3FC503849836}"/>
              </a:ext>
            </a:extLst>
          </p:cNvPr>
          <p:cNvSpPr/>
          <p:nvPr/>
        </p:nvSpPr>
        <p:spPr>
          <a:xfrm>
            <a:off x="4935174" y="932949"/>
            <a:ext cx="2735807" cy="93903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ควรแขวนเสื้อผ้า</a:t>
            </a:r>
          </a:p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ด้วยไม้แขวนเสื้อ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D8D8F5D4-BCFA-48B4-8972-934958FB872C}"/>
              </a:ext>
            </a:extLst>
          </p:cNvPr>
          <p:cNvSpPr/>
          <p:nvPr/>
        </p:nvSpPr>
        <p:spPr>
          <a:xfrm>
            <a:off x="4809396" y="774570"/>
            <a:ext cx="3009271" cy="1237908"/>
          </a:xfrm>
          <a:prstGeom prst="rect">
            <a:avLst/>
          </a:prstGeom>
          <a:noFill/>
          <a:ln w="101600">
            <a:solidFill>
              <a:srgbClr val="FFD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C5E1BFF1-DA30-4F23-B439-274923AB705A}"/>
              </a:ext>
            </a:extLst>
          </p:cNvPr>
          <p:cNvSpPr/>
          <p:nvPr/>
        </p:nvSpPr>
        <p:spPr>
          <a:xfrm>
            <a:off x="990878" y="5217942"/>
            <a:ext cx="3378926" cy="966312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เลือกใช้วัสดุ อุปกรณ์ให้เหมาะสมกับชนิดของผ้า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1597B682-5180-43E4-B3C1-E03F94067787}"/>
              </a:ext>
            </a:extLst>
          </p:cNvPr>
          <p:cNvSpPr/>
          <p:nvPr/>
        </p:nvSpPr>
        <p:spPr>
          <a:xfrm>
            <a:off x="886375" y="5029572"/>
            <a:ext cx="3593737" cy="1356519"/>
          </a:xfrm>
          <a:prstGeom prst="rect">
            <a:avLst/>
          </a:prstGeom>
          <a:noFill/>
          <a:ln w="1016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BF2AA79-B01E-49AA-8EDB-4DAC0BB647DC}"/>
              </a:ext>
            </a:extLst>
          </p:cNvPr>
          <p:cNvSpPr/>
          <p:nvPr/>
        </p:nvSpPr>
        <p:spPr>
          <a:xfrm>
            <a:off x="774235" y="1947613"/>
            <a:ext cx="2705933" cy="9959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ปฏิบัติตามคำแนะนำของสัญลักษณ์ที่ติดมากับเสื้อผ้า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7EF57865-1143-4D0C-A418-CFFEF2B01B38}"/>
              </a:ext>
            </a:extLst>
          </p:cNvPr>
          <p:cNvSpPr/>
          <p:nvPr/>
        </p:nvSpPr>
        <p:spPr>
          <a:xfrm>
            <a:off x="608772" y="1813081"/>
            <a:ext cx="3025790" cy="1307793"/>
          </a:xfrm>
          <a:prstGeom prst="rect">
            <a:avLst/>
          </a:prstGeom>
          <a:noFill/>
          <a:ln w="101600">
            <a:solidFill>
              <a:srgbClr val="D7F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126AA7C3-6B1D-45A3-A2EF-2C02BD90F79F}"/>
              </a:ext>
            </a:extLst>
          </p:cNvPr>
          <p:cNvSpPr/>
          <p:nvPr/>
        </p:nvSpPr>
        <p:spPr>
          <a:xfrm>
            <a:off x="8290071" y="5102212"/>
            <a:ext cx="2933553" cy="9824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ไม่ใส่ของมีคมไว้ใน</a:t>
            </a:r>
          </a:p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กระเป๋าเสื้อหรือกางเกง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89281575-8E24-4347-A134-93DB403B673A}"/>
              </a:ext>
            </a:extLst>
          </p:cNvPr>
          <p:cNvSpPr/>
          <p:nvPr/>
        </p:nvSpPr>
        <p:spPr>
          <a:xfrm>
            <a:off x="8142066" y="4956702"/>
            <a:ext cx="3229564" cy="1273472"/>
          </a:xfrm>
          <a:prstGeom prst="rect">
            <a:avLst/>
          </a:prstGeom>
          <a:noFill/>
          <a:ln w="101600">
            <a:solidFill>
              <a:srgbClr val="FFB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0" name="Rounded Rectangle 5">
            <a:extLst>
              <a:ext uri="{FF2B5EF4-FFF2-40B4-BE49-F238E27FC236}">
                <a16:creationId xmlns:a16="http://schemas.microsoft.com/office/drawing/2014/main" id="{504AD55B-F69B-4E05-94B3-411A884E51CB}"/>
              </a:ext>
            </a:extLst>
          </p:cNvPr>
          <p:cNvSpPr/>
          <p:nvPr/>
        </p:nvSpPr>
        <p:spPr>
          <a:xfrm>
            <a:off x="387203" y="462750"/>
            <a:ext cx="4092909" cy="654579"/>
          </a:xfrm>
          <a:prstGeom prst="roundRect">
            <a:avLst/>
          </a:prstGeom>
          <a:solidFill>
            <a:srgbClr val="FF66CC"/>
          </a:solidFill>
          <a:ln w="3175">
            <a:solidFill>
              <a:srgbClr val="FF66CC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1432663B-104C-7442-95B5-5D6E62CCD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1" grpId="0" animBg="1"/>
      <p:bldP spid="62" grpId="0" animBg="1"/>
      <p:bldP spid="230" grpId="0" animBg="1"/>
      <p:bldP spid="231" grpId="0" animBg="1"/>
      <p:bldP spid="236" grpId="0" animBg="1"/>
      <p:bldP spid="237" grpId="0" animBg="1"/>
      <p:bldP spid="240" grpId="0" animBg="1"/>
      <p:bldP spid="241" grpId="0" animBg="1"/>
      <p:bldP spid="246" grpId="0" animBg="1"/>
      <p:bldP spid="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1544" y="0"/>
            <a:ext cx="1247546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9">
            <a:extLst>
              <a:ext uri="{FF2B5EF4-FFF2-40B4-BE49-F238E27FC236}">
                <a16:creationId xmlns:a16="http://schemas.microsoft.com/office/drawing/2014/main" id="{4740E61E-2ABB-4D92-8867-7F71ECF391B8}"/>
              </a:ext>
            </a:extLst>
          </p:cNvPr>
          <p:cNvSpPr/>
          <p:nvPr/>
        </p:nvSpPr>
        <p:spPr>
          <a:xfrm>
            <a:off x="5974704" y="1865997"/>
            <a:ext cx="5140451" cy="186100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สิ่งที่เห็นพบได้จากส่วนใดของเสื้อผ้า </a:t>
            </a:r>
            <a:endParaRPr lang="th-TH" sz="6000" b="1" dirty="0">
              <a:ln w="1905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14" y="507744"/>
            <a:ext cx="1852524" cy="18525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6562" y="976240"/>
            <a:ext cx="4485035" cy="50862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34" y="1225296"/>
            <a:ext cx="3720302" cy="451271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59553" y="4093028"/>
            <a:ext cx="3770752" cy="746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คอเสื้อด้านหลัง  แถบด้านข้างในเสื้อ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EE895F9-4DC8-4D4F-9AAD-960D781C2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1544" y="0"/>
            <a:ext cx="1247546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9">
            <a:extLst>
              <a:ext uri="{FF2B5EF4-FFF2-40B4-BE49-F238E27FC236}">
                <a16:creationId xmlns:a16="http://schemas.microsoft.com/office/drawing/2014/main" id="{4740E61E-2ABB-4D92-8867-7F71ECF391B8}"/>
              </a:ext>
            </a:extLst>
          </p:cNvPr>
          <p:cNvSpPr/>
          <p:nvPr/>
        </p:nvSpPr>
        <p:spPr>
          <a:xfrm>
            <a:off x="5545868" y="2079073"/>
            <a:ext cx="5897195" cy="186100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นักเรียนทราบหรือไม่ว่าสัญลักษณ์</a:t>
            </a:r>
          </a:p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บนป้ายบ่งบอกสิ่งใด</a:t>
            </a:r>
            <a:endParaRPr lang="th-TH" sz="6000" b="1" dirty="0">
              <a:ln w="1905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45" y="566181"/>
            <a:ext cx="1852524" cy="18525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6562" y="850392"/>
            <a:ext cx="4306329" cy="52669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43" y="1218908"/>
            <a:ext cx="3759233" cy="458753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09089" y="4214219"/>
            <a:ext cx="3770752" cy="746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วิธีการดูแลเสื้อผ้า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83C52AD-001B-FF49-AD5B-807F23B74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1544" y="0"/>
            <a:ext cx="12475464" cy="2508314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9">
            <a:extLst>
              <a:ext uri="{FF2B5EF4-FFF2-40B4-BE49-F238E27FC236}">
                <a16:creationId xmlns:a16="http://schemas.microsoft.com/office/drawing/2014/main" id="{4740E61E-2ABB-4D92-8867-7F71ECF391B8}"/>
              </a:ext>
            </a:extLst>
          </p:cNvPr>
          <p:cNvSpPr/>
          <p:nvPr/>
        </p:nvSpPr>
        <p:spPr>
          <a:xfrm>
            <a:off x="5747190" y="1262860"/>
            <a:ext cx="5402712" cy="186100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นักเรียนคิดว่า สัญลักษณ์บนผ้าหมายถึงวิธีการดูแลผ้าวิธีใดบ้าง </a:t>
            </a:r>
            <a:endParaRPr lang="th-TH" sz="6000" b="1" dirty="0">
              <a:ln w="1905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22" y="106105"/>
            <a:ext cx="1796398" cy="17963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23019" y="1003052"/>
            <a:ext cx="4485035" cy="49995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92" y="1518424"/>
            <a:ext cx="3560373" cy="39322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563170" y="3305692"/>
            <a:ext cx="3770752" cy="746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การซักผ้า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63170" y="4271851"/>
            <a:ext cx="3770752" cy="746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การรีดผ้า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63170" y="5238010"/>
            <a:ext cx="3770752" cy="746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การอบผ้า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A757D9B-7ABB-C342-960D-04B963D02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7636"/>
            <a:ext cx="12353544" cy="1439517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กลุ่ม 56"/>
          <p:cNvGrpSpPr/>
          <p:nvPr/>
        </p:nvGrpSpPr>
        <p:grpSpPr>
          <a:xfrm>
            <a:off x="1377543" y="618297"/>
            <a:ext cx="9936069" cy="1203189"/>
            <a:chOff x="5762589" y="1634380"/>
            <a:chExt cx="9960148" cy="12031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สี่เหลี่ยมผืนผ้ามุมมน 85"/>
            <p:cNvSpPr/>
            <p:nvPr/>
          </p:nvSpPr>
          <p:spPr>
            <a:xfrm>
              <a:off x="5762589" y="1634380"/>
              <a:ext cx="9960148" cy="1195520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กล่องข้อความ 88"/>
            <p:cNvSpPr txBox="1"/>
            <p:nvPr/>
          </p:nvSpPr>
          <p:spPr>
            <a:xfrm>
              <a:off x="6062855" y="1760351"/>
              <a:ext cx="906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สำรวจสัญลักษณ์บนป้ายผ้าที่ติดมากับเสื้อผ้า และดูแลรักษาให้ถูกวิธี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โดยจัดจำแนกแยกเป็นหมวด ๆ ได้ ดังนี้ </a:t>
              </a:r>
            </a:p>
          </p:txBody>
        </p:sp>
      </p:grpSp>
      <p:sp>
        <p:nvSpPr>
          <p:cNvPr id="6" name="สี่เหลี่ยมผืนผ้ามุมมน 5"/>
          <p:cNvSpPr/>
          <p:nvPr/>
        </p:nvSpPr>
        <p:spPr>
          <a:xfrm>
            <a:off x="914274" y="2002078"/>
            <a:ext cx="2529319" cy="636849"/>
          </a:xfrm>
          <a:prstGeom prst="round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หมวดซักล้าง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177" t="28570" r="24558" b="46359"/>
          <a:stretch/>
        </p:blipFill>
        <p:spPr>
          <a:xfrm>
            <a:off x="816399" y="3239588"/>
            <a:ext cx="10497213" cy="241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4457" y="3535679"/>
            <a:ext cx="2804160" cy="62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90412" y="3587707"/>
            <a:ext cx="2804160" cy="62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04456" y="4523879"/>
            <a:ext cx="2908663" cy="1051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90412" y="4523879"/>
            <a:ext cx="2908663" cy="1051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7CFA333-E2CA-C746-B929-536861CC3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69669" y="9018"/>
            <a:ext cx="12353544" cy="1439517"/>
          </a:xfrm>
          <a:prstGeom prst="rect">
            <a:avLst/>
          </a:prstGeom>
          <a:solidFill>
            <a:schemeClr val="accent4">
              <a:lumMod val="60000"/>
              <a:lumOff val="40000"/>
              <a:alpha val="3568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198344" y="2180564"/>
            <a:ext cx="2839121" cy="636849"/>
          </a:xfrm>
          <a:prstGeom prst="round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หมวดซักล้าง (ต่อ)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177" t="53279" r="55955" b="8992"/>
          <a:stretch/>
        </p:blipFill>
        <p:spPr>
          <a:xfrm>
            <a:off x="1198344" y="3229090"/>
            <a:ext cx="4753090" cy="3054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226" t="35055" r="56140" b="40022"/>
          <a:stretch/>
        </p:blipFill>
        <p:spPr>
          <a:xfrm>
            <a:off x="6196490" y="3828680"/>
            <a:ext cx="4754238" cy="18549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9045" y="3286959"/>
            <a:ext cx="2699658" cy="934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89045" y="4288800"/>
            <a:ext cx="2699658" cy="934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89045" y="5330907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00828" y="3936102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828" y="4870786"/>
            <a:ext cx="2699658" cy="705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56"/>
          <p:cNvGrpSpPr/>
          <p:nvPr/>
        </p:nvGrpSpPr>
        <p:grpSpPr>
          <a:xfrm>
            <a:off x="1377543" y="618297"/>
            <a:ext cx="9936069" cy="1203189"/>
            <a:chOff x="5762589" y="1634380"/>
            <a:chExt cx="9960148" cy="12031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สี่เหลี่ยมผืนผ้ามุมมน 85"/>
            <p:cNvSpPr/>
            <p:nvPr/>
          </p:nvSpPr>
          <p:spPr>
            <a:xfrm>
              <a:off x="5762589" y="1634380"/>
              <a:ext cx="9960148" cy="1195520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กล่องข้อความ 88"/>
            <p:cNvSpPr txBox="1"/>
            <p:nvPr/>
          </p:nvSpPr>
          <p:spPr>
            <a:xfrm>
              <a:off x="6062855" y="1760351"/>
              <a:ext cx="906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สำรวจสัญลักษณ์บนป้ายผ้าที่ติดมากับเสื้อผ้า และดูแลรักษาให้ถูกวิธี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โดยจัดจำแนกแยกเป็นหมวด ๆ ได้ ดังนี้ </a:t>
              </a:r>
            </a:p>
          </p:txBody>
        </p: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44AF809-1B2E-5B42-B252-1E8A5C5E9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85" y="134191"/>
            <a:ext cx="955174" cy="8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706</Words>
  <Application>Microsoft Office PowerPoint</Application>
  <PresentationFormat>Widescreen</PresentationFormat>
  <Paragraphs>117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 Light</vt:lpstr>
      <vt:lpstr>TH SarabunPSK</vt:lpstr>
      <vt:lpstr>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79</cp:revision>
  <dcterms:created xsi:type="dcterms:W3CDTF">2021-08-17T04:23:24Z</dcterms:created>
  <dcterms:modified xsi:type="dcterms:W3CDTF">2025-05-02T09:19:22Z</dcterms:modified>
</cp:coreProperties>
</file>