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3" r:id="rId2"/>
    <p:sldId id="286" r:id="rId3"/>
    <p:sldId id="287" r:id="rId4"/>
    <p:sldId id="288" r:id="rId5"/>
    <p:sldId id="285" r:id="rId6"/>
    <p:sldId id="305" r:id="rId7"/>
    <p:sldId id="306" r:id="rId8"/>
    <p:sldId id="289" r:id="rId9"/>
    <p:sldId id="290" r:id="rId10"/>
    <p:sldId id="300" r:id="rId11"/>
    <p:sldId id="284" r:id="rId12"/>
    <p:sldId id="291" r:id="rId13"/>
    <p:sldId id="293" r:id="rId14"/>
    <p:sldId id="292" r:id="rId15"/>
    <p:sldId id="297" r:id="rId16"/>
    <p:sldId id="296" r:id="rId17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FF"/>
    <a:srgbClr val="F5A3DE"/>
    <a:srgbClr val="DBB7FF"/>
    <a:srgbClr val="CC99FF"/>
    <a:srgbClr val="5D8C3B"/>
    <a:srgbClr val="548235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64" autoAdjust="0"/>
    <p:restoredTop sz="94660"/>
  </p:normalViewPr>
  <p:slideViewPr>
    <p:cSldViewPr snapToGrid="0">
      <p:cViewPr varScale="1">
        <p:scale>
          <a:sx n="66" d="100"/>
          <a:sy n="66" d="100"/>
        </p:scale>
        <p:origin x="61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AC1EAF-FDF6-4272-A77F-F5DE03C8CE50}" type="datetimeFigureOut">
              <a:rPr lang="th-TH" smtClean="0"/>
              <a:t>02/05/68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24FA00-F979-4C6C-AB43-86BF3FB6E00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07986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020AF-90AE-4903-AD83-9237894B87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500CCB-2B00-434A-8651-B39DF99293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9DDBBD-399F-4D09-BCAF-B971C9736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CA0FC-C239-4561-AEF9-7C22983F8629}" type="datetimeFigureOut">
              <a:rPr lang="th-TH" smtClean="0"/>
              <a:t>02/05/68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B43E7F-4D29-4EEB-8ABD-E1AD5F0CD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D3D250-DE1E-44DA-A859-D200D5CA2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660A0-01F8-4CDF-A93D-7DAD6D5E4B3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25122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18FDE-13ED-4527-977C-E0ED56566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0C7BA8-9285-464A-B528-920186BD30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262568-960A-42DE-B498-12246CE44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CA0FC-C239-4561-AEF9-7C22983F8629}" type="datetimeFigureOut">
              <a:rPr lang="th-TH" smtClean="0"/>
              <a:t>02/05/68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3A4BE1-71BD-4572-BCC5-1B5B681C8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A565E9-3C04-45C8-A640-03043B72E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660A0-01F8-4CDF-A93D-7DAD6D5E4B3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35986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5B8634-0B99-4BB2-A962-A230FB1C98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627E66-B725-429E-A6E4-C5A98AA2F0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C22B95-3594-47F5-8047-8648BC3F9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CA0FC-C239-4561-AEF9-7C22983F8629}" type="datetimeFigureOut">
              <a:rPr lang="th-TH" smtClean="0"/>
              <a:t>02/05/68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3B7831-EC32-404B-AEA8-6CB8B6DA7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976249-B6B1-4985-B5BF-CC0372C1B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660A0-01F8-4CDF-A93D-7DAD6D5E4B3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85768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12197-76E5-4282-9E3C-B1A4E7D93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4F704A-5AFD-44B8-B05F-D887066074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A4D32-DC5E-47B0-A1A8-FFBA0C913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CA0FC-C239-4561-AEF9-7C22983F8629}" type="datetimeFigureOut">
              <a:rPr lang="th-TH" smtClean="0"/>
              <a:t>02/05/68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64A02A-781E-4F37-B3FC-C51BEDAD4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3C66AE-30B2-40D1-8707-4B9802554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660A0-01F8-4CDF-A93D-7DAD6D5E4B3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87096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2F454-9C19-4C5D-A473-E49715CFA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C2EC39-DE85-4CF7-B7F4-2578BFED56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F3BE5E-82AE-45DE-AADB-F04B16BA8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CA0FC-C239-4561-AEF9-7C22983F8629}" type="datetimeFigureOut">
              <a:rPr lang="th-TH" smtClean="0"/>
              <a:t>02/05/68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3212C-9921-4DAB-84D3-24FC0549E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CA5595-105C-45E3-AE4E-EF6801DCF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660A0-01F8-4CDF-A93D-7DAD6D5E4B3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28325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4539C-AB92-4B94-A469-F9ED16358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20205A-8A4F-4618-A552-7C2A1DEA83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51C91A-38FC-4398-AFB0-C0240E59F8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8771D2-5D53-4A25-84E4-2B10656E8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CA0FC-C239-4561-AEF9-7C22983F8629}" type="datetimeFigureOut">
              <a:rPr lang="th-TH" smtClean="0"/>
              <a:t>02/05/68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FF950B-5339-4C76-BBF1-C6ACFCDCE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871D89-90CB-4CD0-A83D-66B159C8C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660A0-01F8-4CDF-A93D-7DAD6D5E4B3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05869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C8D18-00DF-4418-BA83-06D73F636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BE3EEF-3FA1-4DC6-9C1D-E3E49FB10D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45B81F-D305-4BE3-A362-57023AA462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D72889-0897-44DB-A0AA-2C5D4D0335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A2AA66-C016-49DD-B70C-88AA7D8777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EC1E4B-69BC-4433-8DA9-4C722A7DA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CA0FC-C239-4561-AEF9-7C22983F8629}" type="datetimeFigureOut">
              <a:rPr lang="th-TH" smtClean="0"/>
              <a:t>02/05/68</a:t>
            </a:fld>
            <a:endParaRPr lang="th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574841-A3C9-401C-BA09-2389CA770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B770AF-E323-420C-A028-A6B4A1313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660A0-01F8-4CDF-A93D-7DAD6D5E4B3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04459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09656-262C-4DA9-AEAD-D4885E47D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2E5E29-2440-4E4E-9D93-ACB23C8CF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CA0FC-C239-4561-AEF9-7C22983F8629}" type="datetimeFigureOut">
              <a:rPr lang="th-TH" smtClean="0"/>
              <a:t>02/05/68</a:t>
            </a:fld>
            <a:endParaRPr lang="th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D9A840-F487-492C-A9FA-C6FDA4DAA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6E8660-6AA9-4EE7-857A-212C694D1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660A0-01F8-4CDF-A93D-7DAD6D5E4B3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4496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6AA509-7B56-4EE2-B0DD-B24BBAB20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CA0FC-C239-4561-AEF9-7C22983F8629}" type="datetimeFigureOut">
              <a:rPr lang="th-TH" smtClean="0"/>
              <a:t>02/05/68</a:t>
            </a:fld>
            <a:endParaRPr lang="th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E7499A-0F0A-48D9-80AD-DD9B62A40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DF0A42-5A19-4E66-BB46-9202AB33B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660A0-01F8-4CDF-A93D-7DAD6D5E4B3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81141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EB055-5140-459F-8CA9-8F0198C69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8D7692-C0E0-4566-BF2E-E73A406884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56D036-8E73-4E42-A5FE-A17A5BD8FF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3FA149-2B46-4896-8109-AFFAD3A08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CA0FC-C239-4561-AEF9-7C22983F8629}" type="datetimeFigureOut">
              <a:rPr lang="th-TH" smtClean="0"/>
              <a:t>02/05/68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E52196-D43D-46EB-975C-195712BEA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A1E2AC-6882-4A30-A01D-769F46CCD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660A0-01F8-4CDF-A93D-7DAD6D5E4B3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45859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F9BCD-B772-4D22-975E-8FE5D7B86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887D80-76B4-432E-8795-5B09A318F8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A7F612-6D7A-4861-9DDD-920D0E7886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D80801-7C27-4D6A-88A9-B85E8203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CA0FC-C239-4561-AEF9-7C22983F8629}" type="datetimeFigureOut">
              <a:rPr lang="th-TH" smtClean="0"/>
              <a:t>02/05/68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541887-1606-4CB5-BA93-1BA9AEDB6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B617AC-8D0F-4235-BA15-A36A42B96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660A0-01F8-4CDF-A93D-7DAD6D5E4B3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84442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FF0E93-3710-406B-8793-B73371EE7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AD0D42-C126-4DF7-984A-96D9474653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BD72A4-4978-4BDB-9FC9-2814E90C1E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CA0FC-C239-4561-AEF9-7C22983F8629}" type="datetimeFigureOut">
              <a:rPr lang="th-TH" smtClean="0"/>
              <a:t>02/05/68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9AEB17-88B9-4C83-8482-BDA4918ED5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B06BBB-E0A1-44ED-BE48-7EDF83FC2C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660A0-01F8-4CDF-A93D-7DAD6D5E4B3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7699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สี่เหลี่ยมผืนผ้า 13">
            <a:extLst>
              <a:ext uri="{FF2B5EF4-FFF2-40B4-BE49-F238E27FC236}">
                <a16:creationId xmlns:a16="http://schemas.microsoft.com/office/drawing/2014/main" id="{41B9953E-F011-4E93-993B-8A915E2DCBDE}"/>
              </a:ext>
            </a:extLst>
          </p:cNvPr>
          <p:cNvSpPr/>
          <p:nvPr/>
        </p:nvSpPr>
        <p:spPr>
          <a:xfrm>
            <a:off x="-147654" y="-87546"/>
            <a:ext cx="12426849" cy="532800"/>
          </a:xfrm>
          <a:prstGeom prst="rect">
            <a:avLst/>
          </a:prstGeom>
          <a:solidFill>
            <a:srgbClr val="5D8C3B"/>
          </a:solidFill>
          <a:ln/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8" name="Rectangle 6">
            <a:extLst>
              <a:ext uri="{FF2B5EF4-FFF2-40B4-BE49-F238E27FC236}">
                <a16:creationId xmlns:a16="http://schemas.microsoft.com/office/drawing/2014/main" id="{CE298313-BDA0-4BE9-BB91-136BF3A70926}"/>
              </a:ext>
            </a:extLst>
          </p:cNvPr>
          <p:cNvSpPr>
            <a:spLocks/>
          </p:cNvSpPr>
          <p:nvPr/>
        </p:nvSpPr>
        <p:spPr bwMode="auto">
          <a:xfrm>
            <a:off x="-72236" y="6451084"/>
            <a:ext cx="12351431" cy="388800"/>
          </a:xfrm>
          <a:prstGeom prst="rect">
            <a:avLst/>
          </a:prstGeom>
          <a:solidFill>
            <a:srgbClr val="5D8C3B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72248" tIns="72248" rIns="72248" bIns="72248" anchor="ctr"/>
          <a:lstStyle>
            <a:lvl1pPr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 charset="0"/>
              <a:sym typeface="Helvetica Light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76C65FB-5928-4BEE-B194-A7F416FE5CB5}"/>
              </a:ext>
            </a:extLst>
          </p:cNvPr>
          <p:cNvGrpSpPr/>
          <p:nvPr/>
        </p:nvGrpSpPr>
        <p:grpSpPr>
          <a:xfrm>
            <a:off x="429206" y="657447"/>
            <a:ext cx="2757877" cy="639955"/>
            <a:chOff x="243053" y="1115786"/>
            <a:chExt cx="3857460" cy="639955"/>
          </a:xfrm>
        </p:grpSpPr>
        <p:sp>
          <p:nvSpPr>
            <p:cNvPr id="46" name="มนมุมสี่เหลี่ยมผืนผ้าหนึ่งมุม 135">
              <a:extLst>
                <a:ext uri="{FF2B5EF4-FFF2-40B4-BE49-F238E27FC236}">
                  <a16:creationId xmlns:a16="http://schemas.microsoft.com/office/drawing/2014/main" id="{B86E1D70-B64F-443D-B8C3-272F6429944E}"/>
                </a:ext>
              </a:extLst>
            </p:cNvPr>
            <p:cNvSpPr/>
            <p:nvPr/>
          </p:nvSpPr>
          <p:spPr>
            <a:xfrm>
              <a:off x="243053" y="1115786"/>
              <a:ext cx="3857460" cy="561579"/>
            </a:xfrm>
            <a:prstGeom prst="round1Rect">
              <a:avLst/>
            </a:prstGeom>
            <a:solidFill>
              <a:srgbClr val="E7FF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7" name="มนมุมสี่เหลี่ยมผืนผ้าหนึ่งมุม 136">
              <a:extLst>
                <a:ext uri="{FF2B5EF4-FFF2-40B4-BE49-F238E27FC236}">
                  <a16:creationId xmlns:a16="http://schemas.microsoft.com/office/drawing/2014/main" id="{6488BAE6-9FC3-4565-B916-B1D935D81550}"/>
                </a:ext>
              </a:extLst>
            </p:cNvPr>
            <p:cNvSpPr/>
            <p:nvPr/>
          </p:nvSpPr>
          <p:spPr>
            <a:xfrm>
              <a:off x="243054" y="1119329"/>
              <a:ext cx="281820" cy="620486"/>
            </a:xfrm>
            <a:prstGeom prst="round1Rect">
              <a:avLst/>
            </a:prstGeom>
            <a:solidFill>
              <a:srgbClr val="C7DA00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8" name="สี่เหลี่ยมผืนผ้า 134">
              <a:extLst>
                <a:ext uri="{FF2B5EF4-FFF2-40B4-BE49-F238E27FC236}">
                  <a16:creationId xmlns:a16="http://schemas.microsoft.com/office/drawing/2014/main" id="{47AE376E-8275-4B8B-B882-9A3D3527C844}"/>
                </a:ext>
              </a:extLst>
            </p:cNvPr>
            <p:cNvSpPr/>
            <p:nvPr/>
          </p:nvSpPr>
          <p:spPr>
            <a:xfrm>
              <a:off x="248152" y="1710022"/>
              <a:ext cx="3852000" cy="45719"/>
            </a:xfrm>
            <a:prstGeom prst="rect">
              <a:avLst/>
            </a:prstGeom>
            <a:solidFill>
              <a:srgbClr val="79A70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49" name="ชื่อเรื่อง 1">
            <a:extLst>
              <a:ext uri="{FF2B5EF4-FFF2-40B4-BE49-F238E27FC236}">
                <a16:creationId xmlns:a16="http://schemas.microsoft.com/office/drawing/2014/main" id="{72E4BB0A-7D59-4A87-87A7-96EACCDF390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30693" y="661263"/>
            <a:ext cx="2911475" cy="704850"/>
          </a:xfrm>
        </p:spPr>
        <p:txBody>
          <a:bodyPr>
            <a:normAutofit/>
          </a:bodyPr>
          <a:lstStyle/>
          <a:p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อาหารประเภทสำรับ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E060020-0B94-4D66-81C3-36BB5A0EDAF1}"/>
              </a:ext>
            </a:extLst>
          </p:cNvPr>
          <p:cNvSpPr txBox="1"/>
          <p:nvPr/>
        </p:nvSpPr>
        <p:spPr>
          <a:xfrm>
            <a:off x="6215389" y="2278689"/>
            <a:ext cx="4669541" cy="584775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อาหารชุดที่        มีอาหารกี่อย่าง</a:t>
            </a:r>
            <a:endParaRPr lang="th-TH" sz="3600" b="1" dirty="0">
              <a:ln w="1905"/>
              <a:solidFill>
                <a:srgbClr val="3333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7" name="รูปภาพ 1">
            <a:extLst>
              <a:ext uri="{FF2B5EF4-FFF2-40B4-BE49-F238E27FC236}">
                <a16:creationId xmlns:a16="http://schemas.microsoft.com/office/drawing/2014/main" id="{89839769-5BBC-466E-928E-E75466B951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31" b="98454" l="473" r="99338"/>
                    </a14:imgEffect>
                  </a14:imgLayer>
                </a14:imgProps>
              </a:ext>
            </a:extLst>
          </a:blip>
          <a:srcRect l="2336" t="6561" r="50298" b="23301"/>
          <a:stretch/>
        </p:blipFill>
        <p:spPr>
          <a:xfrm>
            <a:off x="967039" y="1582122"/>
            <a:ext cx="4296792" cy="4190376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3311CD2F-2988-4C14-8AEF-268F47B484FA}"/>
              </a:ext>
            </a:extLst>
          </p:cNvPr>
          <p:cNvSpPr txBox="1"/>
          <p:nvPr/>
        </p:nvSpPr>
        <p:spPr>
          <a:xfrm>
            <a:off x="2598425" y="5911043"/>
            <a:ext cx="7416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ภาพที่</a:t>
            </a: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22BA734-C148-408B-B391-7C25D9E244EE}"/>
              </a:ext>
            </a:extLst>
          </p:cNvPr>
          <p:cNvGrpSpPr/>
          <p:nvPr/>
        </p:nvGrpSpPr>
        <p:grpSpPr>
          <a:xfrm>
            <a:off x="3340050" y="5892515"/>
            <a:ext cx="309225" cy="461665"/>
            <a:chOff x="1884112" y="5131404"/>
            <a:chExt cx="309225" cy="461665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71D3C18-F0FF-497B-B344-5A59E65CFF38}"/>
                </a:ext>
              </a:extLst>
            </p:cNvPr>
            <p:cNvSpPr/>
            <p:nvPr/>
          </p:nvSpPr>
          <p:spPr>
            <a:xfrm>
              <a:off x="1884114" y="5225594"/>
              <a:ext cx="309223" cy="310340"/>
            </a:xfrm>
            <a:prstGeom prst="ellipse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6262465D-21B8-4607-BFE1-B6BA40C2E664}"/>
                </a:ext>
              </a:extLst>
            </p:cNvPr>
            <p:cNvSpPr txBox="1"/>
            <p:nvPr/>
          </p:nvSpPr>
          <p:spPr>
            <a:xfrm>
              <a:off x="1884112" y="5131404"/>
              <a:ext cx="24095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๑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06D7B535-2F84-4D01-B024-5A7C1C30F2ED}"/>
              </a:ext>
            </a:extLst>
          </p:cNvPr>
          <p:cNvGrpSpPr/>
          <p:nvPr/>
        </p:nvGrpSpPr>
        <p:grpSpPr>
          <a:xfrm>
            <a:off x="7772122" y="2322902"/>
            <a:ext cx="309225" cy="461665"/>
            <a:chOff x="1884112" y="5131404"/>
            <a:chExt cx="309225" cy="461665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AD9CF2ED-B582-481C-A901-7C2B6028ED73}"/>
                </a:ext>
              </a:extLst>
            </p:cNvPr>
            <p:cNvSpPr/>
            <p:nvPr/>
          </p:nvSpPr>
          <p:spPr>
            <a:xfrm>
              <a:off x="1884114" y="5225594"/>
              <a:ext cx="309223" cy="310340"/>
            </a:xfrm>
            <a:prstGeom prst="ellipse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54D65514-E84F-4002-A8F2-0C1A7DC396F8}"/>
                </a:ext>
              </a:extLst>
            </p:cNvPr>
            <p:cNvSpPr txBox="1"/>
            <p:nvPr/>
          </p:nvSpPr>
          <p:spPr>
            <a:xfrm>
              <a:off x="1884112" y="5131404"/>
              <a:ext cx="24095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๑</a:t>
              </a:r>
            </a:p>
          </p:txBody>
        </p:sp>
      </p:grpSp>
      <p:sp>
        <p:nvSpPr>
          <p:cNvPr id="68" name="Rounded Rectangle 17">
            <a:extLst>
              <a:ext uri="{FF2B5EF4-FFF2-40B4-BE49-F238E27FC236}">
                <a16:creationId xmlns:a16="http://schemas.microsoft.com/office/drawing/2014/main" id="{D48945BC-D668-48CB-9759-C9762F5FD680}"/>
              </a:ext>
            </a:extLst>
          </p:cNvPr>
          <p:cNvSpPr/>
          <p:nvPr/>
        </p:nvSpPr>
        <p:spPr>
          <a:xfrm>
            <a:off x="6909922" y="3259503"/>
            <a:ext cx="2503102" cy="792002"/>
          </a:xfrm>
          <a:prstGeom prst="roundRect">
            <a:avLst/>
          </a:prstGeom>
          <a:solidFill>
            <a:sysClr val="window" lastClr="FFFFFF"/>
          </a:solidFill>
          <a:ln w="57150" cap="flat" cmpd="sng" algn="ctr">
            <a:solidFill>
              <a:srgbClr val="FFC000"/>
            </a:solidFill>
            <a:prstDash val="lgDashDot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๔</a:t>
            </a:r>
            <a:r>
              <a:rPr kumimoji="0" lang="th-TH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อย่าง</a:t>
            </a:r>
            <a:endParaRPr kumimoji="0" lang="th-TH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pic>
        <p:nvPicPr>
          <p:cNvPr id="23" name="Picture 15">
            <a:extLst>
              <a:ext uri="{FF2B5EF4-FFF2-40B4-BE49-F238E27FC236}">
                <a16:creationId xmlns:a16="http://schemas.microsoft.com/office/drawing/2014/main" id="{BB2BF33B-6988-4498-B8C7-11234A7553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947305" y="1856308"/>
            <a:ext cx="544728" cy="82691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B3363728-182C-9045-8B22-EAAE8A1F06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0879" y="88608"/>
            <a:ext cx="928500" cy="86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844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6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สี่เหลี่ยมผืนผ้า 13">
            <a:extLst>
              <a:ext uri="{FF2B5EF4-FFF2-40B4-BE49-F238E27FC236}">
                <a16:creationId xmlns:a16="http://schemas.microsoft.com/office/drawing/2014/main" id="{41B9953E-F011-4E93-993B-8A915E2DCBDE}"/>
              </a:ext>
            </a:extLst>
          </p:cNvPr>
          <p:cNvSpPr/>
          <p:nvPr/>
        </p:nvSpPr>
        <p:spPr>
          <a:xfrm>
            <a:off x="-147654" y="-87546"/>
            <a:ext cx="12426849" cy="532800"/>
          </a:xfrm>
          <a:prstGeom prst="rect">
            <a:avLst/>
          </a:prstGeom>
          <a:solidFill>
            <a:srgbClr val="5D8C3B"/>
          </a:solidFill>
          <a:ln/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8" name="Rectangle 6">
            <a:extLst>
              <a:ext uri="{FF2B5EF4-FFF2-40B4-BE49-F238E27FC236}">
                <a16:creationId xmlns:a16="http://schemas.microsoft.com/office/drawing/2014/main" id="{CE298313-BDA0-4BE9-BB91-136BF3A70926}"/>
              </a:ext>
            </a:extLst>
          </p:cNvPr>
          <p:cNvSpPr>
            <a:spLocks/>
          </p:cNvSpPr>
          <p:nvPr/>
        </p:nvSpPr>
        <p:spPr bwMode="auto">
          <a:xfrm>
            <a:off x="-72236" y="6451084"/>
            <a:ext cx="12351431" cy="388800"/>
          </a:xfrm>
          <a:prstGeom prst="rect">
            <a:avLst/>
          </a:prstGeom>
          <a:solidFill>
            <a:srgbClr val="5D8C3B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72248" tIns="72248" rIns="72248" bIns="72248" anchor="ctr"/>
          <a:lstStyle>
            <a:lvl1pPr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 charset="0"/>
              <a:sym typeface="Helvetica Light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76C65FB-5928-4BEE-B194-A7F416FE5CB5}"/>
              </a:ext>
            </a:extLst>
          </p:cNvPr>
          <p:cNvGrpSpPr/>
          <p:nvPr/>
        </p:nvGrpSpPr>
        <p:grpSpPr>
          <a:xfrm>
            <a:off x="422839" y="654804"/>
            <a:ext cx="2757877" cy="639955"/>
            <a:chOff x="243053" y="1115786"/>
            <a:chExt cx="3857460" cy="639955"/>
          </a:xfrm>
        </p:grpSpPr>
        <p:sp>
          <p:nvSpPr>
            <p:cNvPr id="46" name="มนมุมสี่เหลี่ยมผืนผ้าหนึ่งมุม 135">
              <a:extLst>
                <a:ext uri="{FF2B5EF4-FFF2-40B4-BE49-F238E27FC236}">
                  <a16:creationId xmlns:a16="http://schemas.microsoft.com/office/drawing/2014/main" id="{B86E1D70-B64F-443D-B8C3-272F6429944E}"/>
                </a:ext>
              </a:extLst>
            </p:cNvPr>
            <p:cNvSpPr/>
            <p:nvPr/>
          </p:nvSpPr>
          <p:spPr>
            <a:xfrm>
              <a:off x="243053" y="1115786"/>
              <a:ext cx="3857460" cy="561579"/>
            </a:xfrm>
            <a:prstGeom prst="round1Rect">
              <a:avLst/>
            </a:prstGeom>
            <a:solidFill>
              <a:srgbClr val="E7FF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7" name="มนมุมสี่เหลี่ยมผืนผ้าหนึ่งมุม 136">
              <a:extLst>
                <a:ext uri="{FF2B5EF4-FFF2-40B4-BE49-F238E27FC236}">
                  <a16:creationId xmlns:a16="http://schemas.microsoft.com/office/drawing/2014/main" id="{6488BAE6-9FC3-4565-B916-B1D935D81550}"/>
                </a:ext>
              </a:extLst>
            </p:cNvPr>
            <p:cNvSpPr/>
            <p:nvPr/>
          </p:nvSpPr>
          <p:spPr>
            <a:xfrm>
              <a:off x="243054" y="1119329"/>
              <a:ext cx="281820" cy="620486"/>
            </a:xfrm>
            <a:prstGeom prst="round1Rect">
              <a:avLst/>
            </a:prstGeom>
            <a:solidFill>
              <a:srgbClr val="C7DA00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8" name="สี่เหลี่ยมผืนผ้า 134">
              <a:extLst>
                <a:ext uri="{FF2B5EF4-FFF2-40B4-BE49-F238E27FC236}">
                  <a16:creationId xmlns:a16="http://schemas.microsoft.com/office/drawing/2014/main" id="{47AE376E-8275-4B8B-B882-9A3D3527C844}"/>
                </a:ext>
              </a:extLst>
            </p:cNvPr>
            <p:cNvSpPr/>
            <p:nvPr/>
          </p:nvSpPr>
          <p:spPr>
            <a:xfrm>
              <a:off x="248152" y="1710022"/>
              <a:ext cx="3852000" cy="45719"/>
            </a:xfrm>
            <a:prstGeom prst="rect">
              <a:avLst/>
            </a:prstGeom>
            <a:solidFill>
              <a:srgbClr val="79A70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49" name="ชื่อเรื่อง 1">
            <a:extLst>
              <a:ext uri="{FF2B5EF4-FFF2-40B4-BE49-F238E27FC236}">
                <a16:creationId xmlns:a16="http://schemas.microsoft.com/office/drawing/2014/main" id="{72E4BB0A-7D59-4A87-87A7-96EACCDF390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30693" y="676174"/>
            <a:ext cx="2911475" cy="704850"/>
          </a:xfrm>
        </p:spPr>
        <p:txBody>
          <a:bodyPr>
            <a:normAutofit/>
          </a:bodyPr>
          <a:lstStyle/>
          <a:p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อาหารประเภทสำรับ</a:t>
            </a:r>
          </a:p>
        </p:txBody>
      </p:sp>
      <p:sp>
        <p:nvSpPr>
          <p:cNvPr id="2" name="Rectangle 1"/>
          <p:cNvSpPr/>
          <p:nvPr/>
        </p:nvSpPr>
        <p:spPr>
          <a:xfrm>
            <a:off x="3472790" y="1031021"/>
            <a:ext cx="5261377" cy="7078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ความสำคัญของอาหารประเภทสำรับ</a:t>
            </a:r>
          </a:p>
        </p:txBody>
      </p:sp>
      <p:grpSp>
        <p:nvGrpSpPr>
          <p:cNvPr id="22" name="กลุ่ม 129"/>
          <p:cNvGrpSpPr/>
          <p:nvPr/>
        </p:nvGrpSpPr>
        <p:grpSpPr>
          <a:xfrm>
            <a:off x="762459" y="2744823"/>
            <a:ext cx="2078638" cy="3277280"/>
            <a:chOff x="648115" y="2722914"/>
            <a:chExt cx="2078638" cy="3277280"/>
          </a:xfrm>
        </p:grpSpPr>
        <p:sp>
          <p:nvSpPr>
            <p:cNvPr id="23" name="สี่เหลี่ยมผืนผ้ามุมมน 75"/>
            <p:cNvSpPr/>
            <p:nvPr/>
          </p:nvSpPr>
          <p:spPr>
            <a:xfrm>
              <a:off x="696263" y="2722914"/>
              <a:ext cx="2019578" cy="3277280"/>
            </a:xfrm>
            <a:prstGeom prst="roundRect">
              <a:avLst>
                <a:gd name="adj" fmla="val 5310"/>
              </a:avLst>
            </a:prstGeom>
            <a:solidFill>
              <a:srgbClr val="FFD5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th-TH"/>
              </a:defPPr>
              <a:lvl1pPr marL="0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93994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187988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781983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375977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969971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563965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157960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751954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แผนผังลำดับงาน: ป้อนข้อมูลด้วยตนเอง 104"/>
            <p:cNvSpPr/>
            <p:nvPr/>
          </p:nvSpPr>
          <p:spPr>
            <a:xfrm>
              <a:off x="700003" y="3793671"/>
              <a:ext cx="2023048" cy="2115616"/>
            </a:xfrm>
            <a:prstGeom prst="flowChartManualInput">
              <a:avLst/>
            </a:prstGeom>
            <a:solidFill>
              <a:srgbClr val="FFE5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cxnSp>
          <p:nvCxnSpPr>
            <p:cNvPr id="25" name="ตัวเชื่อมต่อตรง 78"/>
            <p:cNvCxnSpPr/>
            <p:nvPr/>
          </p:nvCxnSpPr>
          <p:spPr>
            <a:xfrm flipV="1">
              <a:off x="782519" y="4540787"/>
              <a:ext cx="1865160" cy="10364"/>
            </a:xfrm>
            <a:prstGeom prst="line">
              <a:avLst/>
            </a:prstGeom>
            <a:ln w="57150">
              <a:solidFill>
                <a:srgbClr val="FF5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สี่เหลี่ยมผืนผ้า 77"/>
            <p:cNvSpPr/>
            <p:nvPr/>
          </p:nvSpPr>
          <p:spPr>
            <a:xfrm>
              <a:off x="648115" y="2816360"/>
              <a:ext cx="2078638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th-TH"/>
              </a:defPPr>
              <a:lvl1pPr marL="0" algn="l" defTabSz="1187988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93994" algn="l" defTabSz="1187988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87988" algn="l" defTabSz="1187988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781983" algn="l" defTabSz="1187988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375977" algn="l" defTabSz="1187988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969971" algn="l" defTabSz="1187988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563965" algn="l" defTabSz="1187988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157960" algn="l" defTabSz="1187988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751954" algn="l" defTabSz="1187988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h-TH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๑</a:t>
              </a:r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.</a:t>
              </a:r>
              <a:r>
                <a:rPr lang="th-TH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 คุณค่าทางโภชนาการครบถ้วน มีประโยชน์ต่อร่างกาย</a:t>
              </a:r>
            </a:p>
            <a:p>
              <a:pPr algn="ctr"/>
              <a:r>
                <a:rPr lang="th-TH" sz="2800" b="1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ประกอบด้วยอาหารหลัก ๕ หมู่</a:t>
              </a:r>
            </a:p>
          </p:txBody>
        </p:sp>
      </p:grpSp>
      <p:grpSp>
        <p:nvGrpSpPr>
          <p:cNvPr id="27" name="กลุ่ม 130"/>
          <p:cNvGrpSpPr/>
          <p:nvPr/>
        </p:nvGrpSpPr>
        <p:grpSpPr>
          <a:xfrm>
            <a:off x="3539961" y="2737757"/>
            <a:ext cx="2127576" cy="3277280"/>
            <a:chOff x="2778279" y="2728235"/>
            <a:chExt cx="2127576" cy="3277280"/>
          </a:xfrm>
        </p:grpSpPr>
        <p:sp>
          <p:nvSpPr>
            <p:cNvPr id="28" name="สี่เหลี่ยมผืนผ้ามุมมน 89"/>
            <p:cNvSpPr/>
            <p:nvPr/>
          </p:nvSpPr>
          <p:spPr>
            <a:xfrm>
              <a:off x="2880540" y="2728235"/>
              <a:ext cx="2019580" cy="3277280"/>
            </a:xfrm>
            <a:prstGeom prst="roundRect">
              <a:avLst>
                <a:gd name="adj" fmla="val 5310"/>
              </a:avLst>
            </a:prstGeom>
            <a:solidFill>
              <a:srgbClr val="FFDE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th-TH"/>
              </a:defPPr>
              <a:lvl1pPr marL="0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93994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187988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781983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375977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969971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563965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157960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751954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9" name="แผนผังลำดับงาน: ป้อนข้อมูลด้วยตนเอง 125"/>
            <p:cNvSpPr/>
            <p:nvPr/>
          </p:nvSpPr>
          <p:spPr>
            <a:xfrm>
              <a:off x="2882807" y="3793671"/>
              <a:ext cx="2023048" cy="2115616"/>
            </a:xfrm>
            <a:prstGeom prst="flowChartManualInput">
              <a:avLst/>
            </a:prstGeom>
            <a:solidFill>
              <a:srgbClr val="FFE8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cxnSp>
          <p:nvCxnSpPr>
            <p:cNvPr id="30" name="ตัวเชื่อมต่อตรง 92"/>
            <p:cNvCxnSpPr/>
            <p:nvPr/>
          </p:nvCxnSpPr>
          <p:spPr>
            <a:xfrm>
              <a:off x="2972226" y="4540787"/>
              <a:ext cx="1836000" cy="0"/>
            </a:xfrm>
            <a:prstGeom prst="line">
              <a:avLst/>
            </a:prstGeom>
            <a:ln w="5715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สี่เหลี่ยมผืนผ้า 91"/>
            <p:cNvSpPr/>
            <p:nvPr/>
          </p:nvSpPr>
          <p:spPr>
            <a:xfrm>
              <a:off x="2778279" y="2819545"/>
              <a:ext cx="2117720" cy="310854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th-TH"/>
              </a:defPPr>
              <a:lvl1pPr marL="0" algn="l" defTabSz="1187988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93994" algn="l" defTabSz="1187988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87988" algn="l" defTabSz="1187988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781983" algn="l" defTabSz="1187988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375977" algn="l" defTabSz="1187988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969971" algn="l" defTabSz="1187988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563965" algn="l" defTabSz="1187988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157960" algn="l" defTabSz="1187988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751954" algn="l" defTabSz="1187988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h-TH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๒. แสดงถึงเอกลักษณ์และวัฒนธรรมไทย</a:t>
              </a:r>
            </a:p>
            <a:p>
              <a:pPr algn="ctr"/>
              <a:endPara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algn="ctr"/>
              <a:r>
                <a:rPr lang="th-TH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สะท้อนถึงวิถีชีวิตด้านการรับประทานอาหารของคนไทย</a:t>
              </a:r>
            </a:p>
          </p:txBody>
        </p:sp>
      </p:grpSp>
      <p:grpSp>
        <p:nvGrpSpPr>
          <p:cNvPr id="32" name="กลุ่ม 7"/>
          <p:cNvGrpSpPr/>
          <p:nvPr/>
        </p:nvGrpSpPr>
        <p:grpSpPr>
          <a:xfrm>
            <a:off x="6463319" y="2744823"/>
            <a:ext cx="2040426" cy="3270214"/>
            <a:chOff x="6463319" y="2744823"/>
            <a:chExt cx="2040426" cy="3270214"/>
          </a:xfrm>
        </p:grpSpPr>
        <p:grpSp>
          <p:nvGrpSpPr>
            <p:cNvPr id="33" name="กลุ่ม 6"/>
            <p:cNvGrpSpPr/>
            <p:nvPr/>
          </p:nvGrpSpPr>
          <p:grpSpPr>
            <a:xfrm>
              <a:off x="6473175" y="2744823"/>
              <a:ext cx="2030570" cy="3270214"/>
              <a:chOff x="6473175" y="2744823"/>
              <a:chExt cx="2030570" cy="3270214"/>
            </a:xfrm>
          </p:grpSpPr>
          <p:sp>
            <p:nvSpPr>
              <p:cNvPr id="35" name="สี่เหลี่ยมผืนผ้ามุมมน 82"/>
              <p:cNvSpPr/>
              <p:nvPr/>
            </p:nvSpPr>
            <p:spPr>
              <a:xfrm>
                <a:off x="6484164" y="2744823"/>
                <a:ext cx="2019581" cy="3270214"/>
              </a:xfrm>
              <a:prstGeom prst="roundRect">
                <a:avLst>
                  <a:gd name="adj" fmla="val 5310"/>
                </a:avLst>
              </a:prstGeom>
              <a:solidFill>
                <a:srgbClr val="FFE6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th-TH"/>
                </a:defPPr>
                <a:lvl1pPr marL="0" algn="l" defTabSz="1187988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593994" algn="l" defTabSz="1187988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187988" algn="l" defTabSz="1187988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781983" algn="l" defTabSz="1187988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375977" algn="l" defTabSz="1187988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969971" algn="l" defTabSz="1187988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563965" algn="l" defTabSz="1187988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4157960" algn="l" defTabSz="1187988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751954" algn="l" defTabSz="1187988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6" name="แผนผังลำดับงาน: ป้อนข้อมูลด้วยตนเอง 126"/>
              <p:cNvSpPr/>
              <p:nvPr/>
            </p:nvSpPr>
            <p:spPr>
              <a:xfrm>
                <a:off x="6473175" y="3800737"/>
                <a:ext cx="2023048" cy="2115616"/>
              </a:xfrm>
              <a:prstGeom prst="flowChartManualInput">
                <a:avLst/>
              </a:prstGeom>
              <a:solidFill>
                <a:srgbClr val="FFEE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cxnSp>
            <p:nvCxnSpPr>
              <p:cNvPr id="37" name="ตัวเชื่อมต่อตรง 85"/>
              <p:cNvCxnSpPr/>
              <p:nvPr/>
            </p:nvCxnSpPr>
            <p:spPr>
              <a:xfrm>
                <a:off x="6575954" y="4101085"/>
                <a:ext cx="1836000" cy="0"/>
              </a:xfrm>
              <a:prstGeom prst="line">
                <a:avLst/>
              </a:prstGeom>
              <a:ln w="571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สี่เหลี่ยมผืนผ้า 84"/>
            <p:cNvSpPr/>
            <p:nvPr/>
          </p:nvSpPr>
          <p:spPr>
            <a:xfrm>
              <a:off x="6463319" y="2826611"/>
              <a:ext cx="1979178" cy="310854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th-TH"/>
              </a:defPPr>
              <a:lvl1pPr marL="0" algn="l" defTabSz="1187988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93994" algn="l" defTabSz="1187988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87988" algn="l" defTabSz="1187988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781983" algn="l" defTabSz="1187988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375977" algn="l" defTabSz="1187988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969971" algn="l" defTabSz="1187988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563965" algn="l" defTabSz="1187988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157960" algn="l" defTabSz="1187988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751954" algn="l" defTabSz="1187988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h-TH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๓</a:t>
              </a:r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.</a:t>
              </a:r>
              <a:r>
                <a:rPr lang="th-TH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 สะดวกต่อการรับประทานและบริการอาหาร</a:t>
              </a:r>
            </a:p>
            <a:p>
              <a:pPr algn="ctr"/>
              <a:r>
                <a:rPr lang="th-TH" sz="28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จัดอาหารใส่ภาชนะที่เหมาะสมวางใส่ถาด ช่วยให้ยกไปบริการได้ง่าย</a:t>
              </a:r>
            </a:p>
          </p:txBody>
        </p:sp>
      </p:grpSp>
      <p:grpSp>
        <p:nvGrpSpPr>
          <p:cNvPr id="38" name="กลุ่ม 132"/>
          <p:cNvGrpSpPr/>
          <p:nvPr/>
        </p:nvGrpSpPr>
        <p:grpSpPr>
          <a:xfrm>
            <a:off x="9264859" y="2751565"/>
            <a:ext cx="2345266" cy="3277277"/>
            <a:chOff x="7189257" y="2737760"/>
            <a:chExt cx="2345266" cy="3277277"/>
          </a:xfrm>
        </p:grpSpPr>
        <p:sp>
          <p:nvSpPr>
            <p:cNvPr id="39" name="สี่เหลี่ยมผืนผ้ามุมมน 68"/>
            <p:cNvSpPr/>
            <p:nvPr/>
          </p:nvSpPr>
          <p:spPr>
            <a:xfrm>
              <a:off x="7195119" y="2737760"/>
              <a:ext cx="2019579" cy="3277277"/>
            </a:xfrm>
            <a:prstGeom prst="roundRect">
              <a:avLst>
                <a:gd name="adj" fmla="val 5310"/>
              </a:avLst>
            </a:prstGeom>
            <a:solidFill>
              <a:srgbClr val="D3EB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th-TH"/>
              </a:defPPr>
              <a:lvl1pPr marL="0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93994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187988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781983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375977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969971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563965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157960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751954" algn="l" defTabSz="118798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0" name="แผนผังลำดับงาน: ป้อนข้อมูลด้วยตนเอง 127"/>
            <p:cNvSpPr/>
            <p:nvPr/>
          </p:nvSpPr>
          <p:spPr>
            <a:xfrm>
              <a:off x="7189257" y="3793671"/>
              <a:ext cx="2023048" cy="2115616"/>
            </a:xfrm>
            <a:prstGeom prst="flowChartManualInput">
              <a:avLst/>
            </a:prstGeom>
            <a:solidFill>
              <a:srgbClr val="EAF5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cxnSp>
          <p:nvCxnSpPr>
            <p:cNvPr id="42" name="ตัวเชื่อมต่อตรง 71"/>
            <p:cNvCxnSpPr/>
            <p:nvPr/>
          </p:nvCxnSpPr>
          <p:spPr>
            <a:xfrm flipV="1">
              <a:off x="7271403" y="4094019"/>
              <a:ext cx="1835999" cy="325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สี่เหลี่ยมผืนผ้า 70"/>
            <p:cNvSpPr/>
            <p:nvPr/>
          </p:nvSpPr>
          <p:spPr>
            <a:xfrm>
              <a:off x="7253052" y="2822126"/>
              <a:ext cx="2281471" cy="310854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th-TH"/>
              </a:defPPr>
              <a:lvl1pPr marL="0" algn="l" defTabSz="1187988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93994" algn="l" defTabSz="1187988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87988" algn="l" defTabSz="1187988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781983" algn="l" defTabSz="1187988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375977" algn="l" defTabSz="1187988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969971" algn="l" defTabSz="1187988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563965" algn="l" defTabSz="1187988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157960" algn="l" defTabSz="1187988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751954" algn="l" defTabSz="1187988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๔</a:t>
              </a:r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.</a:t>
              </a:r>
              <a:r>
                <a:rPr lang="th-TH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 เหมาะสำหรับ</a:t>
              </a:r>
              <a:endPara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r>
                <a:rPr lang="th-TH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การจัดเลี้ยง</a:t>
              </a:r>
              <a:endPara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r>
                <a:rPr lang="th-TH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ในโอกาสพิเศษ</a:t>
              </a:r>
            </a:p>
            <a:p>
              <a:r>
                <a:rPr lang="th-TH" sz="2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ต้องอาศัยความประณีตในการจัดตกแต่ง เพื่อสร้างความประทับใจ</a:t>
              </a:r>
            </a:p>
          </p:txBody>
        </p:sp>
      </p:grpSp>
      <p:grpSp>
        <p:nvGrpSpPr>
          <p:cNvPr id="44" name="กลุ่ม 160"/>
          <p:cNvGrpSpPr/>
          <p:nvPr/>
        </p:nvGrpSpPr>
        <p:grpSpPr>
          <a:xfrm>
            <a:off x="1679086" y="1743668"/>
            <a:ext cx="3360027" cy="1001154"/>
            <a:chOff x="1725041" y="1568666"/>
            <a:chExt cx="793860" cy="1179824"/>
          </a:xfrm>
        </p:grpSpPr>
        <p:cxnSp>
          <p:nvCxnSpPr>
            <p:cNvPr id="45" name="ตัวเชื่อมต่อตรง 138"/>
            <p:cNvCxnSpPr/>
            <p:nvPr/>
          </p:nvCxnSpPr>
          <p:spPr>
            <a:xfrm flipH="1">
              <a:off x="1730409" y="1568666"/>
              <a:ext cx="788492" cy="739106"/>
            </a:xfrm>
            <a:prstGeom prst="line">
              <a:avLst/>
            </a:prstGeom>
            <a:ln w="28575">
              <a:prstDash val="sysDash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0" name="ลูกศรเชื่อมต่อแบบตรง 154"/>
            <p:cNvCxnSpPr>
              <a:endCxn id="23" idx="0"/>
            </p:cNvCxnSpPr>
            <p:nvPr/>
          </p:nvCxnSpPr>
          <p:spPr>
            <a:xfrm flipH="1">
              <a:off x="1725041" y="2324910"/>
              <a:ext cx="7003" cy="423580"/>
            </a:xfrm>
            <a:prstGeom prst="straightConnector1">
              <a:avLst/>
            </a:prstGeom>
            <a:ln w="28575">
              <a:prstDash val="sysDash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1" name="กลุ่ม 161"/>
          <p:cNvGrpSpPr/>
          <p:nvPr/>
        </p:nvGrpSpPr>
        <p:grpSpPr>
          <a:xfrm flipH="1">
            <a:off x="4601831" y="1734145"/>
            <a:ext cx="1113169" cy="977999"/>
            <a:chOff x="2507282" y="1536937"/>
            <a:chExt cx="1382944" cy="1175208"/>
          </a:xfrm>
        </p:grpSpPr>
        <p:cxnSp>
          <p:nvCxnSpPr>
            <p:cNvPr id="53" name="ตัวเชื่อมต่อตรง 139"/>
            <p:cNvCxnSpPr/>
            <p:nvPr/>
          </p:nvCxnSpPr>
          <p:spPr>
            <a:xfrm>
              <a:off x="2507282" y="1536937"/>
              <a:ext cx="1382944" cy="731773"/>
            </a:xfrm>
            <a:prstGeom prst="line">
              <a:avLst/>
            </a:prstGeom>
            <a:ln w="28575">
              <a:solidFill>
                <a:schemeClr val="accent2">
                  <a:lumMod val="50000"/>
                </a:schemeClr>
              </a:solidFill>
              <a:prstDash val="sysDash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5" name="ลูกศรเชื่อมต่อแบบตรง 156"/>
            <p:cNvCxnSpPr/>
            <p:nvPr/>
          </p:nvCxnSpPr>
          <p:spPr>
            <a:xfrm flipH="1">
              <a:off x="3883223" y="2288566"/>
              <a:ext cx="7003" cy="423579"/>
            </a:xfrm>
            <a:prstGeom prst="straightConnector1">
              <a:avLst/>
            </a:prstGeom>
            <a:ln w="28575">
              <a:solidFill>
                <a:schemeClr val="accent2">
                  <a:lumMod val="50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9" name="กลุ่ม 162"/>
          <p:cNvGrpSpPr/>
          <p:nvPr/>
        </p:nvGrpSpPr>
        <p:grpSpPr>
          <a:xfrm>
            <a:off x="6413500" y="1705007"/>
            <a:ext cx="1014842" cy="1011909"/>
            <a:chOff x="2530055" y="1536469"/>
            <a:chExt cx="3548860" cy="1180447"/>
          </a:xfrm>
        </p:grpSpPr>
        <p:cxnSp>
          <p:nvCxnSpPr>
            <p:cNvPr id="64" name="ตัวเชื่อมต่อตรง 144"/>
            <p:cNvCxnSpPr/>
            <p:nvPr/>
          </p:nvCxnSpPr>
          <p:spPr>
            <a:xfrm>
              <a:off x="2530055" y="1536469"/>
              <a:ext cx="3548860" cy="746822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  <a:prstDash val="sysDash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5" name="ลูกศรเชื่อมต่อแบบตรง 157"/>
            <p:cNvCxnSpPr/>
            <p:nvPr/>
          </p:nvCxnSpPr>
          <p:spPr>
            <a:xfrm flipH="1">
              <a:off x="6039724" y="2293337"/>
              <a:ext cx="7003" cy="423579"/>
            </a:xfrm>
            <a:prstGeom prst="straightConnector1">
              <a:avLst/>
            </a:prstGeom>
            <a:ln w="28575">
              <a:solidFill>
                <a:schemeClr val="accent2">
                  <a:lumMod val="75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66" name="กลุ่ม 163"/>
          <p:cNvGrpSpPr/>
          <p:nvPr/>
        </p:nvGrpSpPr>
        <p:grpSpPr>
          <a:xfrm>
            <a:off x="7432082" y="1705007"/>
            <a:ext cx="2883070" cy="1007137"/>
            <a:chOff x="2498398" y="1531625"/>
            <a:chExt cx="5719752" cy="1180520"/>
          </a:xfrm>
        </p:grpSpPr>
        <p:cxnSp>
          <p:nvCxnSpPr>
            <p:cNvPr id="67" name="ตัวเชื่อมต่อตรง 149"/>
            <p:cNvCxnSpPr/>
            <p:nvPr/>
          </p:nvCxnSpPr>
          <p:spPr>
            <a:xfrm>
              <a:off x="2498398" y="1531625"/>
              <a:ext cx="5719752" cy="746822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9" name="ลูกศรเชื่อมต่อแบบตรง 158"/>
            <p:cNvCxnSpPr/>
            <p:nvPr/>
          </p:nvCxnSpPr>
          <p:spPr>
            <a:xfrm flipH="1">
              <a:off x="8189222" y="2288566"/>
              <a:ext cx="7003" cy="423579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52" name="Picture 51" descr="Logo&#10;&#10;Description automatically generated">
            <a:extLst>
              <a:ext uri="{FF2B5EF4-FFF2-40B4-BE49-F238E27FC236}">
                <a16:creationId xmlns:a16="http://schemas.microsoft.com/office/drawing/2014/main" id="{17CCDC8E-6B40-0D4B-97B1-C0F500E71F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0879" y="88608"/>
            <a:ext cx="928500" cy="86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756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สี่เหลี่ยมผืนผ้า 13">
            <a:extLst>
              <a:ext uri="{FF2B5EF4-FFF2-40B4-BE49-F238E27FC236}">
                <a16:creationId xmlns:a16="http://schemas.microsoft.com/office/drawing/2014/main" id="{41B9953E-F011-4E93-993B-8A915E2DCBDE}"/>
              </a:ext>
            </a:extLst>
          </p:cNvPr>
          <p:cNvSpPr/>
          <p:nvPr/>
        </p:nvSpPr>
        <p:spPr>
          <a:xfrm>
            <a:off x="-147654" y="-87546"/>
            <a:ext cx="12426849" cy="532800"/>
          </a:xfrm>
          <a:prstGeom prst="rect">
            <a:avLst/>
          </a:prstGeom>
          <a:solidFill>
            <a:srgbClr val="5D8C3B"/>
          </a:solidFill>
          <a:ln/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8" name="Rectangle 6">
            <a:extLst>
              <a:ext uri="{FF2B5EF4-FFF2-40B4-BE49-F238E27FC236}">
                <a16:creationId xmlns:a16="http://schemas.microsoft.com/office/drawing/2014/main" id="{CE298313-BDA0-4BE9-BB91-136BF3A70926}"/>
              </a:ext>
            </a:extLst>
          </p:cNvPr>
          <p:cNvSpPr>
            <a:spLocks/>
          </p:cNvSpPr>
          <p:nvPr/>
        </p:nvSpPr>
        <p:spPr bwMode="auto">
          <a:xfrm>
            <a:off x="-72236" y="6451084"/>
            <a:ext cx="12351431" cy="388800"/>
          </a:xfrm>
          <a:prstGeom prst="rect">
            <a:avLst/>
          </a:prstGeom>
          <a:solidFill>
            <a:srgbClr val="5D8C3B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72248" tIns="72248" rIns="72248" bIns="72248" anchor="ctr"/>
          <a:lstStyle>
            <a:lvl1pPr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 charset="0"/>
              <a:sym typeface="Helvetica Light" charset="0"/>
            </a:endParaRPr>
          </a:p>
        </p:txBody>
      </p:sp>
      <p:sp>
        <p:nvSpPr>
          <p:cNvPr id="7" name="Rounded Rectangle 10">
            <a:extLst>
              <a:ext uri="{FF2B5EF4-FFF2-40B4-BE49-F238E27FC236}">
                <a16:creationId xmlns:a16="http://schemas.microsoft.com/office/drawing/2014/main" id="{2FD68F8A-22F3-4C56-B216-9E439505AD1E}"/>
              </a:ext>
            </a:extLst>
          </p:cNvPr>
          <p:cNvSpPr/>
          <p:nvPr/>
        </p:nvSpPr>
        <p:spPr>
          <a:xfrm>
            <a:off x="1442297" y="3302735"/>
            <a:ext cx="8425270" cy="251294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เพราะอาหารสำรับจะประกอบด้วยอาหารหลายอย่าง ซึ่งครบ ๕ หมู่ </a:t>
            </a:r>
          </a:p>
          <a:p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ได้แก่ เนื้อสัตว์ ข้าว แป้ง ผัก ผลไม้ น้ำมันจากพืชและสัตว์ ซึ่งให้สารอาหาร</a:t>
            </a:r>
          </a:p>
          <a:p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ที่ครบถ้วน จำเป็นต่อร่างกาย ทำให้ร่างกายทำงานได้อย่างปกติ</a:t>
            </a: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1CD7B4BD-1B5A-4517-9F94-5C8B7DD5C4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6305" y="2508065"/>
            <a:ext cx="1558925" cy="330835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092D087-E123-4A86-9101-FEC604621BF7}"/>
              </a:ext>
            </a:extLst>
          </p:cNvPr>
          <p:cNvSpPr/>
          <p:nvPr/>
        </p:nvSpPr>
        <p:spPr>
          <a:xfrm>
            <a:off x="1086216" y="2066946"/>
            <a:ext cx="9137433" cy="1685925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เพราะเหตุใดอาหารประเภทสำรับจึงมีความสำคัญต่อการดำรงชีวิตในแต่ละวัน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24AC31C7-6FAF-4753-A140-22719A56ED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14276" y="2340398"/>
            <a:ext cx="647842" cy="983441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6">
            <a:extLst>
              <a:ext uri="{FF2B5EF4-FFF2-40B4-BE49-F238E27FC236}">
                <a16:creationId xmlns:a16="http://schemas.microsoft.com/office/drawing/2014/main" id="{81C85628-CEB3-42EC-BF2E-C3D9932A559C}"/>
              </a:ext>
            </a:extLst>
          </p:cNvPr>
          <p:cNvSpPr txBox="1"/>
          <p:nvPr/>
        </p:nvSpPr>
        <p:spPr>
          <a:xfrm>
            <a:off x="1168292" y="669971"/>
            <a:ext cx="9936938" cy="144719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2333"/>
              </a:lnSpc>
              <a:spcBef>
                <a:spcPct val="0"/>
              </a:spcBef>
            </a:pP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 defTabSz="609630">
              <a:lnSpc>
                <a:spcPts val="2333"/>
              </a:lnSpc>
              <a:spcBef>
                <a:spcPct val="0"/>
              </a:spcBef>
            </a:pP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 defTabSz="609630">
              <a:lnSpc>
                <a:spcPts val="2333"/>
              </a:lnSpc>
              <a:spcBef>
                <a:spcPct val="0"/>
              </a:spcBef>
            </a:pP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นักเรียนร่วมกันวิเคราะห์และแสดงความคิดเห็น โดยร่วมกันตอบคำถามต่อไปนี้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 defTabSz="609630">
              <a:lnSpc>
                <a:spcPts val="2333"/>
              </a:lnSpc>
              <a:spcBef>
                <a:spcPct val="0"/>
              </a:spcBef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 defTabSz="609630">
              <a:lnSpc>
                <a:spcPts val="2333"/>
              </a:lnSpc>
              <a:spcBef>
                <a:spcPct val="0"/>
              </a:spcBef>
            </a:pP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CD29E05-1DC9-904D-934C-265611AF3A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0879" y="88608"/>
            <a:ext cx="928500" cy="86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06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สี่เหลี่ยมผืนผ้า 13">
            <a:extLst>
              <a:ext uri="{FF2B5EF4-FFF2-40B4-BE49-F238E27FC236}">
                <a16:creationId xmlns:a16="http://schemas.microsoft.com/office/drawing/2014/main" id="{41B9953E-F011-4E93-993B-8A915E2DCBDE}"/>
              </a:ext>
            </a:extLst>
          </p:cNvPr>
          <p:cNvSpPr/>
          <p:nvPr/>
        </p:nvSpPr>
        <p:spPr>
          <a:xfrm>
            <a:off x="-147654" y="-87546"/>
            <a:ext cx="12426849" cy="532800"/>
          </a:xfrm>
          <a:prstGeom prst="rect">
            <a:avLst/>
          </a:prstGeom>
          <a:solidFill>
            <a:srgbClr val="5D8C3B"/>
          </a:solidFill>
          <a:ln/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8" name="Rectangle 6">
            <a:extLst>
              <a:ext uri="{FF2B5EF4-FFF2-40B4-BE49-F238E27FC236}">
                <a16:creationId xmlns:a16="http://schemas.microsoft.com/office/drawing/2014/main" id="{CE298313-BDA0-4BE9-BB91-136BF3A70926}"/>
              </a:ext>
            </a:extLst>
          </p:cNvPr>
          <p:cNvSpPr>
            <a:spLocks/>
          </p:cNvSpPr>
          <p:nvPr/>
        </p:nvSpPr>
        <p:spPr bwMode="auto">
          <a:xfrm>
            <a:off x="-72236" y="6451084"/>
            <a:ext cx="12351431" cy="388800"/>
          </a:xfrm>
          <a:prstGeom prst="rect">
            <a:avLst/>
          </a:prstGeom>
          <a:solidFill>
            <a:srgbClr val="5D8C3B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72248" tIns="72248" rIns="72248" bIns="72248" anchor="ctr"/>
          <a:lstStyle>
            <a:lvl1pPr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 charset="0"/>
              <a:sym typeface="Helvetica Light" charset="0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A7D9C5F6-BA6A-46F2-A2CF-308CD55AEE4C}"/>
              </a:ext>
            </a:extLst>
          </p:cNvPr>
          <p:cNvSpPr txBox="1"/>
          <p:nvPr/>
        </p:nvSpPr>
        <p:spPr>
          <a:xfrm>
            <a:off x="1265043" y="911094"/>
            <a:ext cx="9676871" cy="144719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2333"/>
              </a:lnSpc>
              <a:spcBef>
                <a:spcPct val="0"/>
              </a:spcBef>
            </a:pP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 defTabSz="609630">
              <a:lnSpc>
                <a:spcPts val="2333"/>
              </a:lnSpc>
              <a:spcBef>
                <a:spcPct val="0"/>
              </a:spcBef>
            </a:pP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 defTabSz="609630">
              <a:lnSpc>
                <a:spcPts val="2333"/>
              </a:lnSpc>
              <a:spcBef>
                <a:spcPct val="0"/>
              </a:spcBef>
            </a:pP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นักเรียนร่วมกันวิเคราะห์และแสดงความคิดเห็น โดยร่วมกันตอบคำถามต่อไปนี้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 defTabSz="609630">
              <a:lnSpc>
                <a:spcPts val="2333"/>
              </a:lnSpc>
              <a:spcBef>
                <a:spcPct val="0"/>
              </a:spcBef>
            </a:pP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 defTabSz="609630">
              <a:lnSpc>
                <a:spcPts val="2333"/>
              </a:lnSpc>
              <a:spcBef>
                <a:spcPct val="0"/>
              </a:spcBef>
            </a:pPr>
            <a:endParaRPr lang="en-US" sz="1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TextBox 14">
            <a:extLst>
              <a:ext uri="{FF2B5EF4-FFF2-40B4-BE49-F238E27FC236}">
                <a16:creationId xmlns:a16="http://schemas.microsoft.com/office/drawing/2014/main" id="{599D5FD5-7CDF-4F56-8F97-5D8723C05BAE}"/>
              </a:ext>
            </a:extLst>
          </p:cNvPr>
          <p:cNvSpPr txBox="1"/>
          <p:nvPr/>
        </p:nvSpPr>
        <p:spPr>
          <a:xfrm>
            <a:off x="2422757" y="3096495"/>
            <a:ext cx="8749773" cy="325089"/>
          </a:xfrm>
          <a:prstGeom prst="rect">
            <a:avLst/>
          </a:prstGeom>
          <a:noFill/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2146"/>
              </a:lnSpc>
              <a:spcBef>
                <a:spcPct val="0"/>
              </a:spcBef>
            </a:pPr>
            <a:r>
              <a:rPr lang="th-TH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อาหารประเภทสำรับแสดงให้เห็นถึงเอกลักษณ์ของความเป็นไทยอย่างไร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" name="Picture 15">
            <a:extLst>
              <a:ext uri="{FF2B5EF4-FFF2-40B4-BE49-F238E27FC236}">
                <a16:creationId xmlns:a16="http://schemas.microsoft.com/office/drawing/2014/main" id="{BB2BF33B-6988-4498-B8C7-11234A7553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65365" y="2604775"/>
            <a:ext cx="647842" cy="98344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1854E1B-5BCE-4E45-B894-0C675F551A39}"/>
              </a:ext>
            </a:extLst>
          </p:cNvPr>
          <p:cNvSpPr txBox="1"/>
          <p:nvPr/>
        </p:nvSpPr>
        <p:spPr>
          <a:xfrm>
            <a:off x="3453098" y="3763678"/>
            <a:ext cx="8132038" cy="1384995"/>
          </a:xfrm>
          <a:prstGeom prst="rect">
            <a:avLst/>
          </a:prstGeom>
          <a:noFill/>
          <a:ln w="38100">
            <a:solidFill>
              <a:srgbClr val="0070C0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เป็นการสะท้อนให้เห็นถึงวิถีชีวิตในด้านการรับประทานอาหารของคนไทยในแต่ละภาค ซึ่งจะมีการนำวัตถุดิบของท้องถิ่นตนเองมาปรุงอาหาร การจัดแต่งให้มีความสวยงาม ความโดดเด่นแตกต่างจากชนชาติอื่น ๆ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EE799D8-D0AF-4EB3-B405-0E40DDC8A2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64" y="3834706"/>
            <a:ext cx="2733119" cy="1581786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B092516B-C011-B54B-B228-4063676A04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0879" y="88608"/>
            <a:ext cx="928500" cy="86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83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สี่เหลี่ยมผืนผ้า 13">
            <a:extLst>
              <a:ext uri="{FF2B5EF4-FFF2-40B4-BE49-F238E27FC236}">
                <a16:creationId xmlns:a16="http://schemas.microsoft.com/office/drawing/2014/main" id="{41B9953E-F011-4E93-993B-8A915E2DCBDE}"/>
              </a:ext>
            </a:extLst>
          </p:cNvPr>
          <p:cNvSpPr/>
          <p:nvPr/>
        </p:nvSpPr>
        <p:spPr>
          <a:xfrm>
            <a:off x="-147654" y="-87546"/>
            <a:ext cx="12426849" cy="532800"/>
          </a:xfrm>
          <a:prstGeom prst="rect">
            <a:avLst/>
          </a:prstGeom>
          <a:solidFill>
            <a:srgbClr val="5D8C3B"/>
          </a:solidFill>
          <a:ln/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8" name="Rectangle 6">
            <a:extLst>
              <a:ext uri="{FF2B5EF4-FFF2-40B4-BE49-F238E27FC236}">
                <a16:creationId xmlns:a16="http://schemas.microsoft.com/office/drawing/2014/main" id="{CE298313-BDA0-4BE9-BB91-136BF3A70926}"/>
              </a:ext>
            </a:extLst>
          </p:cNvPr>
          <p:cNvSpPr>
            <a:spLocks/>
          </p:cNvSpPr>
          <p:nvPr/>
        </p:nvSpPr>
        <p:spPr bwMode="auto">
          <a:xfrm>
            <a:off x="-72236" y="6451084"/>
            <a:ext cx="12351431" cy="388800"/>
          </a:xfrm>
          <a:prstGeom prst="rect">
            <a:avLst/>
          </a:prstGeom>
          <a:solidFill>
            <a:srgbClr val="5D8C3B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72248" tIns="72248" rIns="72248" bIns="72248" anchor="ctr"/>
          <a:lstStyle>
            <a:lvl1pPr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 charset="0"/>
              <a:sym typeface="Helvetica Light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479" y="910660"/>
            <a:ext cx="12192000" cy="26836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ln w="1905"/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นักเรียนร่วมกันยกตัวอย่างอาหารประเภทสำรับที่รู้จักหรือเคยรับประทานมาให้มากที่สุด </a:t>
            </a:r>
          </a:p>
          <a:p>
            <a:pPr algn="ctr"/>
            <a:r>
              <a:rPr lang="th-TH" sz="3600" b="1" dirty="0">
                <a:ln w="1905"/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เขียนบันทึกข้อมูลที่ได้เป็นแผนภาพความคิด</a:t>
            </a:r>
          </a:p>
        </p:txBody>
      </p:sp>
      <p:pic>
        <p:nvPicPr>
          <p:cNvPr id="5" name="รูปภาพ 7" descr="รูปภาพประกอบด้วย ข้อความ, ตุ๊กตา, ของเล่น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FDAB0E87-BC1F-4D4F-9DAE-ECD1FA7CA0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7474" y1="36861" x2="17474" y2="36861"/>
                        <a14:foregroundMark x1="22737" y1="10949" x2="22737" y2="10949"/>
                        <a14:foregroundMark x1="31579" y1="8759" x2="31579" y2="8759"/>
                        <a14:foregroundMark x1="49474" y1="4836" x2="49474" y2="4836"/>
                        <a14:foregroundMark x1="60632" y1="11588" x2="60632" y2="11588"/>
                        <a14:foregroundMark x1="42737" y1="14781" x2="42737" y2="14781"/>
                        <a14:foregroundMark x1="51579" y1="2372" x2="51579" y2="2372"/>
                        <a14:foregroundMark x1="19789" y1="9489" x2="19789" y2="9489"/>
                        <a14:foregroundMark x1="21895" y1="7026" x2="21895" y2="7026"/>
                        <a14:foregroundMark x1="15368" y1="9854" x2="15368" y2="9854"/>
                        <a14:foregroundMark x1="18947" y1="14507" x2="18947" y2="14507"/>
                        <a14:foregroundMark x1="25053" y1="9854" x2="25053" y2="9854"/>
                        <a14:foregroundMark x1="25053" y1="8029" x2="25053" y2="8029"/>
                        <a14:foregroundMark x1="22737" y1="6661" x2="22737" y2="6661"/>
                        <a14:foregroundMark x1="22737" y1="6661" x2="22737" y2="6661"/>
                        <a14:foregroundMark x1="25684" y1="5931" x2="25684" y2="5931"/>
                        <a14:foregroundMark x1="33053" y1="11588" x2="33053" y2="11588"/>
                        <a14:foregroundMark x1="12421" y1="39325" x2="12421" y2="39325"/>
                        <a14:foregroundMark x1="55368" y1="95529" x2="55368" y2="95529"/>
                        <a14:foregroundMark x1="31579" y1="96259" x2="31579" y2="96259"/>
                        <a14:foregroundMark x1="21895" y1="15511" x2="21895" y2="15511"/>
                        <a14:foregroundMark x1="27158" y1="21898" x2="27158" y2="218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87776" y="2395417"/>
            <a:ext cx="1724637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รูปภาพ 5">
            <a:extLst>
              <a:ext uri="{FF2B5EF4-FFF2-40B4-BE49-F238E27FC236}">
                <a16:creationId xmlns:a16="http://schemas.microsoft.com/office/drawing/2014/main" id="{8A0BB62D-2FD7-4110-8DBD-0E01D1D090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770" y="3068616"/>
            <a:ext cx="1597155" cy="2471933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EAD319E6-F486-4C43-976B-7F8611E9F1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0879" y="88608"/>
            <a:ext cx="928500" cy="86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94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AutoShape 25">
            <a:extLst>
              <a:ext uri="{FF2B5EF4-FFF2-40B4-BE49-F238E27FC236}">
                <a16:creationId xmlns:a16="http://schemas.microsoft.com/office/drawing/2014/main" id="{84ADD128-2C6C-463E-9943-AB38DC90A0D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329419" y="1537754"/>
            <a:ext cx="0" cy="114300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73" name="AutoShape 25">
            <a:extLst>
              <a:ext uri="{FF2B5EF4-FFF2-40B4-BE49-F238E27FC236}">
                <a16:creationId xmlns:a16="http://schemas.microsoft.com/office/drawing/2014/main" id="{84C07AEF-AA70-451B-B032-B43B051D0BB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329419" y="3926855"/>
            <a:ext cx="0" cy="1143000"/>
          </a:xfrm>
          <a:prstGeom prst="straightConnector1">
            <a:avLst/>
          </a:prstGeom>
          <a:noFill/>
          <a:ln w="9525">
            <a:solidFill>
              <a:srgbClr val="7030A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6" name="สี่เหลี่ยมผืนผ้า 13">
            <a:extLst>
              <a:ext uri="{FF2B5EF4-FFF2-40B4-BE49-F238E27FC236}">
                <a16:creationId xmlns:a16="http://schemas.microsoft.com/office/drawing/2014/main" id="{41B9953E-F011-4E93-993B-8A915E2DCBDE}"/>
              </a:ext>
            </a:extLst>
          </p:cNvPr>
          <p:cNvSpPr/>
          <p:nvPr/>
        </p:nvSpPr>
        <p:spPr>
          <a:xfrm>
            <a:off x="-147654" y="-87546"/>
            <a:ext cx="12426849" cy="532800"/>
          </a:xfrm>
          <a:prstGeom prst="rect">
            <a:avLst/>
          </a:prstGeom>
          <a:solidFill>
            <a:srgbClr val="5D8C3B"/>
          </a:solidFill>
          <a:ln/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8" name="Rectangle 6">
            <a:extLst>
              <a:ext uri="{FF2B5EF4-FFF2-40B4-BE49-F238E27FC236}">
                <a16:creationId xmlns:a16="http://schemas.microsoft.com/office/drawing/2014/main" id="{CE298313-BDA0-4BE9-BB91-136BF3A70926}"/>
              </a:ext>
            </a:extLst>
          </p:cNvPr>
          <p:cNvSpPr>
            <a:spLocks/>
          </p:cNvSpPr>
          <p:nvPr/>
        </p:nvSpPr>
        <p:spPr bwMode="auto">
          <a:xfrm>
            <a:off x="-72236" y="6451084"/>
            <a:ext cx="12351431" cy="388800"/>
          </a:xfrm>
          <a:prstGeom prst="rect">
            <a:avLst/>
          </a:prstGeom>
          <a:solidFill>
            <a:srgbClr val="5D8C3B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72248" tIns="72248" rIns="72248" bIns="72248" anchor="ctr"/>
          <a:lstStyle>
            <a:lvl1pPr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 charset="0"/>
              <a:sym typeface="Helvetica Light" charset="0"/>
            </a:endParaRPr>
          </a:p>
        </p:txBody>
      </p:sp>
      <p:sp>
        <p:nvSpPr>
          <p:cNvPr id="4" name="มนมุมสี่เหลี่ยมผืนผ้าหนึ่งมุม 135">
            <a:extLst>
              <a:ext uri="{FF2B5EF4-FFF2-40B4-BE49-F238E27FC236}">
                <a16:creationId xmlns:a16="http://schemas.microsoft.com/office/drawing/2014/main" id="{A697E9F1-5A58-4661-83F2-5F146EB1EF11}"/>
              </a:ext>
            </a:extLst>
          </p:cNvPr>
          <p:cNvSpPr/>
          <p:nvPr/>
        </p:nvSpPr>
        <p:spPr>
          <a:xfrm>
            <a:off x="436630" y="581131"/>
            <a:ext cx="2894127" cy="615886"/>
          </a:xfrm>
          <a:prstGeom prst="round1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ตัวอย่างแผนภาพความคิด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7B0C148-74E0-46AA-B346-8FC5757B9DBE}"/>
              </a:ext>
            </a:extLst>
          </p:cNvPr>
          <p:cNvSpPr/>
          <p:nvPr/>
        </p:nvSpPr>
        <p:spPr>
          <a:xfrm>
            <a:off x="5115374" y="2104355"/>
            <a:ext cx="2395140" cy="2394000"/>
          </a:xfrm>
          <a:prstGeom prst="ellipse">
            <a:avLst/>
          </a:prstGeom>
          <a:solidFill>
            <a:srgbClr val="F1FC72"/>
          </a:solidFill>
          <a:ln w="28575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charset="0"/>
                <a:cs typeface="TH SarabunPSK" panose="020B0500040200020003" charset="0"/>
              </a:rPr>
              <a:t>อาหาร</a:t>
            </a:r>
          </a:p>
          <a:p>
            <a:pPr algn="ctr"/>
            <a:r>
              <a:rPr lang="th-TH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charset="0"/>
                <a:cs typeface="TH SarabunPSK" panose="020B0500040200020003" charset="0"/>
              </a:rPr>
              <a:t>ประเภท</a:t>
            </a:r>
          </a:p>
          <a:p>
            <a:pPr algn="ctr"/>
            <a:r>
              <a:rPr lang="th-TH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charset="0"/>
                <a:cs typeface="TH SarabunPSK" panose="020B0500040200020003" charset="0"/>
              </a:rPr>
              <a:t>สำรับ</a:t>
            </a: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397CAD29-26EE-47EC-8D36-B8DB847A5F38}"/>
              </a:ext>
            </a:extLst>
          </p:cNvPr>
          <p:cNvGrpSpPr>
            <a:grpSpLocks/>
          </p:cNvGrpSpPr>
          <p:nvPr/>
        </p:nvGrpSpPr>
        <p:grpSpPr bwMode="auto">
          <a:xfrm flipH="1" flipV="1">
            <a:off x="7346494" y="3943839"/>
            <a:ext cx="588963" cy="776287"/>
            <a:chOff x="4785" y="9480"/>
            <a:chExt cx="855" cy="1010"/>
          </a:xfrm>
        </p:grpSpPr>
        <p:cxnSp>
          <p:nvCxnSpPr>
            <p:cNvPr id="2051" name="AutoShape 3">
              <a:extLst>
                <a:ext uri="{FF2B5EF4-FFF2-40B4-BE49-F238E27FC236}">
                  <a16:creationId xmlns:a16="http://schemas.microsoft.com/office/drawing/2014/main" id="{80C121AE-98EB-4487-A81E-603BB014DBC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640" y="9480"/>
              <a:ext cx="0" cy="1010"/>
            </a:xfrm>
            <a:prstGeom prst="straightConnector1">
              <a:avLst/>
            </a:prstGeom>
            <a:noFill/>
            <a:ln w="9525">
              <a:solidFill>
                <a:srgbClr val="FF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2" name="AutoShape 4">
              <a:extLst>
                <a:ext uri="{FF2B5EF4-FFF2-40B4-BE49-F238E27FC236}">
                  <a16:creationId xmlns:a16="http://schemas.microsoft.com/office/drawing/2014/main" id="{54FC4F34-D824-439D-8B91-262EBA797AB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785" y="9480"/>
              <a:ext cx="852" cy="0"/>
            </a:xfrm>
            <a:prstGeom prst="straightConnector1">
              <a:avLst/>
            </a:prstGeom>
            <a:noFill/>
            <a:ln w="9525">
              <a:solidFill>
                <a:srgbClr val="FF33CC"/>
              </a:solidFill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" name="Group 5">
            <a:extLst>
              <a:ext uri="{FF2B5EF4-FFF2-40B4-BE49-F238E27FC236}">
                <a16:creationId xmlns:a16="http://schemas.microsoft.com/office/drawing/2014/main" id="{1660BAD9-4F79-4ACF-AD6F-D785FFACC999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375762" y="1948780"/>
            <a:ext cx="588963" cy="776288"/>
            <a:chOff x="4785" y="9480"/>
            <a:chExt cx="855" cy="1010"/>
          </a:xfrm>
        </p:grpSpPr>
        <p:cxnSp>
          <p:nvCxnSpPr>
            <p:cNvPr id="2054" name="AutoShape 6">
              <a:extLst>
                <a:ext uri="{FF2B5EF4-FFF2-40B4-BE49-F238E27FC236}">
                  <a16:creationId xmlns:a16="http://schemas.microsoft.com/office/drawing/2014/main" id="{60B8CCA6-EEB2-4FE0-9457-5593C0DD4A4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640" y="9480"/>
              <a:ext cx="0" cy="1010"/>
            </a:xfrm>
            <a:prstGeom prst="straightConnector1">
              <a:avLst/>
            </a:prstGeom>
            <a:noFill/>
            <a:ln w="9525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5" name="AutoShape 7">
              <a:extLst>
                <a:ext uri="{FF2B5EF4-FFF2-40B4-BE49-F238E27FC236}">
                  <a16:creationId xmlns:a16="http://schemas.microsoft.com/office/drawing/2014/main" id="{849E78EC-623A-41BA-BD3D-55F9DB53F1D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785" y="9480"/>
              <a:ext cx="852" cy="0"/>
            </a:xfrm>
            <a:prstGeom prst="straightConnector1">
              <a:avLst/>
            </a:prstGeom>
            <a:noFill/>
            <a:ln w="9525">
              <a:solidFill>
                <a:srgbClr val="00B0F0"/>
              </a:solidFill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8" name="Rectangle 8">
            <a:extLst>
              <a:ext uri="{FF2B5EF4-FFF2-40B4-BE49-F238E27FC236}">
                <a16:creationId xmlns:a16="http://schemas.microsoft.com/office/drawing/2014/main" id="{B47578B4-0885-460C-96E4-E0A251904C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7105" y="1532855"/>
            <a:ext cx="2573834" cy="782578"/>
          </a:xfrm>
          <a:prstGeom prst="rect">
            <a:avLst/>
          </a:prstGeom>
          <a:solidFill>
            <a:srgbClr val="CCFFFF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th-TH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ข้าวแช่แนมกับกะปิทอด</a:t>
            </a:r>
            <a:endParaRPr kumimoji="0" lang="en-US" altLang="th-TH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altLang="th-TH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9" name="Group 21">
            <a:extLst>
              <a:ext uri="{FF2B5EF4-FFF2-40B4-BE49-F238E27FC236}">
                <a16:creationId xmlns:a16="http://schemas.microsoft.com/office/drawing/2014/main" id="{9A9F7290-0F72-43DB-BB21-72EF2FC81BBC}"/>
              </a:ext>
            </a:extLst>
          </p:cNvPr>
          <p:cNvGrpSpPr>
            <a:grpSpLocks/>
          </p:cNvGrpSpPr>
          <p:nvPr/>
        </p:nvGrpSpPr>
        <p:grpSpPr bwMode="auto">
          <a:xfrm>
            <a:off x="4621476" y="1948780"/>
            <a:ext cx="611187" cy="774700"/>
            <a:chOff x="4785" y="9480"/>
            <a:chExt cx="855" cy="1010"/>
          </a:xfrm>
        </p:grpSpPr>
        <p:cxnSp>
          <p:nvCxnSpPr>
            <p:cNvPr id="2070" name="AutoShape 22">
              <a:extLst>
                <a:ext uri="{FF2B5EF4-FFF2-40B4-BE49-F238E27FC236}">
                  <a16:creationId xmlns:a16="http://schemas.microsoft.com/office/drawing/2014/main" id="{C5637D93-31A3-4925-AFDB-8E5FBA29C77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640" y="9480"/>
              <a:ext cx="0" cy="1010"/>
            </a:xfrm>
            <a:prstGeom prst="straightConnector1">
              <a:avLst/>
            </a:prstGeom>
            <a:noFill/>
            <a:ln w="9525">
              <a:solidFill>
                <a:srgbClr val="92D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71" name="AutoShape 23">
              <a:extLst>
                <a:ext uri="{FF2B5EF4-FFF2-40B4-BE49-F238E27FC236}">
                  <a16:creationId xmlns:a16="http://schemas.microsoft.com/office/drawing/2014/main" id="{EB897585-A082-4806-82CB-85E7BBB2D29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785" y="9480"/>
              <a:ext cx="852" cy="0"/>
            </a:xfrm>
            <a:prstGeom prst="straightConnector1">
              <a:avLst/>
            </a:prstGeom>
            <a:noFill/>
            <a:ln w="9525">
              <a:solidFill>
                <a:srgbClr val="92D050"/>
              </a:solidFill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0" name="Rectangle 24">
            <a:extLst>
              <a:ext uri="{FF2B5EF4-FFF2-40B4-BE49-F238E27FC236}">
                <a16:creationId xmlns:a16="http://schemas.microsoft.com/office/drawing/2014/main" id="{46A0287F-49C2-41C1-AACC-95F169D1DC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0517" y="501246"/>
            <a:ext cx="2372065" cy="1031609"/>
          </a:xfrm>
          <a:prstGeom prst="rect">
            <a:avLst/>
          </a:prstGeom>
          <a:solidFill>
            <a:srgbClr val="F2DBDB"/>
          </a:solidFill>
          <a:ln w="9525">
            <a:solidFill>
              <a:srgbClr val="C0504D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th-TH" altLang="th-TH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Angsana New" panose="02020603050405020304" pitchFamily="18" charset="-34"/>
                <a:cs typeface="TH SarabunPSK" panose="020B0500040200020003" pitchFamily="34" charset="-34"/>
              </a:rPr>
              <a:t>สะเดา น้ำปลาหวาน</a:t>
            </a:r>
            <a:endParaRPr kumimoji="0" lang="en-US" altLang="th-TH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Angsana New" panose="02020603050405020304" pitchFamily="18" charset="-34"/>
              <a:cs typeface="TH SarabunPSK" panose="020B0500040200020003" pitchFamily="34" charset="-34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th-TH" altLang="th-TH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Angsana New" panose="02020603050405020304" pitchFamily="18" charset="-34"/>
                <a:cs typeface="TH SarabunPSK" panose="020B0500040200020003" pitchFamily="34" charset="-34"/>
              </a:rPr>
              <a:t>แนมกับปลาดุกย่าง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altLang="th-TH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39" name="Group 2">
            <a:extLst>
              <a:ext uri="{FF2B5EF4-FFF2-40B4-BE49-F238E27FC236}">
                <a16:creationId xmlns:a16="http://schemas.microsoft.com/office/drawing/2014/main" id="{F7AB4044-45CE-42DD-89C2-86A43323226D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4723391" y="3926855"/>
            <a:ext cx="588963" cy="776287"/>
            <a:chOff x="4785" y="9480"/>
            <a:chExt cx="855" cy="1010"/>
          </a:xfrm>
        </p:grpSpPr>
        <p:cxnSp>
          <p:nvCxnSpPr>
            <p:cNvPr id="40" name="AutoShape 3">
              <a:extLst>
                <a:ext uri="{FF2B5EF4-FFF2-40B4-BE49-F238E27FC236}">
                  <a16:creationId xmlns:a16="http://schemas.microsoft.com/office/drawing/2014/main" id="{C2164FD3-92D1-45A8-83AE-6555120722B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640" y="9480"/>
              <a:ext cx="0" cy="1010"/>
            </a:xfrm>
            <a:prstGeom prst="straightConnector1">
              <a:avLst/>
            </a:prstGeom>
            <a:ln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1" name="AutoShape 4">
              <a:extLst>
                <a:ext uri="{FF2B5EF4-FFF2-40B4-BE49-F238E27FC236}">
                  <a16:creationId xmlns:a16="http://schemas.microsoft.com/office/drawing/2014/main" id="{14B077C7-A4EB-49FE-80F5-7E0F6FBAB21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785" y="9480"/>
              <a:ext cx="852" cy="0"/>
            </a:xfrm>
            <a:prstGeom prst="straightConnector1">
              <a:avLst/>
            </a:prstGeom>
            <a:ln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42" name="Rectangle 24">
            <a:extLst>
              <a:ext uri="{FF2B5EF4-FFF2-40B4-BE49-F238E27FC236}">
                <a16:creationId xmlns:a16="http://schemas.microsoft.com/office/drawing/2014/main" id="{606E4436-F152-4288-96DB-D626F274EC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9566" y="1537753"/>
            <a:ext cx="3695699" cy="103998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th-TH" altLang="th-TH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Angsana New" panose="02020603050405020304" pitchFamily="18" charset="-34"/>
                <a:cs typeface="TH SarabunPSK" panose="020B0500040200020003" pitchFamily="34" charset="-34"/>
              </a:rPr>
              <a:t>ข้าวสวย แกงส้มหน่อไม้ดอง </a:t>
            </a:r>
            <a:endParaRPr lang="en-US" altLang="th-TH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Angsana New" panose="02020603050405020304" pitchFamily="18" charset="-34"/>
              <a:cs typeface="TH SarabunPSK" panose="020B0500040200020003" pitchFamily="34" charset="-34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th-TH" altLang="th-TH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Angsana New" panose="02020603050405020304" pitchFamily="18" charset="-34"/>
                <a:cs typeface="TH SarabunPSK" panose="020B0500040200020003" pitchFamily="34" charset="-34"/>
              </a:rPr>
              <a:t>ผัดสะตอ ปลาทอดขมิ้น</a:t>
            </a:r>
            <a:endParaRPr kumimoji="0" lang="th-TH" altLang="th-TH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Angsana New" panose="02020603050405020304" pitchFamily="18" charset="-34"/>
              <a:cs typeface="TH SarabunPSK" panose="020B0500040200020003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altLang="th-TH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3" name="Rectangle 24">
            <a:extLst>
              <a:ext uri="{FF2B5EF4-FFF2-40B4-BE49-F238E27FC236}">
                <a16:creationId xmlns:a16="http://schemas.microsoft.com/office/drawing/2014/main" id="{115D5572-C282-482A-B0F5-2731D19D4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6080" y="4520419"/>
            <a:ext cx="1748939" cy="63132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th-TH" altLang="th-TH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Angsana New" panose="02020603050405020304" pitchFamily="18" charset="-34"/>
                <a:cs typeface="TH SarabunPSK" panose="020B0500040200020003" pitchFamily="34" charset="-34"/>
              </a:rPr>
              <a:t>ข้าวยำ</a:t>
            </a:r>
            <a:endParaRPr kumimoji="0" lang="th-TH" altLang="th-TH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Angsana New" panose="02020603050405020304" pitchFamily="18" charset="-34"/>
              <a:cs typeface="TH SarabunPSK" panose="020B0500040200020003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altLang="th-TH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4" name="Rectangle 24">
            <a:extLst>
              <a:ext uri="{FF2B5EF4-FFF2-40B4-BE49-F238E27FC236}">
                <a16:creationId xmlns:a16="http://schemas.microsoft.com/office/drawing/2014/main" id="{8B4904C8-0BCD-418A-A199-B3CFBB2211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5628" y="5125847"/>
            <a:ext cx="2077906" cy="696282"/>
          </a:xfrm>
          <a:prstGeom prst="rect">
            <a:avLst/>
          </a:prstGeom>
          <a:solidFill>
            <a:srgbClr val="DBB7FF"/>
          </a:solidFill>
          <a:ln>
            <a:solidFill>
              <a:srgbClr val="7030A0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th-TH" altLang="th-TH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Angsana New" panose="02020603050405020304" pitchFamily="18" charset="-34"/>
                <a:cs typeface="TH SarabunPSK" panose="020B0500040200020003" pitchFamily="34" charset="-34"/>
              </a:rPr>
              <a:t>ขนมจีนซาวน้ำ</a:t>
            </a:r>
            <a:endParaRPr kumimoji="0" lang="th-TH" altLang="th-TH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Angsana New" panose="02020603050405020304" pitchFamily="18" charset="-34"/>
              <a:cs typeface="TH SarabunPSK" panose="020B0500040200020003" pitchFamily="34" charset="-34"/>
            </a:endParaRPr>
          </a:p>
        </p:txBody>
      </p:sp>
      <p:sp>
        <p:nvSpPr>
          <p:cNvPr id="45" name="Rectangle 8">
            <a:extLst>
              <a:ext uri="{FF2B5EF4-FFF2-40B4-BE49-F238E27FC236}">
                <a16:creationId xmlns:a16="http://schemas.microsoft.com/office/drawing/2014/main" id="{2BBCD7B7-90F9-4D7D-B764-733F40828B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7105" y="4182818"/>
            <a:ext cx="2573834" cy="988044"/>
          </a:xfrm>
          <a:prstGeom prst="rect">
            <a:avLst/>
          </a:prstGeom>
          <a:solidFill>
            <a:srgbClr val="F5A3DE"/>
          </a:solidFill>
          <a:ln w="9525">
            <a:solidFill>
              <a:srgbClr val="F5A3DE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th-TH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alt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ข้าวเหนียว ลาบ </a:t>
            </a:r>
            <a:endParaRPr lang="en-US" altLang="th-T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alt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ส้มตำ ไก่ย่าง</a:t>
            </a:r>
            <a:endParaRPr kumimoji="0" lang="en-US" altLang="th-TH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altLang="th-TH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6" name="Picture 25" descr="Logo&#10;&#10;Description automatically generated">
            <a:extLst>
              <a:ext uri="{FF2B5EF4-FFF2-40B4-BE49-F238E27FC236}">
                <a16:creationId xmlns:a16="http://schemas.microsoft.com/office/drawing/2014/main" id="{059FE8A9-F12A-B44B-859B-D98174327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0879" y="88608"/>
            <a:ext cx="928500" cy="86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89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20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13">
            <a:extLst>
              <a:ext uri="{FF2B5EF4-FFF2-40B4-BE49-F238E27FC236}">
                <a16:creationId xmlns:a16="http://schemas.microsoft.com/office/drawing/2014/main" id="{8B44C594-B6E4-4C7E-8D4E-73D7D015EB50}"/>
              </a:ext>
            </a:extLst>
          </p:cNvPr>
          <p:cNvSpPr/>
          <p:nvPr/>
        </p:nvSpPr>
        <p:spPr>
          <a:xfrm>
            <a:off x="-147654" y="-87546"/>
            <a:ext cx="12426849" cy="532800"/>
          </a:xfrm>
          <a:prstGeom prst="rect">
            <a:avLst/>
          </a:prstGeom>
          <a:solidFill>
            <a:srgbClr val="5D8C3B"/>
          </a:solidFill>
          <a:ln/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2D64F58-A36C-4095-A70E-D4CA081FDE83}"/>
              </a:ext>
            </a:extLst>
          </p:cNvPr>
          <p:cNvSpPr>
            <a:spLocks/>
          </p:cNvSpPr>
          <p:nvPr/>
        </p:nvSpPr>
        <p:spPr bwMode="auto">
          <a:xfrm>
            <a:off x="-72236" y="6451084"/>
            <a:ext cx="12351431" cy="388800"/>
          </a:xfrm>
          <a:prstGeom prst="rect">
            <a:avLst/>
          </a:prstGeom>
          <a:solidFill>
            <a:srgbClr val="5D8C3B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72248" tIns="72248" rIns="72248" bIns="72248" anchor="ctr"/>
          <a:lstStyle>
            <a:lvl1pPr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 charset="0"/>
              <a:sym typeface="Helvetica Light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36E0CD-25BE-42E4-886F-C71D123E5C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4030" y="4071636"/>
            <a:ext cx="3395766" cy="12010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6E847F-2215-4BFB-85C6-77FED875FE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2950" y="3986284"/>
            <a:ext cx="2487384" cy="13717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95D4299-D2C8-4C94-806F-8EBFAA694E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6556" y="3493154"/>
            <a:ext cx="2670279" cy="262150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479" y="719498"/>
            <a:ext cx="12192000" cy="26836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นักเรียนร่วมกันวิเคราะห์อาหารประเภทสำรับที่ยกตัวอย่างมาจำแนกลงในตารางประเภท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ของอาหารสำรับให้ถูกต้อง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F888661A-55A2-2149-B6E2-83247FD6E0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0879" y="88608"/>
            <a:ext cx="928500" cy="86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7353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0401B30-3825-404E-8AF8-7D01CE40BA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6327198"/>
              </p:ext>
            </p:extLst>
          </p:nvPr>
        </p:nvGraphicFramePr>
        <p:xfrm>
          <a:off x="1314450" y="1602378"/>
          <a:ext cx="9782176" cy="4045051"/>
        </p:xfrm>
        <a:graphic>
          <a:graphicData uri="http://schemas.openxmlformats.org/drawingml/2006/table">
            <a:tbl>
              <a:tblPr firstRow="1" firstCol="1" bandRow="1"/>
              <a:tblGrid>
                <a:gridCol w="4891088">
                  <a:extLst>
                    <a:ext uri="{9D8B030D-6E8A-4147-A177-3AD203B41FA5}">
                      <a16:colId xmlns:a16="http://schemas.microsoft.com/office/drawing/2014/main" val="4236414631"/>
                    </a:ext>
                  </a:extLst>
                </a:gridCol>
                <a:gridCol w="4891088">
                  <a:extLst>
                    <a:ext uri="{9D8B030D-6E8A-4147-A177-3AD203B41FA5}">
                      <a16:colId xmlns:a16="http://schemas.microsoft.com/office/drawing/2014/main" val="1567274389"/>
                    </a:ext>
                  </a:extLst>
                </a:gridCol>
              </a:tblGrid>
              <a:tr h="5019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450215" algn="l"/>
                          <a:tab pos="630555" algn="l"/>
                          <a:tab pos="810260" algn="l"/>
                        </a:tabLst>
                      </a:pPr>
                      <a:r>
                        <a:rPr lang="th-TH" sz="3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ประเภท</a:t>
                      </a: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450215" algn="l"/>
                          <a:tab pos="630555" algn="l"/>
                          <a:tab pos="810260" algn="l"/>
                        </a:tabLst>
                      </a:pPr>
                      <a:r>
                        <a:rPr lang="th-TH" sz="32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รายการอาหาร</a:t>
                      </a: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5454612"/>
                  </a:ext>
                </a:extLst>
              </a:tr>
              <a:tr h="10038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pos="450215" algn="l"/>
                          <a:tab pos="630555" algn="l"/>
                          <a:tab pos="810260" algn="l"/>
                        </a:tabLst>
                      </a:pP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อาหารที่ต้องมีเครื่องเคียงและเครื่องแนม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pos="450215" algn="l"/>
                          <a:tab pos="630555" algn="l"/>
                          <a:tab pos="810260" algn="l"/>
                        </a:tabLst>
                      </a:pPr>
                      <a:r>
                        <a:rPr lang="th-TH" sz="28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สะเดา น้ำปลาหวานแนมกับปลาดุกย่าง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pos="450215" algn="l"/>
                          <a:tab pos="630555" algn="l"/>
                          <a:tab pos="810260" algn="l"/>
                        </a:tabLst>
                      </a:pPr>
                      <a:r>
                        <a:rPr lang="th-TH" sz="28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ข้าวแช่แนมกับกะปิทอด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8783573"/>
                  </a:ext>
                </a:extLst>
              </a:tr>
              <a:tr h="15058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pos="450215" algn="l"/>
                          <a:tab pos="630555" algn="l"/>
                          <a:tab pos="810260" algn="l"/>
                        </a:tabLst>
                      </a:pPr>
                      <a:r>
                        <a:rPr lang="th-TH" sz="28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อาหารที่ต้องจัดชุดเข้ากับข้าวซึ่งเป็นอาหารหลัก</a:t>
                      </a:r>
                      <a:endParaRPr lang="en-US" sz="2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pos="450215" algn="l"/>
                          <a:tab pos="630555" algn="l"/>
                          <a:tab pos="810260" algn="l"/>
                        </a:tabLst>
                      </a:pPr>
                      <a:r>
                        <a:rPr lang="th-TH" sz="28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ข้าวเหนียว ลาบ ไก่ย่าง ส้มตำ 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pos="450215" algn="l"/>
                          <a:tab pos="630555" algn="l"/>
                          <a:tab pos="810260" algn="l"/>
                        </a:tabLst>
                      </a:pPr>
                      <a:r>
                        <a:rPr lang="th-TH" sz="28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ข้าวสวย แกงส้มหน่อไม้ดอง ผัดสะตอ ปลาทอดขมิ้น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5678021"/>
                  </a:ext>
                </a:extLst>
              </a:tr>
              <a:tr h="10038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pos="450215" algn="l"/>
                          <a:tab pos="630555" algn="l"/>
                          <a:tab pos="810260" algn="l"/>
                        </a:tabLst>
                      </a:pPr>
                      <a:r>
                        <a:rPr lang="th-TH" sz="28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อาหารที่ต้องคลุกเคล้าด้วยกันเป็นอาหารจานเดียว</a:t>
                      </a:r>
                      <a:endParaRPr lang="en-US" sz="2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pos="450215" algn="l"/>
                          <a:tab pos="630555" algn="l"/>
                          <a:tab pos="810260" algn="l"/>
                        </a:tabLst>
                      </a:pPr>
                      <a:r>
                        <a:rPr lang="th-TH" sz="28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ข้าวยำ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pos="450215" algn="l"/>
                          <a:tab pos="630555" algn="l"/>
                          <a:tab pos="810260" algn="l"/>
                        </a:tabLst>
                      </a:pPr>
                      <a:r>
                        <a:rPr lang="th-TH" sz="28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ขนมจีนซาวน้ำ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0564196"/>
                  </a:ext>
                </a:extLst>
              </a:tr>
            </a:tbl>
          </a:graphicData>
        </a:graphic>
      </p:graphicFrame>
      <p:sp>
        <p:nvSpPr>
          <p:cNvPr id="56" name="สี่เหลี่ยมผืนผ้า 13">
            <a:extLst>
              <a:ext uri="{FF2B5EF4-FFF2-40B4-BE49-F238E27FC236}">
                <a16:creationId xmlns:a16="http://schemas.microsoft.com/office/drawing/2014/main" id="{41B9953E-F011-4E93-993B-8A915E2DCBDE}"/>
              </a:ext>
            </a:extLst>
          </p:cNvPr>
          <p:cNvSpPr/>
          <p:nvPr/>
        </p:nvSpPr>
        <p:spPr>
          <a:xfrm>
            <a:off x="-147654" y="-87546"/>
            <a:ext cx="12426849" cy="532800"/>
          </a:xfrm>
          <a:prstGeom prst="rect">
            <a:avLst/>
          </a:prstGeom>
          <a:solidFill>
            <a:srgbClr val="5D8C3B"/>
          </a:solidFill>
          <a:ln/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8" name="Rectangle 6">
            <a:extLst>
              <a:ext uri="{FF2B5EF4-FFF2-40B4-BE49-F238E27FC236}">
                <a16:creationId xmlns:a16="http://schemas.microsoft.com/office/drawing/2014/main" id="{CE298313-BDA0-4BE9-BB91-136BF3A70926}"/>
              </a:ext>
            </a:extLst>
          </p:cNvPr>
          <p:cNvSpPr>
            <a:spLocks/>
          </p:cNvSpPr>
          <p:nvPr/>
        </p:nvSpPr>
        <p:spPr bwMode="auto">
          <a:xfrm>
            <a:off x="-72236" y="6451084"/>
            <a:ext cx="12351431" cy="388800"/>
          </a:xfrm>
          <a:prstGeom prst="rect">
            <a:avLst/>
          </a:prstGeom>
          <a:solidFill>
            <a:srgbClr val="5D8C3B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72248" tIns="72248" rIns="72248" bIns="72248" anchor="ctr"/>
          <a:lstStyle>
            <a:lvl1pPr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 charset="0"/>
              <a:sym typeface="Helvetica Light" charset="0"/>
            </a:endParaRPr>
          </a:p>
        </p:txBody>
      </p:sp>
      <p:sp>
        <p:nvSpPr>
          <p:cNvPr id="10" name="มนมุมสี่เหลี่ยมผืนผ้าหนึ่งมุม 135">
            <a:extLst>
              <a:ext uri="{FF2B5EF4-FFF2-40B4-BE49-F238E27FC236}">
                <a16:creationId xmlns:a16="http://schemas.microsoft.com/office/drawing/2014/main" id="{82455C9E-A181-41F2-8637-E1468F56E065}"/>
              </a:ext>
            </a:extLst>
          </p:cNvPr>
          <p:cNvSpPr/>
          <p:nvPr/>
        </p:nvSpPr>
        <p:spPr>
          <a:xfrm>
            <a:off x="506298" y="662509"/>
            <a:ext cx="2894127" cy="615886"/>
          </a:xfrm>
          <a:prstGeom prst="round1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ตัวอย่างตาราง</a:t>
            </a:r>
          </a:p>
        </p:txBody>
      </p:sp>
      <p:sp>
        <p:nvSpPr>
          <p:cNvPr id="3" name="Rectangle 2"/>
          <p:cNvSpPr/>
          <p:nvPr/>
        </p:nvSpPr>
        <p:spPr>
          <a:xfrm>
            <a:off x="6270171" y="2187142"/>
            <a:ext cx="4537166" cy="8164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70171" y="3204753"/>
            <a:ext cx="4537166" cy="12627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270171" y="4695685"/>
            <a:ext cx="4537166" cy="8264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สี่เหลี่ยมผืนผ้า 13">
            <a:extLst>
              <a:ext uri="{FF2B5EF4-FFF2-40B4-BE49-F238E27FC236}">
                <a16:creationId xmlns:a16="http://schemas.microsoft.com/office/drawing/2014/main" id="{A39AB167-3300-9A47-BF04-06F468FB9BA3}"/>
              </a:ext>
            </a:extLst>
          </p:cNvPr>
          <p:cNvSpPr/>
          <p:nvPr/>
        </p:nvSpPr>
        <p:spPr>
          <a:xfrm>
            <a:off x="-147654" y="-78668"/>
            <a:ext cx="12426849" cy="532800"/>
          </a:xfrm>
          <a:prstGeom prst="rect">
            <a:avLst/>
          </a:prstGeom>
          <a:solidFill>
            <a:srgbClr val="5D8C3B"/>
          </a:solidFill>
          <a:ln/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23CB62A5-51DE-B444-BD5C-57C3C701DE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0879" y="88608"/>
            <a:ext cx="928500" cy="86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271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สี่เหลี่ยมผืนผ้า 13">
            <a:extLst>
              <a:ext uri="{FF2B5EF4-FFF2-40B4-BE49-F238E27FC236}">
                <a16:creationId xmlns:a16="http://schemas.microsoft.com/office/drawing/2014/main" id="{41B9953E-F011-4E93-993B-8A915E2DCBDE}"/>
              </a:ext>
            </a:extLst>
          </p:cNvPr>
          <p:cNvSpPr/>
          <p:nvPr/>
        </p:nvSpPr>
        <p:spPr>
          <a:xfrm>
            <a:off x="-147654" y="-87546"/>
            <a:ext cx="12426849" cy="532800"/>
          </a:xfrm>
          <a:prstGeom prst="rect">
            <a:avLst/>
          </a:prstGeom>
          <a:solidFill>
            <a:srgbClr val="5D8C3B"/>
          </a:solidFill>
          <a:ln/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8" name="Rectangle 6">
            <a:extLst>
              <a:ext uri="{FF2B5EF4-FFF2-40B4-BE49-F238E27FC236}">
                <a16:creationId xmlns:a16="http://schemas.microsoft.com/office/drawing/2014/main" id="{CE298313-BDA0-4BE9-BB91-136BF3A70926}"/>
              </a:ext>
            </a:extLst>
          </p:cNvPr>
          <p:cNvSpPr>
            <a:spLocks/>
          </p:cNvSpPr>
          <p:nvPr/>
        </p:nvSpPr>
        <p:spPr bwMode="auto">
          <a:xfrm>
            <a:off x="-72236" y="6451084"/>
            <a:ext cx="12351431" cy="388800"/>
          </a:xfrm>
          <a:prstGeom prst="rect">
            <a:avLst/>
          </a:prstGeom>
          <a:solidFill>
            <a:srgbClr val="5D8C3B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72248" tIns="72248" rIns="72248" bIns="72248" anchor="ctr"/>
          <a:lstStyle>
            <a:lvl1pPr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 charset="0"/>
              <a:sym typeface="Helvetica Light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76C65FB-5928-4BEE-B194-A7F416FE5CB5}"/>
              </a:ext>
            </a:extLst>
          </p:cNvPr>
          <p:cNvGrpSpPr/>
          <p:nvPr/>
        </p:nvGrpSpPr>
        <p:grpSpPr>
          <a:xfrm>
            <a:off x="429206" y="657447"/>
            <a:ext cx="2757877" cy="639955"/>
            <a:chOff x="243053" y="1115786"/>
            <a:chExt cx="3857460" cy="639955"/>
          </a:xfrm>
        </p:grpSpPr>
        <p:sp>
          <p:nvSpPr>
            <p:cNvPr id="46" name="มนมุมสี่เหลี่ยมผืนผ้าหนึ่งมุม 135">
              <a:extLst>
                <a:ext uri="{FF2B5EF4-FFF2-40B4-BE49-F238E27FC236}">
                  <a16:creationId xmlns:a16="http://schemas.microsoft.com/office/drawing/2014/main" id="{B86E1D70-B64F-443D-B8C3-272F6429944E}"/>
                </a:ext>
              </a:extLst>
            </p:cNvPr>
            <p:cNvSpPr/>
            <p:nvPr/>
          </p:nvSpPr>
          <p:spPr>
            <a:xfrm>
              <a:off x="243053" y="1115786"/>
              <a:ext cx="3857460" cy="561579"/>
            </a:xfrm>
            <a:prstGeom prst="round1Rect">
              <a:avLst/>
            </a:prstGeom>
            <a:solidFill>
              <a:srgbClr val="E7FF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7" name="มนมุมสี่เหลี่ยมผืนผ้าหนึ่งมุม 136">
              <a:extLst>
                <a:ext uri="{FF2B5EF4-FFF2-40B4-BE49-F238E27FC236}">
                  <a16:creationId xmlns:a16="http://schemas.microsoft.com/office/drawing/2014/main" id="{6488BAE6-9FC3-4565-B916-B1D935D81550}"/>
                </a:ext>
              </a:extLst>
            </p:cNvPr>
            <p:cNvSpPr/>
            <p:nvPr/>
          </p:nvSpPr>
          <p:spPr>
            <a:xfrm>
              <a:off x="243054" y="1119329"/>
              <a:ext cx="281820" cy="620486"/>
            </a:xfrm>
            <a:prstGeom prst="round1Rect">
              <a:avLst/>
            </a:prstGeom>
            <a:solidFill>
              <a:srgbClr val="C7DA00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8" name="สี่เหลี่ยมผืนผ้า 134">
              <a:extLst>
                <a:ext uri="{FF2B5EF4-FFF2-40B4-BE49-F238E27FC236}">
                  <a16:creationId xmlns:a16="http://schemas.microsoft.com/office/drawing/2014/main" id="{47AE376E-8275-4B8B-B882-9A3D3527C844}"/>
                </a:ext>
              </a:extLst>
            </p:cNvPr>
            <p:cNvSpPr/>
            <p:nvPr/>
          </p:nvSpPr>
          <p:spPr>
            <a:xfrm>
              <a:off x="248152" y="1710022"/>
              <a:ext cx="3852000" cy="45719"/>
            </a:xfrm>
            <a:prstGeom prst="rect">
              <a:avLst/>
            </a:prstGeom>
            <a:solidFill>
              <a:srgbClr val="79A70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49" name="ชื่อเรื่อง 1">
            <a:extLst>
              <a:ext uri="{FF2B5EF4-FFF2-40B4-BE49-F238E27FC236}">
                <a16:creationId xmlns:a16="http://schemas.microsoft.com/office/drawing/2014/main" id="{72E4BB0A-7D59-4A87-87A7-96EACCDF390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30693" y="657447"/>
            <a:ext cx="2911475" cy="704850"/>
          </a:xfrm>
        </p:spPr>
        <p:txBody>
          <a:bodyPr>
            <a:normAutofit/>
          </a:bodyPr>
          <a:lstStyle/>
          <a:p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อาหารประเภทสำรับ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E060020-0B94-4D66-81C3-36BB5A0EDAF1}"/>
              </a:ext>
            </a:extLst>
          </p:cNvPr>
          <p:cNvSpPr txBox="1"/>
          <p:nvPr/>
        </p:nvSpPr>
        <p:spPr>
          <a:xfrm>
            <a:off x="6499474" y="2350570"/>
            <a:ext cx="4669541" cy="584775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อาหารชุดที่        มีอาหารกี่อย่าง</a:t>
            </a:r>
            <a:endParaRPr lang="th-TH" sz="3600" b="1" dirty="0">
              <a:ln w="1905"/>
              <a:solidFill>
                <a:srgbClr val="3333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7" name="รูปภาพ 1">
            <a:extLst>
              <a:ext uri="{FF2B5EF4-FFF2-40B4-BE49-F238E27FC236}">
                <a16:creationId xmlns:a16="http://schemas.microsoft.com/office/drawing/2014/main" id="{89839769-5BBC-466E-928E-E75466B951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31" b="98454" l="473" r="99338"/>
                    </a14:imgEffect>
                  </a14:imgLayer>
                </a14:imgProps>
              </a:ext>
            </a:extLst>
          </a:blip>
          <a:srcRect l="49157" t="7771" r="3341" b="23301"/>
          <a:stretch/>
        </p:blipFill>
        <p:spPr>
          <a:xfrm>
            <a:off x="1022985" y="1589886"/>
            <a:ext cx="4332148" cy="414013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C52C53E-1A9C-4A5B-B300-A4533B08B07A}"/>
              </a:ext>
            </a:extLst>
          </p:cNvPr>
          <p:cNvGrpSpPr/>
          <p:nvPr/>
        </p:nvGrpSpPr>
        <p:grpSpPr>
          <a:xfrm>
            <a:off x="3298801" y="5860489"/>
            <a:ext cx="309225" cy="461665"/>
            <a:chOff x="5198622" y="5149930"/>
            <a:chExt cx="309225" cy="461665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DA37B242-7027-476C-8F8B-3399C4B984FE}"/>
                </a:ext>
              </a:extLst>
            </p:cNvPr>
            <p:cNvSpPr txBox="1"/>
            <p:nvPr/>
          </p:nvSpPr>
          <p:spPr>
            <a:xfrm>
              <a:off x="5198622" y="5149930"/>
              <a:ext cx="30922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2400" b="1" dirty="0"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  <a:t>๒</a:t>
              </a:r>
              <a:endParaRPr lang="th-TH" sz="24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750A497E-65F6-428E-B3ED-5279B8DBD783}"/>
                </a:ext>
              </a:extLst>
            </p:cNvPr>
            <p:cNvSpPr/>
            <p:nvPr/>
          </p:nvSpPr>
          <p:spPr>
            <a:xfrm>
              <a:off x="5198624" y="5225594"/>
              <a:ext cx="309223" cy="310340"/>
            </a:xfrm>
            <a:prstGeom prst="ellipse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83F8B824-8637-431C-A261-EF6923E6A6C2}"/>
              </a:ext>
            </a:extLst>
          </p:cNvPr>
          <p:cNvSpPr txBox="1"/>
          <p:nvPr/>
        </p:nvSpPr>
        <p:spPr>
          <a:xfrm>
            <a:off x="2557174" y="5860490"/>
            <a:ext cx="7416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ภาพที่</a:t>
            </a: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06D7B535-2F84-4D01-B024-5A7C1C30F2ED}"/>
              </a:ext>
            </a:extLst>
          </p:cNvPr>
          <p:cNvGrpSpPr/>
          <p:nvPr/>
        </p:nvGrpSpPr>
        <p:grpSpPr>
          <a:xfrm>
            <a:off x="8056209" y="2350570"/>
            <a:ext cx="309223" cy="461665"/>
            <a:chOff x="1884114" y="5171771"/>
            <a:chExt cx="309223" cy="461665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AD9CF2ED-B582-481C-A901-7C2B6028ED73}"/>
                </a:ext>
              </a:extLst>
            </p:cNvPr>
            <p:cNvSpPr/>
            <p:nvPr/>
          </p:nvSpPr>
          <p:spPr>
            <a:xfrm>
              <a:off x="1884114" y="5225594"/>
              <a:ext cx="309223" cy="310340"/>
            </a:xfrm>
            <a:prstGeom prst="ellipse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54D65514-E84F-4002-A8F2-0C1A7DC396F8}"/>
                </a:ext>
              </a:extLst>
            </p:cNvPr>
            <p:cNvSpPr txBox="1"/>
            <p:nvPr/>
          </p:nvSpPr>
          <p:spPr>
            <a:xfrm>
              <a:off x="1884115" y="5171771"/>
              <a:ext cx="30922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๒</a:t>
              </a:r>
            </a:p>
          </p:txBody>
        </p:sp>
      </p:grpSp>
      <p:sp>
        <p:nvSpPr>
          <p:cNvPr id="68" name="Rounded Rectangle 17">
            <a:extLst>
              <a:ext uri="{FF2B5EF4-FFF2-40B4-BE49-F238E27FC236}">
                <a16:creationId xmlns:a16="http://schemas.microsoft.com/office/drawing/2014/main" id="{D48945BC-D668-48CB-9759-C9762F5FD680}"/>
              </a:ext>
            </a:extLst>
          </p:cNvPr>
          <p:cNvSpPr/>
          <p:nvPr/>
        </p:nvSpPr>
        <p:spPr>
          <a:xfrm>
            <a:off x="7194007" y="3331384"/>
            <a:ext cx="2503102" cy="792002"/>
          </a:xfrm>
          <a:prstGeom prst="roundRect">
            <a:avLst/>
          </a:prstGeom>
          <a:solidFill>
            <a:sysClr val="window" lastClr="FFFFFF"/>
          </a:solidFill>
          <a:ln w="57150" cap="flat" cmpd="sng" algn="ctr">
            <a:solidFill>
              <a:schemeClr val="accent5">
                <a:lumMod val="60000"/>
                <a:lumOff val="40000"/>
              </a:schemeClr>
            </a:solidFill>
            <a:prstDash val="lgDashDot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3200" kern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๘</a:t>
            </a:r>
            <a:r>
              <a:rPr kumimoji="0" lang="th-TH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อย่าง</a:t>
            </a:r>
            <a:endParaRPr kumimoji="0" lang="th-TH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pic>
        <p:nvPicPr>
          <p:cNvPr id="23" name="Picture 15">
            <a:extLst>
              <a:ext uri="{FF2B5EF4-FFF2-40B4-BE49-F238E27FC236}">
                <a16:creationId xmlns:a16="http://schemas.microsoft.com/office/drawing/2014/main" id="{BB2BF33B-6988-4498-B8C7-11234A7553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231390" y="1928189"/>
            <a:ext cx="544728" cy="82691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2D7EA764-F029-3A4F-99B7-FC7B07E754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0879" y="88608"/>
            <a:ext cx="928500" cy="86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28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6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สี่เหลี่ยมผืนผ้า 13">
            <a:extLst>
              <a:ext uri="{FF2B5EF4-FFF2-40B4-BE49-F238E27FC236}">
                <a16:creationId xmlns:a16="http://schemas.microsoft.com/office/drawing/2014/main" id="{41B9953E-F011-4E93-993B-8A915E2DCBDE}"/>
              </a:ext>
            </a:extLst>
          </p:cNvPr>
          <p:cNvSpPr/>
          <p:nvPr/>
        </p:nvSpPr>
        <p:spPr>
          <a:xfrm>
            <a:off x="-147654" y="-87546"/>
            <a:ext cx="12426849" cy="532800"/>
          </a:xfrm>
          <a:prstGeom prst="rect">
            <a:avLst/>
          </a:prstGeom>
          <a:solidFill>
            <a:srgbClr val="5D8C3B"/>
          </a:solidFill>
          <a:ln/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8" name="Rectangle 6">
            <a:extLst>
              <a:ext uri="{FF2B5EF4-FFF2-40B4-BE49-F238E27FC236}">
                <a16:creationId xmlns:a16="http://schemas.microsoft.com/office/drawing/2014/main" id="{CE298313-BDA0-4BE9-BB91-136BF3A70926}"/>
              </a:ext>
            </a:extLst>
          </p:cNvPr>
          <p:cNvSpPr>
            <a:spLocks/>
          </p:cNvSpPr>
          <p:nvPr/>
        </p:nvSpPr>
        <p:spPr bwMode="auto">
          <a:xfrm>
            <a:off x="-72236" y="6451084"/>
            <a:ext cx="12351431" cy="388800"/>
          </a:xfrm>
          <a:prstGeom prst="rect">
            <a:avLst/>
          </a:prstGeom>
          <a:solidFill>
            <a:srgbClr val="5D8C3B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72248" tIns="72248" rIns="72248" bIns="72248" anchor="ctr"/>
          <a:lstStyle>
            <a:lvl1pPr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 charset="0"/>
              <a:sym typeface="Helvetica Light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76C65FB-5928-4BEE-B194-A7F416FE5CB5}"/>
              </a:ext>
            </a:extLst>
          </p:cNvPr>
          <p:cNvGrpSpPr/>
          <p:nvPr/>
        </p:nvGrpSpPr>
        <p:grpSpPr>
          <a:xfrm>
            <a:off x="429206" y="657447"/>
            <a:ext cx="2757877" cy="639955"/>
            <a:chOff x="243053" y="1115786"/>
            <a:chExt cx="3857460" cy="639955"/>
          </a:xfrm>
        </p:grpSpPr>
        <p:sp>
          <p:nvSpPr>
            <p:cNvPr id="46" name="มนมุมสี่เหลี่ยมผืนผ้าหนึ่งมุม 135">
              <a:extLst>
                <a:ext uri="{FF2B5EF4-FFF2-40B4-BE49-F238E27FC236}">
                  <a16:creationId xmlns:a16="http://schemas.microsoft.com/office/drawing/2014/main" id="{B86E1D70-B64F-443D-B8C3-272F6429944E}"/>
                </a:ext>
              </a:extLst>
            </p:cNvPr>
            <p:cNvSpPr/>
            <p:nvPr/>
          </p:nvSpPr>
          <p:spPr>
            <a:xfrm>
              <a:off x="243053" y="1115786"/>
              <a:ext cx="3857460" cy="561579"/>
            </a:xfrm>
            <a:prstGeom prst="round1Rect">
              <a:avLst/>
            </a:prstGeom>
            <a:solidFill>
              <a:srgbClr val="E7FF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7" name="มนมุมสี่เหลี่ยมผืนผ้าหนึ่งมุม 136">
              <a:extLst>
                <a:ext uri="{FF2B5EF4-FFF2-40B4-BE49-F238E27FC236}">
                  <a16:creationId xmlns:a16="http://schemas.microsoft.com/office/drawing/2014/main" id="{6488BAE6-9FC3-4565-B916-B1D935D81550}"/>
                </a:ext>
              </a:extLst>
            </p:cNvPr>
            <p:cNvSpPr/>
            <p:nvPr/>
          </p:nvSpPr>
          <p:spPr>
            <a:xfrm>
              <a:off x="243054" y="1119329"/>
              <a:ext cx="281820" cy="620486"/>
            </a:xfrm>
            <a:prstGeom prst="round1Rect">
              <a:avLst/>
            </a:prstGeom>
            <a:solidFill>
              <a:srgbClr val="C7DA00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8" name="สี่เหลี่ยมผืนผ้า 134">
              <a:extLst>
                <a:ext uri="{FF2B5EF4-FFF2-40B4-BE49-F238E27FC236}">
                  <a16:creationId xmlns:a16="http://schemas.microsoft.com/office/drawing/2014/main" id="{47AE376E-8275-4B8B-B882-9A3D3527C844}"/>
                </a:ext>
              </a:extLst>
            </p:cNvPr>
            <p:cNvSpPr/>
            <p:nvPr/>
          </p:nvSpPr>
          <p:spPr>
            <a:xfrm>
              <a:off x="248152" y="1710022"/>
              <a:ext cx="3852000" cy="45719"/>
            </a:xfrm>
            <a:prstGeom prst="rect">
              <a:avLst/>
            </a:prstGeom>
            <a:solidFill>
              <a:srgbClr val="79A70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49" name="ชื่อเรื่อง 1">
            <a:extLst>
              <a:ext uri="{FF2B5EF4-FFF2-40B4-BE49-F238E27FC236}">
                <a16:creationId xmlns:a16="http://schemas.microsoft.com/office/drawing/2014/main" id="{72E4BB0A-7D59-4A87-87A7-96EACCDF390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30693" y="676174"/>
            <a:ext cx="2911475" cy="704850"/>
          </a:xfrm>
        </p:spPr>
        <p:txBody>
          <a:bodyPr>
            <a:normAutofit/>
          </a:bodyPr>
          <a:lstStyle/>
          <a:p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อาหารประเภทสำรับ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E060020-0B94-4D66-81C3-36BB5A0EDAF1}"/>
              </a:ext>
            </a:extLst>
          </p:cNvPr>
          <p:cNvSpPr txBox="1"/>
          <p:nvPr/>
        </p:nvSpPr>
        <p:spPr>
          <a:xfrm>
            <a:off x="6771569" y="1812412"/>
            <a:ext cx="4669541" cy="1015663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อาหารทั้งสองชุดเหมือนกันหรือไม่ </a:t>
            </a:r>
            <a:br>
              <a:rPr 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เพราะอะไร</a:t>
            </a:r>
            <a:endParaRPr lang="th-TH" sz="3000" b="1" dirty="0">
              <a:ln w="1905"/>
              <a:solidFill>
                <a:srgbClr val="3333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7" name="รูปภาพ 1">
            <a:extLst>
              <a:ext uri="{FF2B5EF4-FFF2-40B4-BE49-F238E27FC236}">
                <a16:creationId xmlns:a16="http://schemas.microsoft.com/office/drawing/2014/main" id="{89839769-5BBC-466E-928E-E75466B951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31" b="98454" l="473" r="99338"/>
                    </a14:imgEffect>
                  </a14:imgLayer>
                </a14:imgProps>
              </a:ext>
            </a:extLst>
          </a:blip>
          <a:srcRect l="598" r="444" b="23301"/>
          <a:stretch/>
        </p:blipFill>
        <p:spPr>
          <a:xfrm>
            <a:off x="179606" y="1708068"/>
            <a:ext cx="6454453" cy="3294777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C52C53E-1A9C-4A5B-B300-A4533B08B07A}"/>
              </a:ext>
            </a:extLst>
          </p:cNvPr>
          <p:cNvGrpSpPr/>
          <p:nvPr/>
        </p:nvGrpSpPr>
        <p:grpSpPr>
          <a:xfrm>
            <a:off x="5198622" y="5149930"/>
            <a:ext cx="309225" cy="461665"/>
            <a:chOff x="5198622" y="5149930"/>
            <a:chExt cx="309225" cy="461665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DA37B242-7027-476C-8F8B-3399C4B984FE}"/>
                </a:ext>
              </a:extLst>
            </p:cNvPr>
            <p:cNvSpPr txBox="1"/>
            <p:nvPr/>
          </p:nvSpPr>
          <p:spPr>
            <a:xfrm>
              <a:off x="5198622" y="5149930"/>
              <a:ext cx="30922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2400" b="1" dirty="0"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  <a:t>๒</a:t>
              </a:r>
              <a:endParaRPr lang="th-TH" sz="24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750A497E-65F6-428E-B3ED-5279B8DBD783}"/>
                </a:ext>
              </a:extLst>
            </p:cNvPr>
            <p:cNvSpPr/>
            <p:nvPr/>
          </p:nvSpPr>
          <p:spPr>
            <a:xfrm>
              <a:off x="5198624" y="5225594"/>
              <a:ext cx="309223" cy="310340"/>
            </a:xfrm>
            <a:prstGeom prst="ellipse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83F8B824-8637-431C-A261-EF6923E6A6C2}"/>
              </a:ext>
            </a:extLst>
          </p:cNvPr>
          <p:cNvSpPr txBox="1"/>
          <p:nvPr/>
        </p:nvSpPr>
        <p:spPr>
          <a:xfrm>
            <a:off x="4456995" y="5149931"/>
            <a:ext cx="7416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ภาพที่</a:t>
            </a: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311CD2F-2988-4C14-8AEF-268F47B484FA}"/>
              </a:ext>
            </a:extLst>
          </p:cNvPr>
          <p:cNvSpPr txBox="1"/>
          <p:nvPr/>
        </p:nvSpPr>
        <p:spPr>
          <a:xfrm>
            <a:off x="1142487" y="5149932"/>
            <a:ext cx="7416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ภาพที่</a:t>
            </a: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22BA734-C148-408B-B391-7C25D9E244EE}"/>
              </a:ext>
            </a:extLst>
          </p:cNvPr>
          <p:cNvGrpSpPr/>
          <p:nvPr/>
        </p:nvGrpSpPr>
        <p:grpSpPr>
          <a:xfrm>
            <a:off x="1884112" y="5131404"/>
            <a:ext cx="309225" cy="461665"/>
            <a:chOff x="1884112" y="5131404"/>
            <a:chExt cx="309225" cy="461665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71D3C18-F0FF-497B-B344-5A59E65CFF38}"/>
                </a:ext>
              </a:extLst>
            </p:cNvPr>
            <p:cNvSpPr/>
            <p:nvPr/>
          </p:nvSpPr>
          <p:spPr>
            <a:xfrm>
              <a:off x="1884114" y="5225594"/>
              <a:ext cx="309223" cy="310340"/>
            </a:xfrm>
            <a:prstGeom prst="ellipse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6262465D-21B8-4607-BFE1-B6BA40C2E664}"/>
                </a:ext>
              </a:extLst>
            </p:cNvPr>
            <p:cNvSpPr txBox="1"/>
            <p:nvPr/>
          </p:nvSpPr>
          <p:spPr>
            <a:xfrm>
              <a:off x="1884112" y="5131404"/>
              <a:ext cx="24095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๑</a:t>
              </a:r>
            </a:p>
          </p:txBody>
        </p:sp>
      </p:grpSp>
      <p:sp>
        <p:nvSpPr>
          <p:cNvPr id="68" name="Rounded Rectangle 17">
            <a:extLst>
              <a:ext uri="{FF2B5EF4-FFF2-40B4-BE49-F238E27FC236}">
                <a16:creationId xmlns:a16="http://schemas.microsoft.com/office/drawing/2014/main" id="{D48945BC-D668-48CB-9759-C9762F5FD680}"/>
              </a:ext>
            </a:extLst>
          </p:cNvPr>
          <p:cNvSpPr/>
          <p:nvPr/>
        </p:nvSpPr>
        <p:spPr>
          <a:xfrm>
            <a:off x="7394496" y="3155828"/>
            <a:ext cx="3423686" cy="1344543"/>
          </a:xfrm>
          <a:prstGeom prst="roundRect">
            <a:avLst/>
          </a:prstGeom>
          <a:solidFill>
            <a:sysClr val="window" lastClr="FFFFFF"/>
          </a:solidFill>
          <a:ln w="57150" cap="flat" cmpd="sng" algn="ctr">
            <a:solidFill>
              <a:schemeClr val="accent2">
                <a:lumMod val="60000"/>
                <a:lumOff val="40000"/>
              </a:schemeClr>
            </a:solidFill>
            <a:prstDash val="lgDashDot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kern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ไม่เหมือนกัน เพราะมีหลายรสชาติ หลายลักษณะ</a:t>
            </a:r>
            <a:endParaRPr kumimoji="0" lang="th-TH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0" name="Picture 15">
            <a:extLst>
              <a:ext uri="{FF2B5EF4-FFF2-40B4-BE49-F238E27FC236}">
                <a16:creationId xmlns:a16="http://schemas.microsoft.com/office/drawing/2014/main" id="{BB2BF33B-6988-4498-B8C7-11234A7553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867599" y="2281316"/>
            <a:ext cx="416089" cy="6316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id="{BA854CF1-0AA9-FF49-B4FF-6078EEBE97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0879" y="88608"/>
            <a:ext cx="928500" cy="86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919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6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สี่เหลี่ยมผืนผ้า 13">
            <a:extLst>
              <a:ext uri="{FF2B5EF4-FFF2-40B4-BE49-F238E27FC236}">
                <a16:creationId xmlns:a16="http://schemas.microsoft.com/office/drawing/2014/main" id="{41B9953E-F011-4E93-993B-8A915E2DCBDE}"/>
              </a:ext>
            </a:extLst>
          </p:cNvPr>
          <p:cNvSpPr/>
          <p:nvPr/>
        </p:nvSpPr>
        <p:spPr>
          <a:xfrm>
            <a:off x="-147654" y="-87546"/>
            <a:ext cx="12426849" cy="532800"/>
          </a:xfrm>
          <a:prstGeom prst="rect">
            <a:avLst/>
          </a:prstGeom>
          <a:solidFill>
            <a:srgbClr val="5D8C3B"/>
          </a:solidFill>
          <a:ln/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8" name="Rectangle 6">
            <a:extLst>
              <a:ext uri="{FF2B5EF4-FFF2-40B4-BE49-F238E27FC236}">
                <a16:creationId xmlns:a16="http://schemas.microsoft.com/office/drawing/2014/main" id="{CE298313-BDA0-4BE9-BB91-136BF3A70926}"/>
              </a:ext>
            </a:extLst>
          </p:cNvPr>
          <p:cNvSpPr>
            <a:spLocks/>
          </p:cNvSpPr>
          <p:nvPr/>
        </p:nvSpPr>
        <p:spPr bwMode="auto">
          <a:xfrm>
            <a:off x="-72236" y="6451084"/>
            <a:ext cx="12351431" cy="388800"/>
          </a:xfrm>
          <a:prstGeom prst="rect">
            <a:avLst/>
          </a:prstGeom>
          <a:solidFill>
            <a:srgbClr val="5D8C3B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72248" tIns="72248" rIns="72248" bIns="72248" anchor="ctr"/>
          <a:lstStyle>
            <a:lvl1pPr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 charset="0"/>
              <a:sym typeface="Helvetica Light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76C65FB-5928-4BEE-B194-A7F416FE5CB5}"/>
              </a:ext>
            </a:extLst>
          </p:cNvPr>
          <p:cNvGrpSpPr/>
          <p:nvPr/>
        </p:nvGrpSpPr>
        <p:grpSpPr>
          <a:xfrm>
            <a:off x="428949" y="716505"/>
            <a:ext cx="2761523" cy="584440"/>
            <a:chOff x="243054" y="1171301"/>
            <a:chExt cx="3862559" cy="584440"/>
          </a:xfrm>
        </p:grpSpPr>
        <p:sp>
          <p:nvSpPr>
            <p:cNvPr id="46" name="มนมุมสี่เหลี่ยมผืนผ้าหนึ่งมุม 135">
              <a:extLst>
                <a:ext uri="{FF2B5EF4-FFF2-40B4-BE49-F238E27FC236}">
                  <a16:creationId xmlns:a16="http://schemas.microsoft.com/office/drawing/2014/main" id="{B86E1D70-B64F-443D-B8C3-272F6429944E}"/>
                </a:ext>
              </a:extLst>
            </p:cNvPr>
            <p:cNvSpPr/>
            <p:nvPr/>
          </p:nvSpPr>
          <p:spPr>
            <a:xfrm>
              <a:off x="248153" y="1171302"/>
              <a:ext cx="3857460" cy="561579"/>
            </a:xfrm>
            <a:prstGeom prst="round1Rect">
              <a:avLst/>
            </a:prstGeom>
            <a:solidFill>
              <a:srgbClr val="E7FF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7" name="มนมุมสี่เหลี่ยมผืนผ้าหนึ่งมุม 136">
              <a:extLst>
                <a:ext uri="{FF2B5EF4-FFF2-40B4-BE49-F238E27FC236}">
                  <a16:creationId xmlns:a16="http://schemas.microsoft.com/office/drawing/2014/main" id="{6488BAE6-9FC3-4565-B916-B1D935D81550}"/>
                </a:ext>
              </a:extLst>
            </p:cNvPr>
            <p:cNvSpPr/>
            <p:nvPr/>
          </p:nvSpPr>
          <p:spPr>
            <a:xfrm>
              <a:off x="243054" y="1171301"/>
              <a:ext cx="281820" cy="568513"/>
            </a:xfrm>
            <a:prstGeom prst="round1Rect">
              <a:avLst/>
            </a:prstGeom>
            <a:solidFill>
              <a:srgbClr val="C7DA00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8" name="สี่เหลี่ยมผืนผ้า 134">
              <a:extLst>
                <a:ext uri="{FF2B5EF4-FFF2-40B4-BE49-F238E27FC236}">
                  <a16:creationId xmlns:a16="http://schemas.microsoft.com/office/drawing/2014/main" id="{47AE376E-8275-4B8B-B882-9A3D3527C844}"/>
                </a:ext>
              </a:extLst>
            </p:cNvPr>
            <p:cNvSpPr/>
            <p:nvPr/>
          </p:nvSpPr>
          <p:spPr>
            <a:xfrm>
              <a:off x="248152" y="1710022"/>
              <a:ext cx="3852000" cy="45719"/>
            </a:xfrm>
            <a:prstGeom prst="rect">
              <a:avLst/>
            </a:prstGeom>
            <a:solidFill>
              <a:srgbClr val="79A70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49" name="ชื่อเรื่อง 1">
            <a:extLst>
              <a:ext uri="{FF2B5EF4-FFF2-40B4-BE49-F238E27FC236}">
                <a16:creationId xmlns:a16="http://schemas.microsoft.com/office/drawing/2014/main" id="{72E4BB0A-7D59-4A87-87A7-96EACCDF390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82987" y="664533"/>
            <a:ext cx="2911475" cy="704850"/>
          </a:xfrm>
        </p:spPr>
        <p:txBody>
          <a:bodyPr>
            <a:normAutofit/>
          </a:bodyPr>
          <a:lstStyle/>
          <a:p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อาหารประเภทสำรับ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E060020-0B94-4D66-81C3-36BB5A0EDAF1}"/>
              </a:ext>
            </a:extLst>
          </p:cNvPr>
          <p:cNvSpPr txBox="1"/>
          <p:nvPr/>
        </p:nvSpPr>
        <p:spPr>
          <a:xfrm>
            <a:off x="6827948" y="2118201"/>
            <a:ext cx="5184446" cy="1077218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การจัดอาหารที่มีหลายรสชาติ หลายลักษณะไว้ในชุดเดียวกัน เรียกว่าอะไร</a:t>
            </a:r>
            <a:endParaRPr lang="th-TH" sz="3600" b="1" dirty="0">
              <a:ln w="1905"/>
              <a:solidFill>
                <a:srgbClr val="3333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7" name="รูปภาพ 1">
            <a:extLst>
              <a:ext uri="{FF2B5EF4-FFF2-40B4-BE49-F238E27FC236}">
                <a16:creationId xmlns:a16="http://schemas.microsoft.com/office/drawing/2014/main" id="{89839769-5BBC-466E-928E-E75466B951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31" b="98454" l="473" r="99338"/>
                    </a14:imgEffect>
                  </a14:imgLayer>
                </a14:imgProps>
              </a:ext>
            </a:extLst>
          </a:blip>
          <a:srcRect l="598" r="444" b="23301"/>
          <a:stretch/>
        </p:blipFill>
        <p:spPr>
          <a:xfrm>
            <a:off x="373495" y="1700579"/>
            <a:ext cx="6454453" cy="3294777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C52C53E-1A9C-4A5B-B300-A4533B08B07A}"/>
              </a:ext>
            </a:extLst>
          </p:cNvPr>
          <p:cNvGrpSpPr/>
          <p:nvPr/>
        </p:nvGrpSpPr>
        <p:grpSpPr>
          <a:xfrm>
            <a:off x="5198622" y="5149930"/>
            <a:ext cx="309225" cy="461665"/>
            <a:chOff x="5198622" y="5149930"/>
            <a:chExt cx="309225" cy="461665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DA37B242-7027-476C-8F8B-3399C4B984FE}"/>
                </a:ext>
              </a:extLst>
            </p:cNvPr>
            <p:cNvSpPr txBox="1"/>
            <p:nvPr/>
          </p:nvSpPr>
          <p:spPr>
            <a:xfrm>
              <a:off x="5198622" y="5149930"/>
              <a:ext cx="30922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2400" b="1" dirty="0"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  <a:t>๒</a:t>
              </a:r>
              <a:endParaRPr lang="th-TH" sz="24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750A497E-65F6-428E-B3ED-5279B8DBD783}"/>
                </a:ext>
              </a:extLst>
            </p:cNvPr>
            <p:cNvSpPr/>
            <p:nvPr/>
          </p:nvSpPr>
          <p:spPr>
            <a:xfrm>
              <a:off x="5198624" y="5225594"/>
              <a:ext cx="309223" cy="310340"/>
            </a:xfrm>
            <a:prstGeom prst="ellipse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83F8B824-8637-431C-A261-EF6923E6A6C2}"/>
              </a:ext>
            </a:extLst>
          </p:cNvPr>
          <p:cNvSpPr txBox="1"/>
          <p:nvPr/>
        </p:nvSpPr>
        <p:spPr>
          <a:xfrm>
            <a:off x="4456995" y="5149931"/>
            <a:ext cx="7416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ภาพที่</a:t>
            </a: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311CD2F-2988-4C14-8AEF-268F47B484FA}"/>
              </a:ext>
            </a:extLst>
          </p:cNvPr>
          <p:cNvSpPr txBox="1"/>
          <p:nvPr/>
        </p:nvSpPr>
        <p:spPr>
          <a:xfrm>
            <a:off x="1142487" y="5149932"/>
            <a:ext cx="7416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ภาพที่</a:t>
            </a: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22BA734-C148-408B-B391-7C25D9E244EE}"/>
              </a:ext>
            </a:extLst>
          </p:cNvPr>
          <p:cNvGrpSpPr/>
          <p:nvPr/>
        </p:nvGrpSpPr>
        <p:grpSpPr>
          <a:xfrm>
            <a:off x="1884112" y="5131404"/>
            <a:ext cx="309225" cy="461665"/>
            <a:chOff x="1884112" y="5131404"/>
            <a:chExt cx="309225" cy="461665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71D3C18-F0FF-497B-B344-5A59E65CFF38}"/>
                </a:ext>
              </a:extLst>
            </p:cNvPr>
            <p:cNvSpPr/>
            <p:nvPr/>
          </p:nvSpPr>
          <p:spPr>
            <a:xfrm>
              <a:off x="1884114" y="5225594"/>
              <a:ext cx="309223" cy="310340"/>
            </a:xfrm>
            <a:prstGeom prst="ellipse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6262465D-21B8-4607-BFE1-B6BA40C2E664}"/>
                </a:ext>
              </a:extLst>
            </p:cNvPr>
            <p:cNvSpPr txBox="1"/>
            <p:nvPr/>
          </p:nvSpPr>
          <p:spPr>
            <a:xfrm>
              <a:off x="1884112" y="5131404"/>
              <a:ext cx="24095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๑</a:t>
              </a:r>
            </a:p>
          </p:txBody>
        </p:sp>
      </p:grpSp>
      <p:sp>
        <p:nvSpPr>
          <p:cNvPr id="68" name="Rounded Rectangle 17">
            <a:extLst>
              <a:ext uri="{FF2B5EF4-FFF2-40B4-BE49-F238E27FC236}">
                <a16:creationId xmlns:a16="http://schemas.microsoft.com/office/drawing/2014/main" id="{D48945BC-D668-48CB-9759-C9762F5FD680}"/>
              </a:ext>
            </a:extLst>
          </p:cNvPr>
          <p:cNvSpPr/>
          <p:nvPr/>
        </p:nvSpPr>
        <p:spPr>
          <a:xfrm>
            <a:off x="7681694" y="3571042"/>
            <a:ext cx="3086919" cy="787895"/>
          </a:xfrm>
          <a:prstGeom prst="roundRect">
            <a:avLst/>
          </a:prstGeom>
          <a:solidFill>
            <a:sysClr val="window" lastClr="FFFFFF"/>
          </a:solidFill>
          <a:ln w="57150" cap="flat" cmpd="sng" algn="ctr">
            <a:solidFill>
              <a:srgbClr val="CC66FF"/>
            </a:solidFill>
            <a:prstDash val="lgDashDot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kern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อาหารประเภทสำรับ</a:t>
            </a:r>
            <a:endParaRPr kumimoji="0" lang="th-TH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0" name="Picture 15">
            <a:extLst>
              <a:ext uri="{FF2B5EF4-FFF2-40B4-BE49-F238E27FC236}">
                <a16:creationId xmlns:a16="http://schemas.microsoft.com/office/drawing/2014/main" id="{BB2BF33B-6988-4498-B8C7-11234A7553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220682" y="2582307"/>
            <a:ext cx="348631" cy="52923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id="{ACE8AD25-A3A3-B04A-8B5B-19F5849E00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0879" y="88608"/>
            <a:ext cx="928500" cy="86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611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6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สี่เหลี่ยมผืนผ้า 13">
            <a:extLst>
              <a:ext uri="{FF2B5EF4-FFF2-40B4-BE49-F238E27FC236}">
                <a16:creationId xmlns:a16="http://schemas.microsoft.com/office/drawing/2014/main" id="{41B9953E-F011-4E93-993B-8A915E2DCBDE}"/>
              </a:ext>
            </a:extLst>
          </p:cNvPr>
          <p:cNvSpPr/>
          <p:nvPr/>
        </p:nvSpPr>
        <p:spPr>
          <a:xfrm>
            <a:off x="-147654" y="-113672"/>
            <a:ext cx="12426849" cy="532800"/>
          </a:xfrm>
          <a:prstGeom prst="rect">
            <a:avLst/>
          </a:prstGeom>
          <a:solidFill>
            <a:srgbClr val="5D8C3B"/>
          </a:solidFill>
          <a:ln/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8" name="Rectangle 6">
            <a:extLst>
              <a:ext uri="{FF2B5EF4-FFF2-40B4-BE49-F238E27FC236}">
                <a16:creationId xmlns:a16="http://schemas.microsoft.com/office/drawing/2014/main" id="{CE298313-BDA0-4BE9-BB91-136BF3A70926}"/>
              </a:ext>
            </a:extLst>
          </p:cNvPr>
          <p:cNvSpPr>
            <a:spLocks/>
          </p:cNvSpPr>
          <p:nvPr/>
        </p:nvSpPr>
        <p:spPr bwMode="auto">
          <a:xfrm>
            <a:off x="-72236" y="6451084"/>
            <a:ext cx="12351431" cy="388800"/>
          </a:xfrm>
          <a:prstGeom prst="rect">
            <a:avLst/>
          </a:prstGeom>
          <a:solidFill>
            <a:srgbClr val="5D8C3B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72248" tIns="72248" rIns="72248" bIns="72248" anchor="ctr"/>
          <a:lstStyle>
            <a:lvl1pPr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 charset="0"/>
              <a:sym typeface="Helvetica Light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76C65FB-5928-4BEE-B194-A7F416FE5CB5}"/>
              </a:ext>
            </a:extLst>
          </p:cNvPr>
          <p:cNvGrpSpPr/>
          <p:nvPr/>
        </p:nvGrpSpPr>
        <p:grpSpPr>
          <a:xfrm>
            <a:off x="429206" y="657447"/>
            <a:ext cx="3351962" cy="639955"/>
            <a:chOff x="243053" y="1115786"/>
            <a:chExt cx="3857460" cy="639955"/>
          </a:xfrm>
        </p:grpSpPr>
        <p:sp>
          <p:nvSpPr>
            <p:cNvPr id="46" name="มนมุมสี่เหลี่ยมผืนผ้าหนึ่งมุม 135">
              <a:extLst>
                <a:ext uri="{FF2B5EF4-FFF2-40B4-BE49-F238E27FC236}">
                  <a16:creationId xmlns:a16="http://schemas.microsoft.com/office/drawing/2014/main" id="{B86E1D70-B64F-443D-B8C3-272F6429944E}"/>
                </a:ext>
              </a:extLst>
            </p:cNvPr>
            <p:cNvSpPr/>
            <p:nvPr/>
          </p:nvSpPr>
          <p:spPr>
            <a:xfrm>
              <a:off x="243053" y="1115786"/>
              <a:ext cx="3857460" cy="561579"/>
            </a:xfrm>
            <a:prstGeom prst="round1Rect">
              <a:avLst/>
            </a:prstGeom>
            <a:solidFill>
              <a:srgbClr val="E7FF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7" name="มนมุมสี่เหลี่ยมผืนผ้าหนึ่งมุม 136">
              <a:extLst>
                <a:ext uri="{FF2B5EF4-FFF2-40B4-BE49-F238E27FC236}">
                  <a16:creationId xmlns:a16="http://schemas.microsoft.com/office/drawing/2014/main" id="{6488BAE6-9FC3-4565-B916-B1D935D81550}"/>
                </a:ext>
              </a:extLst>
            </p:cNvPr>
            <p:cNvSpPr/>
            <p:nvPr/>
          </p:nvSpPr>
          <p:spPr>
            <a:xfrm>
              <a:off x="243054" y="1119329"/>
              <a:ext cx="281820" cy="620486"/>
            </a:xfrm>
            <a:prstGeom prst="round1Rect">
              <a:avLst/>
            </a:prstGeom>
            <a:solidFill>
              <a:srgbClr val="C7DA00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8" name="สี่เหลี่ยมผืนผ้า 134">
              <a:extLst>
                <a:ext uri="{FF2B5EF4-FFF2-40B4-BE49-F238E27FC236}">
                  <a16:creationId xmlns:a16="http://schemas.microsoft.com/office/drawing/2014/main" id="{47AE376E-8275-4B8B-B882-9A3D3527C844}"/>
                </a:ext>
              </a:extLst>
            </p:cNvPr>
            <p:cNvSpPr/>
            <p:nvPr/>
          </p:nvSpPr>
          <p:spPr>
            <a:xfrm>
              <a:off x="248152" y="1710022"/>
              <a:ext cx="3852000" cy="45719"/>
            </a:xfrm>
            <a:prstGeom prst="rect">
              <a:avLst/>
            </a:prstGeom>
            <a:solidFill>
              <a:srgbClr val="79A70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49" name="ชื่อเรื่อง 1">
            <a:extLst>
              <a:ext uri="{FF2B5EF4-FFF2-40B4-BE49-F238E27FC236}">
                <a16:creationId xmlns:a16="http://schemas.microsoft.com/office/drawing/2014/main" id="{72E4BB0A-7D59-4A87-87A7-96EACCDF390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30693" y="669057"/>
            <a:ext cx="2911475" cy="704850"/>
          </a:xfrm>
        </p:spPr>
        <p:txBody>
          <a:bodyPr>
            <a:normAutofit/>
          </a:bodyPr>
          <a:lstStyle/>
          <a:p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อาหารประเภทสำรับ</a:t>
            </a:r>
          </a:p>
        </p:txBody>
      </p:sp>
      <p:sp>
        <p:nvSpPr>
          <p:cNvPr id="9" name="สี่เหลี่ยมผืนผ้ามุมมน 3">
            <a:extLst>
              <a:ext uri="{FF2B5EF4-FFF2-40B4-BE49-F238E27FC236}">
                <a16:creationId xmlns:a16="http://schemas.microsoft.com/office/drawing/2014/main" id="{A732AD09-30E0-45F0-890F-4B9806ADF4D7}"/>
              </a:ext>
            </a:extLst>
          </p:cNvPr>
          <p:cNvSpPr/>
          <p:nvPr/>
        </p:nvSpPr>
        <p:spPr>
          <a:xfrm>
            <a:off x="1530802" y="1431859"/>
            <a:ext cx="8695242" cy="194051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3">
                <a:lumMod val="75000"/>
              </a:schemeClr>
            </a:solidFill>
            <a:prstDash val="sysDot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3200" b="1" dirty="0">
                <a:latin typeface="TH SarabunPSK" panose="020B0500040200020003" charset="0"/>
                <a:cs typeface="TH SarabunPSK" panose="020B0500040200020003" charset="0"/>
              </a:rPr>
              <a:t>นักเรียนศึกษาและรวบรวมข้อมูลเกี่ยวกับอาหารประเภทสำรับ </a:t>
            </a:r>
            <a:endParaRPr lang="en-US" sz="3200" b="1" dirty="0">
              <a:latin typeface="TH SarabunPSK" panose="020B0500040200020003" charset="0"/>
              <a:cs typeface="TH SarabunPSK" panose="020B0500040200020003" charset="0"/>
            </a:endParaRPr>
          </a:p>
          <a:p>
            <a:pPr algn="ctr"/>
            <a:r>
              <a:rPr lang="th-TH" sz="3200" b="1" dirty="0">
                <a:latin typeface="TH SarabunPSK" panose="020B0500040200020003" charset="0"/>
                <a:cs typeface="TH SarabunPSK" panose="020B0500040200020003" charset="0"/>
              </a:rPr>
              <a:t>แล้วนำข้อมูลที่ได้มาแลกเปลี่ยนความรู้และตรวจสอบความถูกต้องของข้อมูล</a:t>
            </a:r>
          </a:p>
        </p:txBody>
      </p:sp>
      <p:pic>
        <p:nvPicPr>
          <p:cNvPr id="11" name="รูปภาพ 2">
            <a:extLst>
              <a:ext uri="{FF2B5EF4-FFF2-40B4-BE49-F238E27FC236}">
                <a16:creationId xmlns:a16="http://schemas.microsoft.com/office/drawing/2014/main" id="{71D68A49-9ED4-491B-B92B-6942607859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887" y="3281542"/>
            <a:ext cx="1396365" cy="233172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2" name="รูปภาพ 5">
            <a:extLst>
              <a:ext uri="{FF2B5EF4-FFF2-40B4-BE49-F238E27FC236}">
                <a16:creationId xmlns:a16="http://schemas.microsoft.com/office/drawing/2014/main" id="{3DFBC878-FA8A-40D6-9FCC-1E6271FEE1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915" y="3116803"/>
            <a:ext cx="1597155" cy="2471933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E86CF131-C80B-354F-813D-6B99E6785D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0879" y="88608"/>
            <a:ext cx="928500" cy="86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935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/>
        </p:nvGrpSpPr>
        <p:grpSpPr>
          <a:xfrm>
            <a:off x="4408624" y="931962"/>
            <a:ext cx="3891330" cy="523220"/>
            <a:chOff x="4408624" y="931962"/>
            <a:chExt cx="3891330" cy="523220"/>
          </a:xfrm>
        </p:grpSpPr>
        <p:sp>
          <p:nvSpPr>
            <p:cNvPr id="87" name="สี่เหลี่ยมผืนผ้า 86"/>
            <p:cNvSpPr/>
            <p:nvPr/>
          </p:nvSpPr>
          <p:spPr>
            <a:xfrm>
              <a:off x="4447954" y="1320400"/>
              <a:ext cx="3852000" cy="45719"/>
            </a:xfrm>
            <a:prstGeom prst="rect">
              <a:avLst/>
            </a:prstGeom>
            <a:solidFill>
              <a:srgbClr val="79A70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" name="กล่องข้อความ 4"/>
            <p:cNvSpPr txBox="1"/>
            <p:nvPr/>
          </p:nvSpPr>
          <p:spPr>
            <a:xfrm>
              <a:off x="4408624" y="931962"/>
              <a:ext cx="381300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b="1" dirty="0">
                  <a:solidFill>
                    <a:srgbClr val="0070C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๑. ลักษณะของอาหารประเภทสำรับ</a:t>
              </a:r>
            </a:p>
          </p:txBody>
        </p:sp>
      </p:grpSp>
      <p:grpSp>
        <p:nvGrpSpPr>
          <p:cNvPr id="4" name="กลุ่ม 3"/>
          <p:cNvGrpSpPr/>
          <p:nvPr/>
        </p:nvGrpSpPr>
        <p:grpSpPr>
          <a:xfrm>
            <a:off x="399658" y="804539"/>
            <a:ext cx="3857460" cy="577506"/>
            <a:chOff x="243053" y="1178235"/>
            <a:chExt cx="3857460" cy="577506"/>
          </a:xfrm>
        </p:grpSpPr>
        <p:sp>
          <p:nvSpPr>
            <p:cNvPr id="146" name="มนมุมสี่เหลี่ยมผืนผ้าหนึ่งมุม 145"/>
            <p:cNvSpPr/>
            <p:nvPr/>
          </p:nvSpPr>
          <p:spPr>
            <a:xfrm>
              <a:off x="243053" y="1178236"/>
              <a:ext cx="3857460" cy="561579"/>
            </a:xfrm>
            <a:prstGeom prst="round1Rect">
              <a:avLst/>
            </a:prstGeom>
            <a:solidFill>
              <a:srgbClr val="E7FF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48" name="มนมุมสี่เหลี่ยมผืนผ้าหนึ่งมุม 147"/>
            <p:cNvSpPr/>
            <p:nvPr/>
          </p:nvSpPr>
          <p:spPr>
            <a:xfrm>
              <a:off x="243054" y="1178235"/>
              <a:ext cx="281820" cy="561579"/>
            </a:xfrm>
            <a:prstGeom prst="round1Rect">
              <a:avLst/>
            </a:prstGeom>
            <a:solidFill>
              <a:srgbClr val="C7DA00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49" name="สี่เหลี่ยมผืนผ้า 148"/>
            <p:cNvSpPr/>
            <p:nvPr/>
          </p:nvSpPr>
          <p:spPr>
            <a:xfrm>
              <a:off x="248152" y="1710022"/>
              <a:ext cx="3852000" cy="45719"/>
            </a:xfrm>
            <a:prstGeom prst="rect">
              <a:avLst/>
            </a:prstGeom>
            <a:solidFill>
              <a:srgbClr val="79A70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3" name="กล่องข้อความ 2"/>
          <p:cNvSpPr txBox="1"/>
          <p:nvPr/>
        </p:nvSpPr>
        <p:spPr>
          <a:xfrm>
            <a:off x="1448647" y="4597874"/>
            <a:ext cx="8164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54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๑</a:t>
            </a:r>
          </a:p>
        </p:txBody>
      </p:sp>
      <p:sp>
        <p:nvSpPr>
          <p:cNvPr id="89" name="กล่องข้อความ 88"/>
          <p:cNvSpPr txBox="1"/>
          <p:nvPr/>
        </p:nvSpPr>
        <p:spPr>
          <a:xfrm>
            <a:off x="3631525" y="4571082"/>
            <a:ext cx="8164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54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๒</a:t>
            </a:r>
          </a:p>
        </p:txBody>
      </p:sp>
      <p:sp>
        <p:nvSpPr>
          <p:cNvPr id="91" name="กล่องข้อความ 90"/>
          <p:cNvSpPr txBox="1"/>
          <p:nvPr/>
        </p:nvSpPr>
        <p:spPr>
          <a:xfrm>
            <a:off x="5776269" y="4602296"/>
            <a:ext cx="8164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54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๓</a:t>
            </a:r>
          </a:p>
        </p:txBody>
      </p:sp>
      <p:sp>
        <p:nvSpPr>
          <p:cNvPr id="94" name="กล่องข้อความ 93"/>
          <p:cNvSpPr txBox="1"/>
          <p:nvPr/>
        </p:nvSpPr>
        <p:spPr>
          <a:xfrm>
            <a:off x="7944911" y="4628135"/>
            <a:ext cx="8164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54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๔</a:t>
            </a:r>
          </a:p>
        </p:txBody>
      </p:sp>
      <p:sp>
        <p:nvSpPr>
          <p:cNvPr id="95" name="กล่องข้อความ 94"/>
          <p:cNvSpPr txBox="1"/>
          <p:nvPr/>
        </p:nvSpPr>
        <p:spPr>
          <a:xfrm>
            <a:off x="10110821" y="4571082"/>
            <a:ext cx="8164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54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๕</a:t>
            </a:r>
          </a:p>
        </p:txBody>
      </p:sp>
      <p:sp>
        <p:nvSpPr>
          <p:cNvPr id="147" name="ชื่อเรื่อง 1"/>
          <p:cNvSpPr>
            <a:spLocks noGrp="1"/>
          </p:cNvSpPr>
          <p:nvPr>
            <p:ph type="title"/>
          </p:nvPr>
        </p:nvSpPr>
        <p:spPr>
          <a:xfrm>
            <a:off x="742499" y="767595"/>
            <a:ext cx="3666125" cy="705469"/>
          </a:xfrm>
        </p:spPr>
        <p:txBody>
          <a:bodyPr>
            <a:normAutofit/>
          </a:bodyPr>
          <a:lstStyle/>
          <a:p>
            <a:r>
              <a:rPr lang="th-TH" sz="36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อาหารประเภทสำรับ</a:t>
            </a: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1548" y="1557073"/>
            <a:ext cx="8043862" cy="4429071"/>
          </a:xfrm>
          <a:prstGeom prst="rect">
            <a:avLst/>
          </a:prstGeom>
        </p:spPr>
      </p:pic>
      <p:sp>
        <p:nvSpPr>
          <p:cNvPr id="29" name="สี่เหลี่ยมผืนผ้า 13">
            <a:extLst>
              <a:ext uri="{FF2B5EF4-FFF2-40B4-BE49-F238E27FC236}">
                <a16:creationId xmlns:a16="http://schemas.microsoft.com/office/drawing/2014/main" id="{41B9953E-F011-4E93-993B-8A915E2DCBDE}"/>
              </a:ext>
            </a:extLst>
          </p:cNvPr>
          <p:cNvSpPr/>
          <p:nvPr/>
        </p:nvSpPr>
        <p:spPr>
          <a:xfrm>
            <a:off x="-147654" y="-113672"/>
            <a:ext cx="12426849" cy="532800"/>
          </a:xfrm>
          <a:prstGeom prst="rect">
            <a:avLst/>
          </a:prstGeom>
          <a:solidFill>
            <a:srgbClr val="5D8C3B"/>
          </a:solidFill>
          <a:ln/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30" name="Rectangle 6">
            <a:extLst>
              <a:ext uri="{FF2B5EF4-FFF2-40B4-BE49-F238E27FC236}">
                <a16:creationId xmlns:a16="http://schemas.microsoft.com/office/drawing/2014/main" id="{CE298313-BDA0-4BE9-BB91-136BF3A70926}"/>
              </a:ext>
            </a:extLst>
          </p:cNvPr>
          <p:cNvSpPr>
            <a:spLocks/>
          </p:cNvSpPr>
          <p:nvPr/>
        </p:nvSpPr>
        <p:spPr bwMode="auto">
          <a:xfrm>
            <a:off x="-72236" y="6451084"/>
            <a:ext cx="12351431" cy="388800"/>
          </a:xfrm>
          <a:prstGeom prst="rect">
            <a:avLst/>
          </a:prstGeom>
          <a:solidFill>
            <a:srgbClr val="5D8C3B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72248" tIns="72248" rIns="72248" bIns="72248" anchor="ctr"/>
          <a:lstStyle>
            <a:lvl1pPr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 charset="0"/>
              <a:sym typeface="Helvetica Light" charset="0"/>
            </a:endParaRPr>
          </a:p>
        </p:txBody>
      </p: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1AE8BA92-DB35-0A49-9B64-473DDCA7BF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0879" y="88608"/>
            <a:ext cx="928500" cy="86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870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กล่องข้อความ 2"/>
          <p:cNvSpPr txBox="1"/>
          <p:nvPr/>
        </p:nvSpPr>
        <p:spPr>
          <a:xfrm>
            <a:off x="1448647" y="4597874"/>
            <a:ext cx="8164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54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๑</a:t>
            </a:r>
          </a:p>
        </p:txBody>
      </p:sp>
      <p:sp>
        <p:nvSpPr>
          <p:cNvPr id="91" name="กล่องข้อความ 90"/>
          <p:cNvSpPr txBox="1"/>
          <p:nvPr/>
        </p:nvSpPr>
        <p:spPr>
          <a:xfrm>
            <a:off x="5776269" y="4602296"/>
            <a:ext cx="8164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54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๓</a:t>
            </a:r>
          </a:p>
        </p:txBody>
      </p:sp>
      <p:sp>
        <p:nvSpPr>
          <p:cNvPr id="94" name="กล่องข้อความ 93"/>
          <p:cNvSpPr txBox="1"/>
          <p:nvPr/>
        </p:nvSpPr>
        <p:spPr>
          <a:xfrm>
            <a:off x="7944911" y="4628135"/>
            <a:ext cx="8164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54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๔</a:t>
            </a:r>
          </a:p>
        </p:txBody>
      </p:sp>
      <p:sp>
        <p:nvSpPr>
          <p:cNvPr id="95" name="กล่องข้อความ 94"/>
          <p:cNvSpPr txBox="1"/>
          <p:nvPr/>
        </p:nvSpPr>
        <p:spPr>
          <a:xfrm>
            <a:off x="10110821" y="4571082"/>
            <a:ext cx="8164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54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๕</a:t>
            </a: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2180" y="1508110"/>
            <a:ext cx="4448175" cy="3514725"/>
          </a:xfrm>
          <a:prstGeom prst="rect">
            <a:avLst/>
          </a:prstGeom>
          <a:ln w="38100">
            <a:solidFill>
              <a:srgbClr val="FF0000"/>
            </a:solidFill>
            <a:prstDash val="sysDash"/>
          </a:ln>
        </p:spPr>
      </p:pic>
      <p:sp>
        <p:nvSpPr>
          <p:cNvPr id="29" name="ชื่อเรื่อง 1"/>
          <p:cNvSpPr txBox="1">
            <a:spLocks/>
          </p:cNvSpPr>
          <p:nvPr/>
        </p:nvSpPr>
        <p:spPr>
          <a:xfrm>
            <a:off x="1024523" y="1806787"/>
            <a:ext cx="6386185" cy="27910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อาหารประเภทสำรับ </a:t>
            </a:r>
            <a:r>
              <a:rPr lang="th-TH" sz="32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มักจัดในมื้อหลัก ได้แก่ </a:t>
            </a:r>
            <a:endParaRPr lang="en-US" sz="32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2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เช้า กลางวัน และเย็น บางชุดจะมีเพียงอาหารคาว </a:t>
            </a:r>
            <a:endParaRPr lang="en-US" sz="32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2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บางมื้อมีทั้งอาหารคาวและอาหารหวาน ผลไม้</a:t>
            </a:r>
          </a:p>
        </p:txBody>
      </p:sp>
      <p:sp>
        <p:nvSpPr>
          <p:cNvPr id="31" name="สี่เหลี่ยมผืนผ้า 13">
            <a:extLst>
              <a:ext uri="{FF2B5EF4-FFF2-40B4-BE49-F238E27FC236}">
                <a16:creationId xmlns:a16="http://schemas.microsoft.com/office/drawing/2014/main" id="{41B9953E-F011-4E93-993B-8A915E2DCBDE}"/>
              </a:ext>
            </a:extLst>
          </p:cNvPr>
          <p:cNvSpPr/>
          <p:nvPr/>
        </p:nvSpPr>
        <p:spPr>
          <a:xfrm>
            <a:off x="-147654" y="-87546"/>
            <a:ext cx="12426849" cy="532800"/>
          </a:xfrm>
          <a:prstGeom prst="rect">
            <a:avLst/>
          </a:prstGeom>
          <a:solidFill>
            <a:srgbClr val="5D8C3B"/>
          </a:solidFill>
          <a:ln/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32" name="Rectangle 6">
            <a:extLst>
              <a:ext uri="{FF2B5EF4-FFF2-40B4-BE49-F238E27FC236}">
                <a16:creationId xmlns:a16="http://schemas.microsoft.com/office/drawing/2014/main" id="{CE298313-BDA0-4BE9-BB91-136BF3A70926}"/>
              </a:ext>
            </a:extLst>
          </p:cNvPr>
          <p:cNvSpPr>
            <a:spLocks/>
          </p:cNvSpPr>
          <p:nvPr/>
        </p:nvSpPr>
        <p:spPr bwMode="auto">
          <a:xfrm>
            <a:off x="-72236" y="6451084"/>
            <a:ext cx="12351431" cy="388800"/>
          </a:xfrm>
          <a:prstGeom prst="rect">
            <a:avLst/>
          </a:prstGeom>
          <a:solidFill>
            <a:srgbClr val="5D8C3B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72248" tIns="72248" rIns="72248" bIns="72248" anchor="ctr"/>
          <a:lstStyle>
            <a:lvl1pPr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 charset="0"/>
              <a:sym typeface="Helvetica Light" charset="0"/>
            </a:endParaRP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E71590E8-DC6C-394E-A0AB-912840D3C5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0879" y="88608"/>
            <a:ext cx="928500" cy="86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229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สี่เหลี่ยมผืนผ้า 13">
            <a:extLst>
              <a:ext uri="{FF2B5EF4-FFF2-40B4-BE49-F238E27FC236}">
                <a16:creationId xmlns:a16="http://schemas.microsoft.com/office/drawing/2014/main" id="{41B9953E-F011-4E93-993B-8A915E2DCBDE}"/>
              </a:ext>
            </a:extLst>
          </p:cNvPr>
          <p:cNvSpPr/>
          <p:nvPr/>
        </p:nvSpPr>
        <p:spPr>
          <a:xfrm>
            <a:off x="-147654" y="-87546"/>
            <a:ext cx="12426849" cy="532800"/>
          </a:xfrm>
          <a:prstGeom prst="rect">
            <a:avLst/>
          </a:prstGeom>
          <a:solidFill>
            <a:srgbClr val="5D8C3B"/>
          </a:solidFill>
          <a:ln/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8" name="Rectangle 6">
            <a:extLst>
              <a:ext uri="{FF2B5EF4-FFF2-40B4-BE49-F238E27FC236}">
                <a16:creationId xmlns:a16="http://schemas.microsoft.com/office/drawing/2014/main" id="{CE298313-BDA0-4BE9-BB91-136BF3A70926}"/>
              </a:ext>
            </a:extLst>
          </p:cNvPr>
          <p:cNvSpPr>
            <a:spLocks/>
          </p:cNvSpPr>
          <p:nvPr/>
        </p:nvSpPr>
        <p:spPr bwMode="auto">
          <a:xfrm>
            <a:off x="-72236" y="6451084"/>
            <a:ext cx="12351431" cy="388800"/>
          </a:xfrm>
          <a:prstGeom prst="rect">
            <a:avLst/>
          </a:prstGeom>
          <a:solidFill>
            <a:srgbClr val="5D8C3B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72248" tIns="72248" rIns="72248" bIns="72248" anchor="ctr"/>
          <a:lstStyle>
            <a:lvl1pPr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 charset="0"/>
              <a:sym typeface="Helvetica Light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30230" y="1505137"/>
            <a:ext cx="12192000" cy="26836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นักเรียนวิเคราะห์ความเหมือนและความแตกต่างของอาหารจานเดียว</a:t>
            </a:r>
            <a:endParaRPr lang="en-US" sz="36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กับอาหารประเภทสำรับ</a:t>
            </a:r>
          </a:p>
          <a:p>
            <a:pPr algn="ctr"/>
            <a:r>
              <a:rPr lang="th-TH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เขียนเป็นแผนภาพความคิด แล้วตอบคำถาม</a:t>
            </a:r>
          </a:p>
        </p:txBody>
      </p:sp>
      <p:sp>
        <p:nvSpPr>
          <p:cNvPr id="5" name="สี่เหลี่ยมผืนผ้า 13">
            <a:extLst>
              <a:ext uri="{FF2B5EF4-FFF2-40B4-BE49-F238E27FC236}">
                <a16:creationId xmlns:a16="http://schemas.microsoft.com/office/drawing/2014/main" id="{3A742289-5C83-5F40-9C25-909A4A076863}"/>
              </a:ext>
            </a:extLst>
          </p:cNvPr>
          <p:cNvSpPr/>
          <p:nvPr/>
        </p:nvSpPr>
        <p:spPr>
          <a:xfrm>
            <a:off x="-147654" y="196539"/>
            <a:ext cx="12426849" cy="532800"/>
          </a:xfrm>
          <a:prstGeom prst="rect">
            <a:avLst/>
          </a:prstGeom>
          <a:solidFill>
            <a:srgbClr val="5D8C3B"/>
          </a:solidFill>
          <a:ln/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148101CA-EBA6-5943-9533-99B98DE841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0879" y="88608"/>
            <a:ext cx="928500" cy="86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75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สี่เหลี่ยมผืนผ้า 13">
            <a:extLst>
              <a:ext uri="{FF2B5EF4-FFF2-40B4-BE49-F238E27FC236}">
                <a16:creationId xmlns:a16="http://schemas.microsoft.com/office/drawing/2014/main" id="{41B9953E-F011-4E93-993B-8A915E2DCBDE}"/>
              </a:ext>
            </a:extLst>
          </p:cNvPr>
          <p:cNvSpPr/>
          <p:nvPr/>
        </p:nvSpPr>
        <p:spPr>
          <a:xfrm>
            <a:off x="-147654" y="-87546"/>
            <a:ext cx="12426849" cy="532800"/>
          </a:xfrm>
          <a:prstGeom prst="rect">
            <a:avLst/>
          </a:prstGeom>
          <a:solidFill>
            <a:srgbClr val="5D8C3B"/>
          </a:solidFill>
          <a:ln/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8" name="Rectangle 6">
            <a:extLst>
              <a:ext uri="{FF2B5EF4-FFF2-40B4-BE49-F238E27FC236}">
                <a16:creationId xmlns:a16="http://schemas.microsoft.com/office/drawing/2014/main" id="{CE298313-BDA0-4BE9-BB91-136BF3A70926}"/>
              </a:ext>
            </a:extLst>
          </p:cNvPr>
          <p:cNvSpPr>
            <a:spLocks/>
          </p:cNvSpPr>
          <p:nvPr/>
        </p:nvSpPr>
        <p:spPr bwMode="auto">
          <a:xfrm>
            <a:off x="-72236" y="6451084"/>
            <a:ext cx="12351431" cy="388800"/>
          </a:xfrm>
          <a:prstGeom prst="rect">
            <a:avLst/>
          </a:prstGeom>
          <a:solidFill>
            <a:srgbClr val="5D8C3B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72248" tIns="72248" rIns="72248" bIns="72248" anchor="ctr"/>
          <a:lstStyle>
            <a:lvl1pPr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 charset="0"/>
              <a:sym typeface="Helvetica Light" charset="0"/>
            </a:endParaRPr>
          </a:p>
        </p:txBody>
      </p:sp>
      <p:grpSp>
        <p:nvGrpSpPr>
          <p:cNvPr id="15" name="Group 2">
            <a:extLst>
              <a:ext uri="{FF2B5EF4-FFF2-40B4-BE49-F238E27FC236}">
                <a16:creationId xmlns:a16="http://schemas.microsoft.com/office/drawing/2014/main" id="{5738AE30-A545-486A-B232-5771103B298A}"/>
              </a:ext>
            </a:extLst>
          </p:cNvPr>
          <p:cNvGrpSpPr>
            <a:grpSpLocks/>
          </p:cNvGrpSpPr>
          <p:nvPr/>
        </p:nvGrpSpPr>
        <p:grpSpPr bwMode="auto">
          <a:xfrm>
            <a:off x="2500665" y="1413074"/>
            <a:ext cx="7631854" cy="4617580"/>
            <a:chOff x="2007" y="6323"/>
            <a:chExt cx="6430" cy="4201"/>
          </a:xfrm>
        </p:grpSpPr>
        <p:sp>
          <p:nvSpPr>
            <p:cNvPr id="16" name="Oval 3">
              <a:extLst>
                <a:ext uri="{FF2B5EF4-FFF2-40B4-BE49-F238E27FC236}">
                  <a16:creationId xmlns:a16="http://schemas.microsoft.com/office/drawing/2014/main" id="{55989E8A-559D-4D1F-BF11-CE5A09DB3F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7" y="6323"/>
              <a:ext cx="4202" cy="4201"/>
            </a:xfrm>
            <a:prstGeom prst="ellipse">
              <a:avLst/>
            </a:prstGeom>
            <a:noFill/>
            <a:ln w="9525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7" name="Oval 4">
              <a:extLst>
                <a:ext uri="{FF2B5EF4-FFF2-40B4-BE49-F238E27FC236}">
                  <a16:creationId xmlns:a16="http://schemas.microsoft.com/office/drawing/2014/main" id="{C13A41A4-B0D2-422E-AB78-717E63C62D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5" y="6323"/>
              <a:ext cx="4202" cy="4201"/>
            </a:xfrm>
            <a:prstGeom prst="ellipse">
              <a:avLst/>
            </a:prstGeom>
            <a:noFill/>
            <a:ln w="9525">
              <a:solidFill>
                <a:srgbClr val="FF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EB86854A-D6D6-43DE-887F-A9B84E3223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4" y="6324"/>
              <a:ext cx="3788" cy="1213"/>
            </a:xfrm>
            <a:custGeom>
              <a:avLst/>
              <a:gdLst>
                <a:gd name="T0" fmla="*/ 265 w 3788"/>
                <a:gd name="T1" fmla="*/ 1187 h 1213"/>
                <a:gd name="T2" fmla="*/ 2279 w 3788"/>
                <a:gd name="T3" fmla="*/ 1193 h 1213"/>
                <a:gd name="T4" fmla="*/ 3486 w 3788"/>
                <a:gd name="T5" fmla="*/ 1184 h 1213"/>
                <a:gd name="T6" fmla="*/ 3735 w 3788"/>
                <a:gd name="T7" fmla="*/ 1176 h 1213"/>
                <a:gd name="T8" fmla="*/ 3776 w 3788"/>
                <a:gd name="T9" fmla="*/ 1176 h 1213"/>
                <a:gd name="T10" fmla="*/ 3660 w 3788"/>
                <a:gd name="T11" fmla="*/ 953 h 1213"/>
                <a:gd name="T12" fmla="*/ 3444 w 3788"/>
                <a:gd name="T13" fmla="*/ 702 h 1213"/>
                <a:gd name="T14" fmla="*/ 3128 w 3788"/>
                <a:gd name="T15" fmla="*/ 411 h 1213"/>
                <a:gd name="T16" fmla="*/ 2677 w 3788"/>
                <a:gd name="T17" fmla="*/ 155 h 1213"/>
                <a:gd name="T18" fmla="*/ 2203 w 3788"/>
                <a:gd name="T19" fmla="*/ 28 h 1213"/>
                <a:gd name="T20" fmla="*/ 1763 w 3788"/>
                <a:gd name="T21" fmla="*/ 12 h 1213"/>
                <a:gd name="T22" fmla="*/ 1273 w 3788"/>
                <a:gd name="T23" fmla="*/ 99 h 1213"/>
                <a:gd name="T24" fmla="*/ 780 w 3788"/>
                <a:gd name="T25" fmla="*/ 324 h 1213"/>
                <a:gd name="T26" fmla="*/ 406 w 3788"/>
                <a:gd name="T27" fmla="*/ 619 h 1213"/>
                <a:gd name="T28" fmla="*/ 152 w 3788"/>
                <a:gd name="T29" fmla="*/ 928 h 1213"/>
                <a:gd name="T30" fmla="*/ 57 w 3788"/>
                <a:gd name="T31" fmla="*/ 1084 h 1213"/>
                <a:gd name="T32" fmla="*/ 17 w 3788"/>
                <a:gd name="T33" fmla="*/ 1159 h 1213"/>
                <a:gd name="T34" fmla="*/ 8 w 3788"/>
                <a:gd name="T35" fmla="*/ 1181 h 1213"/>
                <a:gd name="T36" fmla="*/ 66 w 3788"/>
                <a:gd name="T37" fmla="*/ 1183 h 1213"/>
                <a:gd name="T38" fmla="*/ 265 w 3788"/>
                <a:gd name="T39" fmla="*/ 1187 h 1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88" h="1213">
                  <a:moveTo>
                    <a:pt x="265" y="1187"/>
                  </a:moveTo>
                  <a:cubicBezTo>
                    <a:pt x="637" y="1188"/>
                    <a:pt x="1742" y="1193"/>
                    <a:pt x="2279" y="1193"/>
                  </a:cubicBezTo>
                  <a:cubicBezTo>
                    <a:pt x="2815" y="1192"/>
                    <a:pt x="3243" y="1187"/>
                    <a:pt x="3486" y="1184"/>
                  </a:cubicBezTo>
                  <a:cubicBezTo>
                    <a:pt x="3728" y="1182"/>
                    <a:pt x="3687" y="1177"/>
                    <a:pt x="3735" y="1176"/>
                  </a:cubicBezTo>
                  <a:cubicBezTo>
                    <a:pt x="3783" y="1175"/>
                    <a:pt x="3788" y="1213"/>
                    <a:pt x="3776" y="1176"/>
                  </a:cubicBezTo>
                  <a:cubicBezTo>
                    <a:pt x="3764" y="1139"/>
                    <a:pt x="3715" y="1032"/>
                    <a:pt x="3660" y="953"/>
                  </a:cubicBezTo>
                  <a:cubicBezTo>
                    <a:pt x="3605" y="874"/>
                    <a:pt x="3533" y="792"/>
                    <a:pt x="3444" y="702"/>
                  </a:cubicBezTo>
                  <a:cubicBezTo>
                    <a:pt x="3355" y="612"/>
                    <a:pt x="3255" y="502"/>
                    <a:pt x="3128" y="411"/>
                  </a:cubicBezTo>
                  <a:cubicBezTo>
                    <a:pt x="3000" y="319"/>
                    <a:pt x="2831" y="219"/>
                    <a:pt x="2677" y="155"/>
                  </a:cubicBezTo>
                  <a:cubicBezTo>
                    <a:pt x="2522" y="91"/>
                    <a:pt x="2355" y="52"/>
                    <a:pt x="2203" y="28"/>
                  </a:cubicBezTo>
                  <a:cubicBezTo>
                    <a:pt x="2051" y="4"/>
                    <a:pt x="1918" y="0"/>
                    <a:pt x="1763" y="12"/>
                  </a:cubicBezTo>
                  <a:cubicBezTo>
                    <a:pt x="1608" y="23"/>
                    <a:pt x="1437" y="47"/>
                    <a:pt x="1273" y="99"/>
                  </a:cubicBezTo>
                  <a:cubicBezTo>
                    <a:pt x="1109" y="151"/>
                    <a:pt x="924" y="237"/>
                    <a:pt x="780" y="324"/>
                  </a:cubicBezTo>
                  <a:cubicBezTo>
                    <a:pt x="636" y="410"/>
                    <a:pt x="511" y="518"/>
                    <a:pt x="406" y="619"/>
                  </a:cubicBezTo>
                  <a:cubicBezTo>
                    <a:pt x="302" y="719"/>
                    <a:pt x="210" y="850"/>
                    <a:pt x="152" y="928"/>
                  </a:cubicBezTo>
                  <a:cubicBezTo>
                    <a:pt x="94" y="1006"/>
                    <a:pt x="80" y="1046"/>
                    <a:pt x="57" y="1084"/>
                  </a:cubicBezTo>
                  <a:cubicBezTo>
                    <a:pt x="35" y="1123"/>
                    <a:pt x="25" y="1143"/>
                    <a:pt x="17" y="1159"/>
                  </a:cubicBezTo>
                  <a:cubicBezTo>
                    <a:pt x="8" y="1175"/>
                    <a:pt x="0" y="1177"/>
                    <a:pt x="8" y="1181"/>
                  </a:cubicBezTo>
                  <a:cubicBezTo>
                    <a:pt x="17" y="1184"/>
                    <a:pt x="23" y="1182"/>
                    <a:pt x="66" y="1183"/>
                  </a:cubicBezTo>
                  <a:cubicBezTo>
                    <a:pt x="109" y="1184"/>
                    <a:pt x="224" y="1186"/>
                    <a:pt x="265" y="1187"/>
                  </a:cubicBezTo>
                  <a:close/>
                </a:path>
              </a:pathLst>
            </a:custGeom>
            <a:solidFill>
              <a:srgbClr val="8FE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1A413A96-D812-4A16-8B5F-810C0435F4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5" y="6324"/>
              <a:ext cx="3806" cy="1205"/>
            </a:xfrm>
            <a:custGeom>
              <a:avLst/>
              <a:gdLst>
                <a:gd name="T0" fmla="*/ 0 w 6912"/>
                <a:gd name="T1" fmla="*/ 2152 h 2188"/>
                <a:gd name="T2" fmla="*/ 4155 w 6912"/>
                <a:gd name="T3" fmla="*/ 2167 h 2188"/>
                <a:gd name="T4" fmla="*/ 6346 w 6912"/>
                <a:gd name="T5" fmla="*/ 2152 h 2188"/>
                <a:gd name="T6" fmla="*/ 6726 w 6912"/>
                <a:gd name="T7" fmla="*/ 2145 h 2188"/>
                <a:gd name="T8" fmla="*/ 6877 w 6912"/>
                <a:gd name="T9" fmla="*/ 2137 h 2188"/>
                <a:gd name="T10" fmla="*/ 6873 w 6912"/>
                <a:gd name="T11" fmla="*/ 2122 h 2188"/>
                <a:gd name="T12" fmla="*/ 6644 w 6912"/>
                <a:gd name="T13" fmla="*/ 1740 h 2188"/>
                <a:gd name="T14" fmla="*/ 6309 w 6912"/>
                <a:gd name="T15" fmla="*/ 1297 h 2188"/>
                <a:gd name="T16" fmla="*/ 5697 w 6912"/>
                <a:gd name="T17" fmla="*/ 746 h 2188"/>
                <a:gd name="T18" fmla="*/ 4896 w 6912"/>
                <a:gd name="T19" fmla="*/ 289 h 2188"/>
                <a:gd name="T20" fmla="*/ 3990 w 6912"/>
                <a:gd name="T21" fmla="*/ 47 h 2188"/>
                <a:gd name="T22" fmla="*/ 3219 w 6912"/>
                <a:gd name="T23" fmla="*/ 21 h 2188"/>
                <a:gd name="T24" fmla="*/ 2353 w 6912"/>
                <a:gd name="T25" fmla="*/ 172 h 2188"/>
                <a:gd name="T26" fmla="*/ 1436 w 6912"/>
                <a:gd name="T27" fmla="*/ 580 h 2188"/>
                <a:gd name="T28" fmla="*/ 756 w 6912"/>
                <a:gd name="T29" fmla="*/ 1124 h 2188"/>
                <a:gd name="T30" fmla="*/ 287 w 6912"/>
                <a:gd name="T31" fmla="*/ 1713 h 2188"/>
                <a:gd name="T32" fmla="*/ 121 w 6912"/>
                <a:gd name="T33" fmla="*/ 1970 h 2188"/>
                <a:gd name="T34" fmla="*/ 0 w 6912"/>
                <a:gd name="T35" fmla="*/ 2152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912" h="2188">
                  <a:moveTo>
                    <a:pt x="0" y="2152"/>
                  </a:moveTo>
                  <a:cubicBezTo>
                    <a:pt x="675" y="2187"/>
                    <a:pt x="3098" y="2167"/>
                    <a:pt x="4155" y="2167"/>
                  </a:cubicBezTo>
                  <a:cubicBezTo>
                    <a:pt x="5213" y="2167"/>
                    <a:pt x="5918" y="2156"/>
                    <a:pt x="6346" y="2152"/>
                  </a:cubicBezTo>
                  <a:cubicBezTo>
                    <a:pt x="6774" y="2148"/>
                    <a:pt x="6638" y="2147"/>
                    <a:pt x="6726" y="2145"/>
                  </a:cubicBezTo>
                  <a:cubicBezTo>
                    <a:pt x="6814" y="2143"/>
                    <a:pt x="6853" y="2141"/>
                    <a:pt x="6877" y="2137"/>
                  </a:cubicBezTo>
                  <a:cubicBezTo>
                    <a:pt x="6901" y="2133"/>
                    <a:pt x="6912" y="2188"/>
                    <a:pt x="6873" y="2122"/>
                  </a:cubicBezTo>
                  <a:cubicBezTo>
                    <a:pt x="6834" y="2056"/>
                    <a:pt x="6738" y="1877"/>
                    <a:pt x="6644" y="1740"/>
                  </a:cubicBezTo>
                  <a:cubicBezTo>
                    <a:pt x="6550" y="1603"/>
                    <a:pt x="6467" y="1463"/>
                    <a:pt x="6309" y="1297"/>
                  </a:cubicBezTo>
                  <a:cubicBezTo>
                    <a:pt x="6151" y="1131"/>
                    <a:pt x="5932" y="914"/>
                    <a:pt x="5697" y="746"/>
                  </a:cubicBezTo>
                  <a:cubicBezTo>
                    <a:pt x="5462" y="578"/>
                    <a:pt x="5180" y="405"/>
                    <a:pt x="4896" y="289"/>
                  </a:cubicBezTo>
                  <a:cubicBezTo>
                    <a:pt x="4612" y="173"/>
                    <a:pt x="4269" y="92"/>
                    <a:pt x="3990" y="47"/>
                  </a:cubicBezTo>
                  <a:cubicBezTo>
                    <a:pt x="3711" y="2"/>
                    <a:pt x="3492" y="0"/>
                    <a:pt x="3219" y="21"/>
                  </a:cubicBezTo>
                  <a:cubicBezTo>
                    <a:pt x="2946" y="42"/>
                    <a:pt x="2650" y="79"/>
                    <a:pt x="2353" y="172"/>
                  </a:cubicBezTo>
                  <a:cubicBezTo>
                    <a:pt x="2056" y="265"/>
                    <a:pt x="1702" y="421"/>
                    <a:pt x="1436" y="580"/>
                  </a:cubicBezTo>
                  <a:cubicBezTo>
                    <a:pt x="1170" y="739"/>
                    <a:pt x="947" y="935"/>
                    <a:pt x="756" y="1124"/>
                  </a:cubicBezTo>
                  <a:cubicBezTo>
                    <a:pt x="564" y="1313"/>
                    <a:pt x="393" y="1572"/>
                    <a:pt x="287" y="1713"/>
                  </a:cubicBezTo>
                  <a:cubicBezTo>
                    <a:pt x="181" y="1854"/>
                    <a:pt x="169" y="1897"/>
                    <a:pt x="121" y="1970"/>
                  </a:cubicBezTo>
                  <a:cubicBezTo>
                    <a:pt x="73" y="2043"/>
                    <a:pt x="25" y="2114"/>
                    <a:pt x="0" y="2152"/>
                  </a:cubicBez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CB4D5E41-D62C-42E1-8258-AD4269BD4B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1" y="6643"/>
              <a:ext cx="1985" cy="3563"/>
            </a:xfrm>
            <a:custGeom>
              <a:avLst/>
              <a:gdLst>
                <a:gd name="T0" fmla="*/ 879 w 3985"/>
                <a:gd name="T1" fmla="*/ 976 h 6713"/>
                <a:gd name="T2" fmla="*/ 525 w 3985"/>
                <a:gd name="T3" fmla="*/ 1459 h 6713"/>
                <a:gd name="T4" fmla="*/ 244 w 3985"/>
                <a:gd name="T5" fmla="*/ 2049 h 6713"/>
                <a:gd name="T6" fmla="*/ 81 w 3985"/>
                <a:gd name="T7" fmla="*/ 2635 h 6713"/>
                <a:gd name="T8" fmla="*/ 11 w 3985"/>
                <a:gd name="T9" fmla="*/ 3229 h 6713"/>
                <a:gd name="T10" fmla="*/ 22 w 3985"/>
                <a:gd name="T11" fmla="*/ 3681 h 6713"/>
                <a:gd name="T12" fmla="*/ 143 w 3985"/>
                <a:gd name="T13" fmla="*/ 4350 h 6713"/>
                <a:gd name="T14" fmla="*/ 441 w 3985"/>
                <a:gd name="T15" fmla="*/ 5143 h 6713"/>
                <a:gd name="T16" fmla="*/ 1065 w 3985"/>
                <a:gd name="T17" fmla="*/ 5995 h 6713"/>
                <a:gd name="T18" fmla="*/ 1634 w 3985"/>
                <a:gd name="T19" fmla="*/ 6475 h 6713"/>
                <a:gd name="T20" fmla="*/ 1957 w 3985"/>
                <a:gd name="T21" fmla="*/ 6681 h 6713"/>
                <a:gd name="T22" fmla="*/ 2062 w 3985"/>
                <a:gd name="T23" fmla="*/ 6666 h 6713"/>
                <a:gd name="T24" fmla="*/ 2354 w 3985"/>
                <a:gd name="T25" fmla="*/ 6475 h 6713"/>
                <a:gd name="T26" fmla="*/ 2692 w 3985"/>
                <a:gd name="T27" fmla="*/ 6204 h 6713"/>
                <a:gd name="T28" fmla="*/ 3296 w 3985"/>
                <a:gd name="T29" fmla="*/ 5524 h 6713"/>
                <a:gd name="T30" fmla="*/ 3689 w 3985"/>
                <a:gd name="T31" fmla="*/ 4814 h 6713"/>
                <a:gd name="T32" fmla="*/ 3901 w 3985"/>
                <a:gd name="T33" fmla="*/ 4104 h 6713"/>
                <a:gd name="T34" fmla="*/ 3976 w 3985"/>
                <a:gd name="T35" fmla="*/ 3212 h 6713"/>
                <a:gd name="T36" fmla="*/ 3849 w 3985"/>
                <a:gd name="T37" fmla="*/ 2347 h 6713"/>
                <a:gd name="T38" fmla="*/ 3584 w 3985"/>
                <a:gd name="T39" fmla="*/ 1626 h 6713"/>
                <a:gd name="T40" fmla="*/ 3040 w 3985"/>
                <a:gd name="T41" fmla="*/ 855 h 6713"/>
                <a:gd name="T42" fmla="*/ 2586 w 3985"/>
                <a:gd name="T43" fmla="*/ 432 h 6713"/>
                <a:gd name="T44" fmla="*/ 2085 w 3985"/>
                <a:gd name="T45" fmla="*/ 67 h 6713"/>
                <a:gd name="T46" fmla="*/ 1941 w 3985"/>
                <a:gd name="T47" fmla="*/ 31 h 6713"/>
                <a:gd name="T48" fmla="*/ 1649 w 3985"/>
                <a:gd name="T49" fmla="*/ 220 h 6713"/>
                <a:gd name="T50" fmla="*/ 1181 w 3985"/>
                <a:gd name="T51" fmla="*/ 613 h 6713"/>
                <a:gd name="T52" fmla="*/ 879 w 3985"/>
                <a:gd name="T53" fmla="*/ 976 h 6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985" h="6713">
                  <a:moveTo>
                    <a:pt x="879" y="976"/>
                  </a:moveTo>
                  <a:cubicBezTo>
                    <a:pt x="770" y="1117"/>
                    <a:pt x="631" y="1280"/>
                    <a:pt x="525" y="1459"/>
                  </a:cubicBezTo>
                  <a:cubicBezTo>
                    <a:pt x="419" y="1638"/>
                    <a:pt x="318" y="1853"/>
                    <a:pt x="244" y="2049"/>
                  </a:cubicBezTo>
                  <a:cubicBezTo>
                    <a:pt x="170" y="2245"/>
                    <a:pt x="120" y="2439"/>
                    <a:pt x="81" y="2635"/>
                  </a:cubicBezTo>
                  <a:cubicBezTo>
                    <a:pt x="42" y="2831"/>
                    <a:pt x="21" y="3055"/>
                    <a:pt x="11" y="3229"/>
                  </a:cubicBezTo>
                  <a:cubicBezTo>
                    <a:pt x="1" y="3403"/>
                    <a:pt x="0" y="3494"/>
                    <a:pt x="22" y="3681"/>
                  </a:cubicBezTo>
                  <a:cubicBezTo>
                    <a:pt x="44" y="3868"/>
                    <a:pt x="73" y="4106"/>
                    <a:pt x="143" y="4350"/>
                  </a:cubicBezTo>
                  <a:cubicBezTo>
                    <a:pt x="213" y="4594"/>
                    <a:pt x="287" y="4869"/>
                    <a:pt x="441" y="5143"/>
                  </a:cubicBezTo>
                  <a:cubicBezTo>
                    <a:pt x="595" y="5417"/>
                    <a:pt x="866" y="5773"/>
                    <a:pt x="1065" y="5995"/>
                  </a:cubicBezTo>
                  <a:cubicBezTo>
                    <a:pt x="1264" y="6217"/>
                    <a:pt x="1485" y="6361"/>
                    <a:pt x="1634" y="6475"/>
                  </a:cubicBezTo>
                  <a:cubicBezTo>
                    <a:pt x="1783" y="6589"/>
                    <a:pt x="1886" y="6649"/>
                    <a:pt x="1957" y="6681"/>
                  </a:cubicBezTo>
                  <a:cubicBezTo>
                    <a:pt x="2028" y="6713"/>
                    <a:pt x="1996" y="6700"/>
                    <a:pt x="2062" y="6666"/>
                  </a:cubicBezTo>
                  <a:cubicBezTo>
                    <a:pt x="2128" y="6632"/>
                    <a:pt x="2249" y="6552"/>
                    <a:pt x="2354" y="6475"/>
                  </a:cubicBezTo>
                  <a:cubicBezTo>
                    <a:pt x="2459" y="6398"/>
                    <a:pt x="2535" y="6362"/>
                    <a:pt x="2692" y="6204"/>
                  </a:cubicBezTo>
                  <a:cubicBezTo>
                    <a:pt x="2849" y="6046"/>
                    <a:pt x="3130" y="5756"/>
                    <a:pt x="3296" y="5524"/>
                  </a:cubicBezTo>
                  <a:cubicBezTo>
                    <a:pt x="3463" y="5293"/>
                    <a:pt x="3589" y="5051"/>
                    <a:pt x="3689" y="4814"/>
                  </a:cubicBezTo>
                  <a:cubicBezTo>
                    <a:pt x="3790" y="4577"/>
                    <a:pt x="3853" y="4371"/>
                    <a:pt x="3901" y="4104"/>
                  </a:cubicBezTo>
                  <a:cubicBezTo>
                    <a:pt x="3949" y="3837"/>
                    <a:pt x="3985" y="3505"/>
                    <a:pt x="3976" y="3212"/>
                  </a:cubicBezTo>
                  <a:cubicBezTo>
                    <a:pt x="3967" y="2919"/>
                    <a:pt x="3914" y="2611"/>
                    <a:pt x="3849" y="2347"/>
                  </a:cubicBezTo>
                  <a:cubicBezTo>
                    <a:pt x="3784" y="2083"/>
                    <a:pt x="3719" y="1875"/>
                    <a:pt x="3584" y="1626"/>
                  </a:cubicBezTo>
                  <a:cubicBezTo>
                    <a:pt x="3449" y="1377"/>
                    <a:pt x="3206" y="1054"/>
                    <a:pt x="3040" y="855"/>
                  </a:cubicBezTo>
                  <a:cubicBezTo>
                    <a:pt x="2873" y="656"/>
                    <a:pt x="2745" y="563"/>
                    <a:pt x="2586" y="432"/>
                  </a:cubicBezTo>
                  <a:cubicBezTo>
                    <a:pt x="2427" y="301"/>
                    <a:pt x="2193" y="134"/>
                    <a:pt x="2085" y="67"/>
                  </a:cubicBezTo>
                  <a:cubicBezTo>
                    <a:pt x="1977" y="0"/>
                    <a:pt x="2014" y="6"/>
                    <a:pt x="1941" y="31"/>
                  </a:cubicBezTo>
                  <a:cubicBezTo>
                    <a:pt x="1868" y="56"/>
                    <a:pt x="1776" y="123"/>
                    <a:pt x="1649" y="220"/>
                  </a:cubicBezTo>
                  <a:cubicBezTo>
                    <a:pt x="1522" y="317"/>
                    <a:pt x="1309" y="487"/>
                    <a:pt x="1181" y="613"/>
                  </a:cubicBezTo>
                  <a:cubicBezTo>
                    <a:pt x="1052" y="739"/>
                    <a:pt x="990" y="837"/>
                    <a:pt x="879" y="97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626FAE14-1F95-442E-AF1F-39FA3064E6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" y="6642"/>
              <a:ext cx="1587" cy="888"/>
            </a:xfrm>
            <a:custGeom>
              <a:avLst/>
              <a:gdLst>
                <a:gd name="T0" fmla="*/ 801 w 1587"/>
                <a:gd name="T1" fmla="*/ 22 h 888"/>
                <a:gd name="T2" fmla="*/ 749 w 1587"/>
                <a:gd name="T3" fmla="*/ 24 h 888"/>
                <a:gd name="T4" fmla="*/ 582 w 1587"/>
                <a:gd name="T5" fmla="*/ 148 h 888"/>
                <a:gd name="T6" fmla="*/ 382 w 1587"/>
                <a:gd name="T7" fmla="*/ 334 h 888"/>
                <a:gd name="T8" fmla="*/ 238 w 1587"/>
                <a:gd name="T9" fmla="*/ 518 h 888"/>
                <a:gd name="T10" fmla="*/ 106 w 1587"/>
                <a:gd name="T11" fmla="*/ 701 h 888"/>
                <a:gd name="T12" fmla="*/ 22 w 1587"/>
                <a:gd name="T13" fmla="*/ 848 h 888"/>
                <a:gd name="T14" fmla="*/ 3 w 1587"/>
                <a:gd name="T15" fmla="*/ 870 h 888"/>
                <a:gd name="T16" fmla="*/ 38 w 1587"/>
                <a:gd name="T17" fmla="*/ 883 h 888"/>
                <a:gd name="T18" fmla="*/ 209 w 1587"/>
                <a:gd name="T19" fmla="*/ 883 h 888"/>
                <a:gd name="T20" fmla="*/ 797 w 1587"/>
                <a:gd name="T21" fmla="*/ 883 h 888"/>
                <a:gd name="T22" fmla="*/ 1348 w 1587"/>
                <a:gd name="T23" fmla="*/ 883 h 888"/>
                <a:gd name="T24" fmla="*/ 1550 w 1587"/>
                <a:gd name="T25" fmla="*/ 877 h 888"/>
                <a:gd name="T26" fmla="*/ 1572 w 1587"/>
                <a:gd name="T27" fmla="*/ 870 h 888"/>
                <a:gd name="T28" fmla="*/ 1520 w 1587"/>
                <a:gd name="T29" fmla="*/ 771 h 888"/>
                <a:gd name="T30" fmla="*/ 1392 w 1587"/>
                <a:gd name="T31" fmla="*/ 573 h 888"/>
                <a:gd name="T32" fmla="*/ 1219 w 1587"/>
                <a:gd name="T33" fmla="*/ 360 h 888"/>
                <a:gd name="T34" fmla="*/ 981 w 1587"/>
                <a:gd name="T35" fmla="*/ 149 h 888"/>
                <a:gd name="T36" fmla="*/ 801 w 1587"/>
                <a:gd name="T37" fmla="*/ 22 h 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87" h="888">
                  <a:moveTo>
                    <a:pt x="801" y="22"/>
                  </a:moveTo>
                  <a:cubicBezTo>
                    <a:pt x="764" y="0"/>
                    <a:pt x="786" y="3"/>
                    <a:pt x="749" y="24"/>
                  </a:cubicBezTo>
                  <a:cubicBezTo>
                    <a:pt x="712" y="44"/>
                    <a:pt x="643" y="96"/>
                    <a:pt x="582" y="148"/>
                  </a:cubicBezTo>
                  <a:cubicBezTo>
                    <a:pt x="521" y="200"/>
                    <a:pt x="439" y="272"/>
                    <a:pt x="382" y="334"/>
                  </a:cubicBezTo>
                  <a:cubicBezTo>
                    <a:pt x="325" y="396"/>
                    <a:pt x="284" y="457"/>
                    <a:pt x="238" y="518"/>
                  </a:cubicBezTo>
                  <a:cubicBezTo>
                    <a:pt x="192" y="579"/>
                    <a:pt x="142" y="646"/>
                    <a:pt x="106" y="701"/>
                  </a:cubicBezTo>
                  <a:cubicBezTo>
                    <a:pt x="70" y="756"/>
                    <a:pt x="39" y="820"/>
                    <a:pt x="22" y="848"/>
                  </a:cubicBezTo>
                  <a:cubicBezTo>
                    <a:pt x="5" y="876"/>
                    <a:pt x="0" y="864"/>
                    <a:pt x="3" y="870"/>
                  </a:cubicBezTo>
                  <a:cubicBezTo>
                    <a:pt x="6" y="876"/>
                    <a:pt x="4" y="881"/>
                    <a:pt x="38" y="883"/>
                  </a:cubicBezTo>
                  <a:cubicBezTo>
                    <a:pt x="72" y="885"/>
                    <a:pt x="82" y="883"/>
                    <a:pt x="209" y="883"/>
                  </a:cubicBezTo>
                  <a:cubicBezTo>
                    <a:pt x="335" y="883"/>
                    <a:pt x="607" y="883"/>
                    <a:pt x="797" y="883"/>
                  </a:cubicBezTo>
                  <a:cubicBezTo>
                    <a:pt x="986" y="883"/>
                    <a:pt x="1223" y="884"/>
                    <a:pt x="1348" y="883"/>
                  </a:cubicBezTo>
                  <a:cubicBezTo>
                    <a:pt x="1473" y="882"/>
                    <a:pt x="1513" y="879"/>
                    <a:pt x="1550" y="877"/>
                  </a:cubicBezTo>
                  <a:cubicBezTo>
                    <a:pt x="1587" y="875"/>
                    <a:pt x="1577" y="888"/>
                    <a:pt x="1572" y="870"/>
                  </a:cubicBezTo>
                  <a:cubicBezTo>
                    <a:pt x="1567" y="852"/>
                    <a:pt x="1550" y="820"/>
                    <a:pt x="1520" y="771"/>
                  </a:cubicBezTo>
                  <a:cubicBezTo>
                    <a:pt x="1490" y="722"/>
                    <a:pt x="1442" y="641"/>
                    <a:pt x="1392" y="573"/>
                  </a:cubicBezTo>
                  <a:cubicBezTo>
                    <a:pt x="1342" y="505"/>
                    <a:pt x="1287" y="431"/>
                    <a:pt x="1219" y="360"/>
                  </a:cubicBezTo>
                  <a:cubicBezTo>
                    <a:pt x="1151" y="289"/>
                    <a:pt x="1051" y="205"/>
                    <a:pt x="981" y="149"/>
                  </a:cubicBezTo>
                  <a:cubicBezTo>
                    <a:pt x="911" y="93"/>
                    <a:pt x="839" y="48"/>
                    <a:pt x="801" y="22"/>
                  </a:cubicBezTo>
                  <a:close/>
                </a:path>
              </a:pathLst>
            </a:custGeom>
            <a:solidFill>
              <a:srgbClr val="BEE3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92D05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2005458E-CFC6-46D9-B130-D5DA82A9101D}"/>
              </a:ext>
            </a:extLst>
          </p:cNvPr>
          <p:cNvSpPr txBox="1"/>
          <p:nvPr/>
        </p:nvSpPr>
        <p:spPr>
          <a:xfrm>
            <a:off x="3180734" y="2189488"/>
            <a:ext cx="6294268" cy="587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สิ่งที่เหมือนกัน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23" name="มนมุมสี่เหลี่ยมผืนผ้าหนึ่งมุม 135">
            <a:extLst>
              <a:ext uri="{FF2B5EF4-FFF2-40B4-BE49-F238E27FC236}">
                <a16:creationId xmlns:a16="http://schemas.microsoft.com/office/drawing/2014/main" id="{EAD81009-A1B7-4502-90E7-84C739AA51D9}"/>
              </a:ext>
            </a:extLst>
          </p:cNvPr>
          <p:cNvSpPr/>
          <p:nvPr/>
        </p:nvSpPr>
        <p:spPr>
          <a:xfrm>
            <a:off x="506298" y="662509"/>
            <a:ext cx="2894127" cy="615886"/>
          </a:xfrm>
          <a:prstGeom prst="round1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ตัวอย่างแผนภาพความคิด</a:t>
            </a:r>
          </a:p>
        </p:txBody>
      </p:sp>
      <p:sp>
        <p:nvSpPr>
          <p:cNvPr id="24" name="Text Box 10">
            <a:extLst>
              <a:ext uri="{FF2B5EF4-FFF2-40B4-BE49-F238E27FC236}">
                <a16:creationId xmlns:a16="http://schemas.microsoft.com/office/drawing/2014/main" id="{957E6B25-D405-4ABA-B3FB-BC5A494406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1647" y="3159093"/>
            <a:ext cx="224605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th-TH" altLang="th-TH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อาหารที่จัดเป็นชุด</a:t>
            </a:r>
            <a:br>
              <a:rPr lang="th-TH" altLang="th-TH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altLang="th-TH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มีหลายอย่าง สำหรับรับประทานร่วมกันหลายคน</a:t>
            </a:r>
            <a:endParaRPr kumimoji="0" lang="th-TH" altLang="th-TH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5" name="Text Box 11">
            <a:extLst>
              <a:ext uri="{FF2B5EF4-FFF2-40B4-BE49-F238E27FC236}">
                <a16:creationId xmlns:a16="http://schemas.microsoft.com/office/drawing/2014/main" id="{29F05EB9-2847-443B-9988-8B5FEEA983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0668" y="3269061"/>
            <a:ext cx="2231848" cy="1658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th-TH" altLang="th-TH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Angsana New" panose="02020603050405020304" pitchFamily="18" charset="-34"/>
                <a:cs typeface="TH SarabunPSK" panose="020B0500040200020003" pitchFamily="34" charset="-34"/>
              </a:rPr>
              <a:t>รับประทานเพื่อเพิ่ม</a:t>
            </a:r>
            <a:endParaRPr kumimoji="0" lang="en-US" altLang="th-TH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H SarabunPSK" panose="020B0500040200020003" pitchFamily="34" charset="-34"/>
              <a:ea typeface="Angsana New" panose="02020603050405020304" pitchFamily="18" charset="-34"/>
              <a:cs typeface="TH SarabunPSK" panose="020B0500040200020003" pitchFamily="34" charset="-34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th-TH" altLang="th-TH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Angsana New" panose="02020603050405020304" pitchFamily="18" charset="-34"/>
                <a:cs typeface="TH SarabunPSK" panose="020B0500040200020003" pitchFamily="34" charset="-34"/>
              </a:rPr>
              <a:t>พลังงานให้แก่ร่างกาย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altLang="th-TH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9D738EB-CE3A-4C98-A3CB-AA7E78FB044C}"/>
              </a:ext>
            </a:extLst>
          </p:cNvPr>
          <p:cNvSpPr txBox="1"/>
          <p:nvPr/>
        </p:nvSpPr>
        <p:spPr>
          <a:xfrm>
            <a:off x="2500665" y="3169023"/>
            <a:ext cx="304378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อาหารที่ปรุงจำนวน ๑ จาน</a:t>
            </a:r>
            <a:endParaRPr lang="en-US" dirty="0">
              <a:solidFill>
                <a:srgbClr val="000000"/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r>
              <a:rPr lang="en-US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มีปริมาณและคุณค่าทาง</a:t>
            </a:r>
            <a:endParaRPr lang="en-US" dirty="0">
              <a:solidFill>
                <a:srgbClr val="000000"/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r>
              <a:rPr lang="en-US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</a:t>
            </a:r>
            <a:r>
              <a:rPr lang="th-TH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อาหารเพียงพอสำหรับ </a:t>
            </a:r>
            <a:endParaRPr lang="en-US" dirty="0">
              <a:solidFill>
                <a:srgbClr val="000000"/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r>
              <a:rPr lang="en-US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 </a:t>
            </a:r>
            <a:r>
              <a:rPr lang="th-TH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๑ </a:t>
            </a:r>
            <a:r>
              <a:rPr lang="en-US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มื้อ</a:t>
            </a:r>
            <a:endParaRPr lang="en-US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34F222B-C457-438B-80B7-80551B70F847}"/>
              </a:ext>
            </a:extLst>
          </p:cNvPr>
          <p:cNvSpPr txBox="1"/>
          <p:nvPr/>
        </p:nvSpPr>
        <p:spPr>
          <a:xfrm>
            <a:off x="1117471" y="2054809"/>
            <a:ext cx="6294268" cy="587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อาหารจานเดียว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7FF9817-F5C9-4DEE-986B-3D5711D41F76}"/>
              </a:ext>
            </a:extLst>
          </p:cNvPr>
          <p:cNvSpPr txBox="1"/>
          <p:nvPr/>
        </p:nvSpPr>
        <p:spPr>
          <a:xfrm>
            <a:off x="5200668" y="2046015"/>
            <a:ext cx="6294268" cy="587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อาหารสำรับ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856E325-018F-5547-8B00-73AE5E2096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0879" y="88608"/>
            <a:ext cx="928500" cy="86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084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643</TotalTime>
  <Words>610</Words>
  <Application>Microsoft Office PowerPoint</Application>
  <PresentationFormat>Widescreen</PresentationFormat>
  <Paragraphs>113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Helvetica Light</vt:lpstr>
      <vt:lpstr>TH Sarabun New</vt:lpstr>
      <vt:lpstr>TH SarabunPSK</vt:lpstr>
      <vt:lpstr>Office Theme</vt:lpstr>
      <vt:lpstr>อาหารประเภทสำรับ</vt:lpstr>
      <vt:lpstr>อาหารประเภทสำรับ</vt:lpstr>
      <vt:lpstr>อาหารประเภทสำรับ</vt:lpstr>
      <vt:lpstr>อาหารประเภทสำรับ</vt:lpstr>
      <vt:lpstr>อาหารประเภทสำรับ</vt:lpstr>
      <vt:lpstr>อาหารประเภทสำรับ</vt:lpstr>
      <vt:lpstr>PowerPoint Presentation</vt:lpstr>
      <vt:lpstr>PowerPoint Presentation</vt:lpstr>
      <vt:lpstr>PowerPoint Presentation</vt:lpstr>
      <vt:lpstr>อาหารประเภทสำรับ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กลุ่มสาระการเรียนรู้การงานอาชีพ</dc:title>
  <dc:creator>Chanicha Sabchuen</dc:creator>
  <cp:lastModifiedBy>ญดา   แก้วพาณิชย์</cp:lastModifiedBy>
  <cp:revision>32</cp:revision>
  <dcterms:created xsi:type="dcterms:W3CDTF">2021-08-19T03:28:39Z</dcterms:created>
  <dcterms:modified xsi:type="dcterms:W3CDTF">2025-05-02T09:33:13Z</dcterms:modified>
</cp:coreProperties>
</file>