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2" r:id="rId2"/>
    <p:sldId id="293" r:id="rId3"/>
    <p:sldId id="294" r:id="rId4"/>
    <p:sldId id="287" r:id="rId5"/>
    <p:sldId id="312" r:id="rId6"/>
    <p:sldId id="311" r:id="rId7"/>
    <p:sldId id="286" r:id="rId8"/>
    <p:sldId id="295" r:id="rId9"/>
    <p:sldId id="296" r:id="rId10"/>
    <p:sldId id="261" r:id="rId11"/>
    <p:sldId id="297" r:id="rId12"/>
    <p:sldId id="313" r:id="rId13"/>
    <p:sldId id="314" r:id="rId14"/>
    <p:sldId id="316" r:id="rId15"/>
    <p:sldId id="298" r:id="rId16"/>
    <p:sldId id="299" r:id="rId17"/>
    <p:sldId id="300" r:id="rId18"/>
    <p:sldId id="303" r:id="rId19"/>
    <p:sldId id="304" r:id="rId20"/>
    <p:sldId id="315" r:id="rId21"/>
    <p:sldId id="317" r:id="rId22"/>
    <p:sldId id="305" r:id="rId23"/>
    <p:sldId id="301" r:id="rId24"/>
    <p:sldId id="302" r:id="rId25"/>
    <p:sldId id="307" r:id="rId26"/>
    <p:sldId id="308" r:id="rId27"/>
    <p:sldId id="306" r:id="rId28"/>
    <p:sldId id="309" r:id="rId29"/>
    <p:sldId id="310" r:id="rId30"/>
  </p:sldIdLst>
  <p:sldSz cx="12192000" cy="6858000"/>
  <p:notesSz cx="6797675" cy="99266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CCFFCC"/>
    <a:srgbClr val="FFCCFF"/>
    <a:srgbClr val="CC99FF"/>
    <a:srgbClr val="99CC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8" autoAdjust="0"/>
    <p:restoredTop sz="94660"/>
  </p:normalViewPr>
  <p:slideViewPr>
    <p:cSldViewPr snapToGrid="0">
      <p:cViewPr varScale="1">
        <p:scale>
          <a:sx n="66" d="100"/>
          <a:sy n="66" d="100"/>
        </p:scale>
        <p:origin x="7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5AAE6-A24E-479C-9B8D-B78AEB50801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E29B-07CC-4320-A785-B34DC89D39C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8606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7BFF7-074A-47E5-B40B-4EE64AEAA542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0601E-42C3-4079-A38B-69DBB9389D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967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6222-2171-4E03-9DE9-3B118B74A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2B31B-B45A-4EA6-8743-15F60549A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53958-FF5E-415D-A5B9-DEE6BB5B3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EDD60-9311-45DC-A7D3-E99D0885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7F975-4958-4C8D-9B3D-808D05E03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4157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7D8C9-A1A3-4158-A980-D90621469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BCB6A-1323-41C8-970E-203F74F83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828B9-217C-4092-8321-66AE6C20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BE6C3-3A1A-4E85-82D0-4BF7D35E0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F4395-142B-4032-833C-BA553F71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674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E92A6E-3061-458C-91A2-37051A3DC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D6A87-8D0E-4EE1-893B-0FDBCD51B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3FE15-A61D-4A65-B607-4FF3543DA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87317-7192-4CC5-8827-3215F0D2D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5DAB5-67D3-4AFC-8D65-C84CE241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956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0CE1-FE5D-4FA5-9EDA-14C7E3C4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39418-38D5-4D5A-848F-CA5BE27EC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407C-5AE2-4526-900D-5ECD81097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2E13D-7F76-4016-AB72-F59985BA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30E8-A0E6-412E-9167-EDBF2193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7011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1E029-7978-49E7-BCB2-FB3C17E6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3DCF3-69C3-49E8-B90C-EA35F44A2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39E7C-5F6E-49D8-8D85-612C9B82F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76AE7-44EA-413B-86F1-4BF93D60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314DA-DECA-4CBA-952F-02A8346C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008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013BD-573C-42C3-9D92-DC3B3AC33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498FE-A146-4734-9A52-36D805072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8E892-EF77-47A9-B7A9-118166EEE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DC92E-86F8-4F6C-A4A1-BA867CE98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317BD-DD11-4289-B6CF-C080691A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68AE5-1F67-4E10-B6C3-CCC5AB56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462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C3005-BB9E-465B-9765-86D9A703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4853A-020F-4CDF-904D-58FCF8A24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75FDF-B4CE-4FFC-B0FD-72DFA3946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98DCD-ADBF-479F-92D1-13C0FADAC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0B6C9C-068D-47B5-B5F4-C70385A7E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7835C-201D-4DD1-9A7C-4CA16D4DD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05C712-A7F9-4571-8ABE-163A78DF7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9453BF-6C24-4A4D-BD10-39A0F025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372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9A25A-177E-4E69-BA73-DC99DE75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AEFAA-4E36-4AA1-B4B6-9735F061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C4531-7EF2-426E-B870-3997BEFD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16158-D2AF-4464-9355-B301AFA4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116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156F0-4B08-4212-8AE7-C7F5A8FC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96D3C-4D0D-4E36-83EE-BA21B7DF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58F4-D8A8-4403-8F52-C07510AA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687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315-D9E2-4EAB-8076-3BBB5FCE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7208F-CA65-48B8-8A31-53CD903E8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0CF38-3BD7-409C-9B59-C02164B59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2FC00-00F7-4B54-A2F8-D121794E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2A0B4-3E16-4EAD-B0E6-B9DEB2B9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1F8AF-373E-427C-AA51-3082AAD4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791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01608-081C-4F27-A7E8-9624A0F5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0E5F83-2968-4E03-AC2B-C679E3B06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92270-7291-47DC-B329-5B4BE4DE1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DE0DF-BEB4-4AA6-A8BF-B5A3492D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D84C1-EEC5-4615-91A6-FAF15001C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426A5-9173-4E74-8D57-B3988CFF8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528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D29D3A-C937-4CAB-8B66-5E34149A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367DD-0DA9-40B2-BA61-B1C7CEAF8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45A8C-E752-4E18-9C6C-77D24D645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37E85-6836-4C1C-A940-AD19F3612541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FE296-16F4-48EC-A6D2-BF8EF889D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CA517-43C1-4DA3-9535-73D788489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AC7C-D46F-457A-B3B9-54777B375F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965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1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1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สี่เหลี่ยมผืนผ้ามุมมน 24">
            <a:extLst>
              <a:ext uri="{FF2B5EF4-FFF2-40B4-BE49-F238E27FC236}">
                <a16:creationId xmlns:a16="http://schemas.microsoft.com/office/drawing/2014/main" id="{869B2AB2-CAFF-4759-B363-D7762D162979}"/>
              </a:ext>
            </a:extLst>
          </p:cNvPr>
          <p:cNvSpPr/>
          <p:nvPr/>
        </p:nvSpPr>
        <p:spPr>
          <a:xfrm>
            <a:off x="5983398" y="1924718"/>
            <a:ext cx="5483179" cy="961034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D0E2F-2B09-4BD3-913F-AFC4DB43AA13}"/>
              </a:ext>
            </a:extLst>
          </p:cNvPr>
          <p:cNvSpPr txBox="1"/>
          <p:nvPr/>
        </p:nvSpPr>
        <p:spPr>
          <a:xfrm>
            <a:off x="6670632" y="1955892"/>
            <a:ext cx="488531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400"/>
              </a:lnSpc>
            </a:pPr>
            <a:r>
              <a:rPr lang="th-TH" sz="4000" b="1" dirty="0">
                <a:solidFill>
                  <a:srgbClr val="4F81BD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ในภาพนี้มีภาชนะแบบใดบ้าง</a:t>
            </a:r>
            <a:endParaRPr lang="en-US" sz="4000" b="1" dirty="0">
              <a:solidFill>
                <a:srgbClr val="4F81BD">
                  <a:lumMod val="50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D2EBD07-A3EA-4A20-A2EE-990A13031E7C}"/>
              </a:ext>
            </a:extLst>
          </p:cNvPr>
          <p:cNvSpPr/>
          <p:nvPr/>
        </p:nvSpPr>
        <p:spPr>
          <a:xfrm>
            <a:off x="7279416" y="3191756"/>
            <a:ext cx="2660904" cy="7544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ภาชนะจานก้นแบน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38035" y="409384"/>
            <a:ext cx="2732389" cy="1997542"/>
            <a:chOff x="3180932" y="43602"/>
            <a:chExt cx="2732389" cy="1997542"/>
          </a:xfrm>
        </p:grpSpPr>
        <p:sp>
          <p:nvSpPr>
            <p:cNvPr id="21" name="Oval 20"/>
            <p:cNvSpPr/>
            <p:nvPr/>
          </p:nvSpPr>
          <p:spPr>
            <a:xfrm>
              <a:off x="3453652" y="1210718"/>
              <a:ext cx="2123481" cy="83042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29739D-036F-4E70-88DF-8325924AA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932" y="43602"/>
              <a:ext cx="2732389" cy="199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346287" y="371254"/>
            <a:ext cx="2989468" cy="1933100"/>
            <a:chOff x="542824" y="144745"/>
            <a:chExt cx="2996758" cy="1807569"/>
          </a:xfrm>
        </p:grpSpPr>
        <p:sp>
          <p:nvSpPr>
            <p:cNvPr id="9" name="Oval 8"/>
            <p:cNvSpPr/>
            <p:nvPr/>
          </p:nvSpPr>
          <p:spPr>
            <a:xfrm>
              <a:off x="809188" y="795240"/>
              <a:ext cx="2349174" cy="11387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54719759-9813-41FD-BF91-3AF0D4694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824" y="144745"/>
              <a:ext cx="2996758" cy="180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369749" y="2362541"/>
            <a:ext cx="2668286" cy="1634378"/>
            <a:chOff x="690706" y="1928137"/>
            <a:chExt cx="2668286" cy="1634378"/>
          </a:xfrm>
        </p:grpSpPr>
        <p:sp>
          <p:nvSpPr>
            <p:cNvPr id="23" name="Oval 22"/>
            <p:cNvSpPr/>
            <p:nvPr/>
          </p:nvSpPr>
          <p:spPr>
            <a:xfrm>
              <a:off x="861968" y="2607469"/>
              <a:ext cx="2298051" cy="955046"/>
            </a:xfrm>
            <a:prstGeom prst="ellipse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0B1FF5-D160-4856-B9E5-DA04102C4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06" y="1928137"/>
              <a:ext cx="2668286" cy="138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2775575" y="2284688"/>
            <a:ext cx="3192821" cy="1745874"/>
            <a:chOff x="3359934" y="2158724"/>
            <a:chExt cx="3192821" cy="1745874"/>
          </a:xfrm>
        </p:grpSpPr>
        <p:sp>
          <p:nvSpPr>
            <p:cNvPr id="22" name="Oval 21"/>
            <p:cNvSpPr/>
            <p:nvPr/>
          </p:nvSpPr>
          <p:spPr>
            <a:xfrm>
              <a:off x="3727657" y="2951250"/>
              <a:ext cx="2512551" cy="953348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D400F7-D635-4E03-A0FF-9120EBA5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934" y="2158724"/>
              <a:ext cx="3192821" cy="150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227362" y="4006462"/>
            <a:ext cx="2796236" cy="1554289"/>
            <a:chOff x="3567757" y="4100618"/>
            <a:chExt cx="2796236" cy="1554289"/>
          </a:xfrm>
        </p:grpSpPr>
        <p:sp>
          <p:nvSpPr>
            <p:cNvPr id="25" name="Oval 24"/>
            <p:cNvSpPr/>
            <p:nvPr/>
          </p:nvSpPr>
          <p:spPr>
            <a:xfrm>
              <a:off x="3678762" y="4715645"/>
              <a:ext cx="2577222" cy="939262"/>
            </a:xfrm>
            <a:prstGeom prst="ellipse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E68090F-87BC-4DCE-9E9A-A506FECAA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757" y="4100618"/>
              <a:ext cx="2796236" cy="1472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-147654" y="3945976"/>
            <a:ext cx="3539094" cy="1562708"/>
            <a:chOff x="174299" y="4034736"/>
            <a:chExt cx="3539094" cy="1562708"/>
          </a:xfrm>
        </p:grpSpPr>
        <p:sp>
          <p:nvSpPr>
            <p:cNvPr id="24" name="Oval 23"/>
            <p:cNvSpPr/>
            <p:nvPr/>
          </p:nvSpPr>
          <p:spPr>
            <a:xfrm>
              <a:off x="610347" y="4736748"/>
              <a:ext cx="2666998" cy="860696"/>
            </a:xfrm>
            <a:prstGeom prst="ellipse">
              <a:avLst/>
            </a:prstGeom>
            <a:solidFill>
              <a:srgbClr val="CC99FF"/>
            </a:solidFill>
            <a:ln>
              <a:solidFill>
                <a:srgbClr val="CC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D77849-0379-41B6-B971-9148881F6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299" y="4034736"/>
              <a:ext cx="3539094" cy="1460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26692" y="1689266"/>
            <a:ext cx="544728" cy="826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42" y="663940"/>
            <a:ext cx="1640414" cy="1640414"/>
          </a:xfrm>
          <a:prstGeom prst="rect">
            <a:avLst/>
          </a:prstGeom>
        </p:spPr>
      </p:pic>
      <p:sp>
        <p:nvSpPr>
          <p:cNvPr id="34" name="Rounded Rectangle 10">
            <a:extLst>
              <a:ext uri="{FF2B5EF4-FFF2-40B4-BE49-F238E27FC236}">
                <a16:creationId xmlns:a16="http://schemas.microsoft.com/office/drawing/2014/main" id="{6D2EBD07-A3EA-4A20-A2EE-990A13031E7C}"/>
              </a:ext>
            </a:extLst>
          </p:cNvPr>
          <p:cNvSpPr/>
          <p:nvPr/>
        </p:nvSpPr>
        <p:spPr>
          <a:xfrm>
            <a:off x="7279416" y="4247560"/>
            <a:ext cx="2660904" cy="6332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ภาชนะจานกลมลึก</a:t>
            </a:r>
          </a:p>
        </p:txBody>
      </p:sp>
      <p:sp>
        <p:nvSpPr>
          <p:cNvPr id="35" name="Rounded Rectangle 10">
            <a:extLst>
              <a:ext uri="{FF2B5EF4-FFF2-40B4-BE49-F238E27FC236}">
                <a16:creationId xmlns:a16="http://schemas.microsoft.com/office/drawing/2014/main" id="{6D2EBD07-A3EA-4A20-A2EE-990A13031E7C}"/>
              </a:ext>
            </a:extLst>
          </p:cNvPr>
          <p:cNvSpPr/>
          <p:nvPr/>
        </p:nvSpPr>
        <p:spPr>
          <a:xfrm>
            <a:off x="7279416" y="5137407"/>
            <a:ext cx="2660904" cy="8276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ภาชนะถ้วยกลมใหญ่</a:t>
            </a:r>
          </a:p>
        </p:txBody>
      </p:sp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4F742736-4FB8-934C-9395-DDE4F3DF39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9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4" grpId="0"/>
      <p:bldP spid="20" grpId="0" animBg="1"/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3">
            <a:extLst>
              <a:ext uri="{FF2B5EF4-FFF2-40B4-BE49-F238E27FC236}">
                <a16:creationId xmlns:a16="http://schemas.microsoft.com/office/drawing/2014/main" id="{4F23DC80-C154-46B9-B6B3-B62D769D7C04}"/>
              </a:ext>
            </a:extLst>
          </p:cNvPr>
          <p:cNvSpPr/>
          <p:nvPr/>
        </p:nvSpPr>
        <p:spPr>
          <a:xfrm>
            <a:off x="-147654" y="-87546"/>
            <a:ext cx="12426849" cy="532192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9CD0DB0-A1DF-4B12-BDFF-E4643ED481C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A39DDED6-1549-46C2-AC0F-D2722ABB429F}"/>
              </a:ext>
            </a:extLst>
          </p:cNvPr>
          <p:cNvSpPr/>
          <p:nvPr/>
        </p:nvSpPr>
        <p:spPr>
          <a:xfrm>
            <a:off x="1549448" y="2823773"/>
            <a:ext cx="8386497" cy="16344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 เพราะเป็นอาหารที่ต้องมีเครื่องเคียง เครื่องแนม อาหารที่ต้องจัดชุดเข้ากับข้าวหรืออาหารที่ต้องคลุกเคล้าเข้าด้วยกัน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90232" y="1239045"/>
            <a:ext cx="10026493" cy="1130409"/>
            <a:chOff x="1090232" y="1239045"/>
            <a:chExt cx="10026493" cy="11304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2A424A-3866-4CAF-B24A-7CB3779B8BFB}"/>
                </a:ext>
              </a:extLst>
            </p:cNvPr>
            <p:cNvSpPr txBox="1"/>
            <p:nvPr/>
          </p:nvSpPr>
          <p:spPr>
            <a:xfrm>
              <a:off x="1090232" y="1538457"/>
              <a:ext cx="10026493" cy="83099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4800" b="1" dirty="0">
                  <a:ln w="1905"/>
                  <a:solidFill>
                    <a:srgbClr val="3333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อาหารชนิดดังกล่าว </a:t>
              </a:r>
              <a:r>
                <a:rPr lang="th-TH" sz="3600" b="1" dirty="0">
                  <a:ln w="1905"/>
                  <a:solidFill>
                    <a:srgbClr val="333399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จัดเป็นอาหารประเภทสำรับหรือไม่ เพราะอะไร</a:t>
              </a:r>
            </a:p>
          </p:txBody>
        </p:sp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BB2BF33B-6988-4498-B8C7-11234A755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279121" y="1239045"/>
              <a:ext cx="500583" cy="7598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55D296F-FC40-0F4A-8A16-B9870C45D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5">
            <a:extLst>
              <a:ext uri="{FF2B5EF4-FFF2-40B4-BE49-F238E27FC236}">
                <a16:creationId xmlns:a16="http://schemas.microsoft.com/office/drawing/2014/main" id="{E4B790F5-8974-421F-84F6-690D6216B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9" b="100000" l="0" r="100000">
                        <a14:foregroundMark x1="26225" y1="83117" x2="26225" y2="83117"/>
                        <a14:foregroundMark x1="29971" y1="86364" x2="29971" y2="86364"/>
                        <a14:foregroundMark x1="38329" y1="88961" x2="38329" y2="88961"/>
                        <a14:foregroundMark x1="42939" y1="92532" x2="44669" y2="92532"/>
                        <a14:foregroundMark x1="48127" y1="94156" x2="48127" y2="94156"/>
                        <a14:foregroundMark x1="35159" y1="87338" x2="35159" y2="87338"/>
                        <a14:foregroundMark x1="31700" y1="87338" x2="31700" y2="87338"/>
                        <a14:foregroundMark x1="56196" y1="95130" x2="57349" y2="95130"/>
                        <a14:foregroundMark x1="65130" y1="91234" x2="65130" y2="91234"/>
                        <a14:foregroundMark x1="70029" y1="89935" x2="70029" y2="89935"/>
                        <a14:foregroundMark x1="80692" y1="82143" x2="80692" y2="82143"/>
                        <a14:foregroundMark x1="75216" y1="87987" x2="75216" y2="87987"/>
                        <a14:foregroundMark x1="89337" y1="68506" x2="89337" y2="68506"/>
                        <a14:foregroundMark x1="87608" y1="74026" x2="87608" y2="74026"/>
                        <a14:foregroundMark x1="85591" y1="75974" x2="84150" y2="79221"/>
                        <a14:foregroundMark x1="64553" y1="93182" x2="64553" y2="93182"/>
                        <a14:foregroundMark x1="56196" y1="93182" x2="56196" y2="93182"/>
                        <a14:foregroundMark x1="51297" y1="93182" x2="51297" y2="93182"/>
                        <a14:foregroundMark x1="44669" y1="93182" x2="44669" y2="93182"/>
                        <a14:foregroundMark x1="41210" y1="92208" x2="41210" y2="92208"/>
                        <a14:foregroundMark x1="39769" y1="91558" x2="39769" y2="91558"/>
                        <a14:foregroundMark x1="38617" y1="91234" x2="38617" y2="91234"/>
                        <a14:foregroundMark x1="37752" y1="90909" x2="37752" y2="90909"/>
                        <a14:foregroundMark x1="36888" y1="89935" x2="36888" y2="89935"/>
                        <a14:foregroundMark x1="35735" y1="88961" x2="35735" y2="88961"/>
                        <a14:foregroundMark x1="34006" y1="88961" x2="34006" y2="88961"/>
                        <a14:foregroundMark x1="33141" y1="88312" x2="33141" y2="88312"/>
                        <a14:foregroundMark x1="29683" y1="86039" x2="28242" y2="85065"/>
                        <a14:foregroundMark x1="27089" y1="84416" x2="27089" y2="84416"/>
                        <a14:foregroundMark x1="25937" y1="84416" x2="25937" y2="84416"/>
                        <a14:foregroundMark x1="25360" y1="84416" x2="23343" y2="84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4270" y="4079634"/>
            <a:ext cx="2455816" cy="2179803"/>
          </a:xfrm>
          <a:prstGeom prst="rect">
            <a:avLst/>
          </a:prstGeom>
        </p:spPr>
      </p:pic>
      <p:sp>
        <p:nvSpPr>
          <p:cNvPr id="2" name="สี่เหลี่ยมผืนผ้า 13">
            <a:extLst>
              <a:ext uri="{FF2B5EF4-FFF2-40B4-BE49-F238E27FC236}">
                <a16:creationId xmlns:a16="http://schemas.microsoft.com/office/drawing/2014/main" id="{4F23DC80-C154-46B9-B6B3-B62D769D7C04}"/>
              </a:ext>
            </a:extLst>
          </p:cNvPr>
          <p:cNvSpPr/>
          <p:nvPr/>
        </p:nvSpPr>
        <p:spPr>
          <a:xfrm>
            <a:off x="-147654" y="-87546"/>
            <a:ext cx="12426849" cy="459347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9CD0DB0-A1DF-4B12-BDFF-E4643ED481C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E5FD2C2-1AD1-4D0A-ABC0-13FBF725A9CF}"/>
              </a:ext>
            </a:extLst>
          </p:cNvPr>
          <p:cNvSpPr/>
          <p:nvPr/>
        </p:nvSpPr>
        <p:spPr>
          <a:xfrm>
            <a:off x="5464891" y="1799845"/>
            <a:ext cx="6048033" cy="164968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tabLst>
                <a:tab pos="450215" algn="l"/>
                <a:tab pos="630555" algn="l"/>
              </a:tabLst>
            </a:pP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นักเรียนศึกษาและรวบรวมข้อมูลเกี่ยวกับอาหารสำรับภาคกลาง</a:t>
            </a:r>
            <a:endParaRPr lang="th-TH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29">
            <a:extLst>
              <a:ext uri="{FF2B5EF4-FFF2-40B4-BE49-F238E27FC236}">
                <a16:creationId xmlns:a16="http://schemas.microsoft.com/office/drawing/2014/main" id="{55070AF2-EDF7-4241-9F12-601E6D338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89" t="2849" r="9114" b="9779"/>
          <a:stretch/>
        </p:blipFill>
        <p:spPr>
          <a:xfrm>
            <a:off x="4790086" y="4472207"/>
            <a:ext cx="1291662" cy="1279360"/>
          </a:xfrm>
          <a:prstGeom prst="ellipse">
            <a:avLst/>
          </a:prstGeom>
        </p:spPr>
      </p:pic>
      <p:pic>
        <p:nvPicPr>
          <p:cNvPr id="8" name="รูปภาพ 1">
            <a:extLst>
              <a:ext uri="{FF2B5EF4-FFF2-40B4-BE49-F238E27FC236}">
                <a16:creationId xmlns:a16="http://schemas.microsoft.com/office/drawing/2014/main" id="{7AFE9C76-B246-4E31-8E18-EB7778F19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6" b="100000" l="0" r="100000">
                        <a14:foregroundMark x1="28729" y1="61303" x2="28729" y2="61303"/>
                        <a14:foregroundMark x1="24309" y1="63602" x2="24309" y2="63602"/>
                        <a14:foregroundMark x1="19061" y1="65900" x2="19061" y2="65900"/>
                        <a14:foregroundMark x1="8287" y1="64368" x2="8287" y2="64368"/>
                        <a14:foregroundMark x1="1381" y1="47510" x2="1381" y2="47510"/>
                        <a14:foregroundMark x1="3591" y1="40613" x2="3591" y2="40613"/>
                        <a14:foregroundMark x1="22652" y1="28736" x2="22652" y2="28736"/>
                        <a14:foregroundMark x1="20166" y1="28736" x2="20166" y2="28736"/>
                        <a14:foregroundMark x1="17127" y1="27203" x2="17127" y2="27203"/>
                        <a14:foregroundMark x1="18232" y1="27586" x2="18232" y2="27586"/>
                        <a14:foregroundMark x1="14088" y1="27586" x2="14088" y2="27586"/>
                        <a14:foregroundMark x1="16022" y1="28352" x2="17680" y2="27586"/>
                        <a14:foregroundMark x1="19613" y1="27969" x2="19613" y2="279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650" y="235022"/>
            <a:ext cx="3961336" cy="285608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71A63D6F-F314-4262-9535-BAF743414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5" b="100000" l="9524" r="100000">
                        <a14:foregroundMark x1="22807" y1="43354" x2="22807" y2="43354"/>
                        <a14:foregroundMark x1="70927" y1="40190" x2="70927" y2="40190"/>
                        <a14:foregroundMark x1="77945" y1="33228" x2="77945" y2="33228"/>
                        <a14:foregroundMark x1="76942" y1="36392" x2="76942" y2="36392"/>
                        <a14:backgroundMark x1="60150" y1="97152" x2="60150" y2="97152"/>
                        <a14:backgroundMark x1="56892" y1="96203" x2="56892" y2="962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8774" y="2407354"/>
            <a:ext cx="2558982" cy="2026679"/>
          </a:xfrm>
          <a:prstGeom prst="rect">
            <a:avLst/>
          </a:prstGeom>
        </p:spPr>
      </p:pic>
      <p:pic>
        <p:nvPicPr>
          <p:cNvPr id="10" name="รูปภาพ 6">
            <a:extLst>
              <a:ext uri="{FF2B5EF4-FFF2-40B4-BE49-F238E27FC236}">
                <a16:creationId xmlns:a16="http://schemas.microsoft.com/office/drawing/2014/main" id="{7C416E7F-78F1-4E54-AE83-5B3E558804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596">
                        <a14:foregroundMark x1="46348" y1="11486" x2="46348" y2="11486"/>
                        <a14:foregroundMark x1="51404" y1="6081" x2="51404" y2="6081"/>
                        <a14:foregroundMark x1="57865" y1="5743" x2="60112" y2="5743"/>
                        <a14:foregroundMark x1="66573" y1="6757" x2="66573" y2="6757"/>
                        <a14:foregroundMark x1="69944" y1="9459" x2="69944" y2="9459"/>
                        <a14:foregroundMark x1="76404" y1="14189" x2="76404" y2="14189"/>
                        <a14:backgroundMark x1="64607" y1="2027" x2="64607" y2="2027"/>
                        <a14:backgroundMark x1="52247" y1="1689" x2="52247" y2="1689"/>
                        <a14:backgroundMark x1="55337" y1="1689" x2="55337" y2="1689"/>
                        <a14:backgroundMark x1="57865" y1="1689" x2="57865" y2="16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160" y="2648588"/>
            <a:ext cx="2768281" cy="2301717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439DBF4-D905-6543-8975-2FFED84DE4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4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5">
            <a:extLst>
              <a:ext uri="{FF2B5EF4-FFF2-40B4-BE49-F238E27FC236}">
                <a16:creationId xmlns:a16="http://schemas.microsoft.com/office/drawing/2014/main" id="{E4B790F5-8974-421F-84F6-690D6216B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9" b="100000" l="0" r="100000">
                        <a14:foregroundMark x1="26225" y1="83117" x2="26225" y2="83117"/>
                        <a14:foregroundMark x1="29971" y1="86364" x2="29971" y2="86364"/>
                        <a14:foregroundMark x1="38329" y1="88961" x2="38329" y2="88961"/>
                        <a14:foregroundMark x1="42939" y1="92532" x2="44669" y2="92532"/>
                        <a14:foregroundMark x1="48127" y1="94156" x2="48127" y2="94156"/>
                        <a14:foregroundMark x1="35159" y1="87338" x2="35159" y2="87338"/>
                        <a14:foregroundMark x1="31700" y1="87338" x2="31700" y2="87338"/>
                        <a14:foregroundMark x1="56196" y1="95130" x2="57349" y2="95130"/>
                        <a14:foregroundMark x1="65130" y1="91234" x2="65130" y2="91234"/>
                        <a14:foregroundMark x1="70029" y1="89935" x2="70029" y2="89935"/>
                        <a14:foregroundMark x1="80692" y1="82143" x2="80692" y2="82143"/>
                        <a14:foregroundMark x1="75216" y1="87987" x2="75216" y2="87987"/>
                        <a14:foregroundMark x1="89337" y1="68506" x2="89337" y2="68506"/>
                        <a14:foregroundMark x1="87608" y1="74026" x2="87608" y2="74026"/>
                        <a14:foregroundMark x1="85591" y1="75974" x2="84150" y2="79221"/>
                        <a14:foregroundMark x1="64553" y1="93182" x2="64553" y2="93182"/>
                        <a14:foregroundMark x1="56196" y1="93182" x2="56196" y2="93182"/>
                        <a14:foregroundMark x1="51297" y1="93182" x2="51297" y2="93182"/>
                        <a14:foregroundMark x1="44669" y1="93182" x2="44669" y2="93182"/>
                        <a14:foregroundMark x1="41210" y1="92208" x2="41210" y2="92208"/>
                        <a14:foregroundMark x1="39769" y1="91558" x2="39769" y2="91558"/>
                        <a14:foregroundMark x1="38617" y1="91234" x2="38617" y2="91234"/>
                        <a14:foregroundMark x1="37752" y1="90909" x2="37752" y2="90909"/>
                        <a14:foregroundMark x1="36888" y1="89935" x2="36888" y2="89935"/>
                        <a14:foregroundMark x1="35735" y1="88961" x2="35735" y2="88961"/>
                        <a14:foregroundMark x1="34006" y1="88961" x2="34006" y2="88961"/>
                        <a14:foregroundMark x1="33141" y1="88312" x2="33141" y2="88312"/>
                        <a14:foregroundMark x1="29683" y1="86039" x2="28242" y2="85065"/>
                        <a14:foregroundMark x1="27089" y1="84416" x2="27089" y2="84416"/>
                        <a14:foregroundMark x1="25937" y1="84416" x2="25937" y2="84416"/>
                        <a14:foregroundMark x1="25360" y1="84416" x2="23343" y2="84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3743" y="4250145"/>
            <a:ext cx="2455816" cy="2179803"/>
          </a:xfrm>
          <a:prstGeom prst="rect">
            <a:avLst/>
          </a:prstGeom>
        </p:spPr>
      </p:pic>
      <p:sp>
        <p:nvSpPr>
          <p:cNvPr id="2" name="สี่เหลี่ยมผืนผ้า 13">
            <a:extLst>
              <a:ext uri="{FF2B5EF4-FFF2-40B4-BE49-F238E27FC236}">
                <a16:creationId xmlns:a16="http://schemas.microsoft.com/office/drawing/2014/main" id="{4F23DC80-C154-46B9-B6B3-B62D769D7C04}"/>
              </a:ext>
            </a:extLst>
          </p:cNvPr>
          <p:cNvSpPr/>
          <p:nvPr/>
        </p:nvSpPr>
        <p:spPr>
          <a:xfrm>
            <a:off x="-147654" y="-87546"/>
            <a:ext cx="12426849" cy="459347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9CD0DB0-A1DF-4B12-BDFF-E4643ED481C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E5FD2C2-1AD1-4D0A-ABC0-13FBF725A9CF}"/>
              </a:ext>
            </a:extLst>
          </p:cNvPr>
          <p:cNvSpPr/>
          <p:nvPr/>
        </p:nvSpPr>
        <p:spPr>
          <a:xfrm>
            <a:off x="5058258" y="1406902"/>
            <a:ext cx="6048033" cy="2428357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tabLst>
                <a:tab pos="450215" algn="l"/>
                <a:tab pos="630555" algn="l"/>
              </a:tabLst>
            </a:pP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นักเรียนร่วมกันวิเคราะห์จำแนกอาหารที่เป็นอาหารสำรับภาคกลาง</a:t>
            </a:r>
          </a:p>
          <a:p>
            <a:pPr algn="ctr">
              <a:lnSpc>
                <a:spcPct val="115000"/>
              </a:lnSpc>
              <a:tabLst>
                <a:tab pos="450215" algn="l"/>
                <a:tab pos="630555" algn="l"/>
              </a:tabLst>
            </a:pP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ให้ถูกต้อง</a:t>
            </a:r>
            <a:endParaRPr lang="th-TH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29">
            <a:extLst>
              <a:ext uri="{FF2B5EF4-FFF2-40B4-BE49-F238E27FC236}">
                <a16:creationId xmlns:a16="http://schemas.microsoft.com/office/drawing/2014/main" id="{55070AF2-EDF7-4241-9F12-601E6D338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89" t="2849" r="9114" b="9779"/>
          <a:stretch/>
        </p:blipFill>
        <p:spPr>
          <a:xfrm>
            <a:off x="4709559" y="4530820"/>
            <a:ext cx="1291662" cy="1279360"/>
          </a:xfrm>
          <a:prstGeom prst="ellipse">
            <a:avLst/>
          </a:prstGeom>
        </p:spPr>
      </p:pic>
      <p:pic>
        <p:nvPicPr>
          <p:cNvPr id="8" name="รูปภาพ 1">
            <a:extLst>
              <a:ext uri="{FF2B5EF4-FFF2-40B4-BE49-F238E27FC236}">
                <a16:creationId xmlns:a16="http://schemas.microsoft.com/office/drawing/2014/main" id="{7AFE9C76-B246-4E31-8E18-EB7778F19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6" b="100000" l="0" r="100000">
                        <a14:foregroundMark x1="28729" y1="61303" x2="28729" y2="61303"/>
                        <a14:foregroundMark x1="24309" y1="63602" x2="24309" y2="63602"/>
                        <a14:foregroundMark x1="19061" y1="65900" x2="19061" y2="65900"/>
                        <a14:foregroundMark x1="8287" y1="64368" x2="8287" y2="64368"/>
                        <a14:foregroundMark x1="1381" y1="47510" x2="1381" y2="47510"/>
                        <a14:foregroundMark x1="3591" y1="40613" x2="3591" y2="40613"/>
                        <a14:foregroundMark x1="22652" y1="28736" x2="22652" y2="28736"/>
                        <a14:foregroundMark x1="20166" y1="28736" x2="20166" y2="28736"/>
                        <a14:foregroundMark x1="17127" y1="27203" x2="17127" y2="27203"/>
                        <a14:foregroundMark x1="18232" y1="27586" x2="18232" y2="27586"/>
                        <a14:foregroundMark x1="14088" y1="27586" x2="14088" y2="27586"/>
                        <a14:foregroundMark x1="16022" y1="28352" x2="17680" y2="27586"/>
                        <a14:foregroundMark x1="19613" y1="27969" x2="19613" y2="279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642" y="316469"/>
            <a:ext cx="3961336" cy="285608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71A63D6F-F314-4262-9535-BAF743414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5" b="100000" l="9524" r="100000">
                        <a14:foregroundMark x1="22807" y1="43354" x2="22807" y2="43354"/>
                        <a14:foregroundMark x1="70927" y1="40190" x2="70927" y2="40190"/>
                        <a14:foregroundMark x1="77945" y1="33228" x2="77945" y2="33228"/>
                        <a14:foregroundMark x1="76942" y1="36392" x2="76942" y2="36392"/>
                        <a14:backgroundMark x1="60150" y1="97152" x2="60150" y2="97152"/>
                        <a14:backgroundMark x1="56892" y1="96203" x2="56892" y2="962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0487" y="2577295"/>
            <a:ext cx="2558982" cy="2026679"/>
          </a:xfrm>
          <a:prstGeom prst="rect">
            <a:avLst/>
          </a:prstGeom>
        </p:spPr>
      </p:pic>
      <p:pic>
        <p:nvPicPr>
          <p:cNvPr id="10" name="รูปภาพ 6">
            <a:extLst>
              <a:ext uri="{FF2B5EF4-FFF2-40B4-BE49-F238E27FC236}">
                <a16:creationId xmlns:a16="http://schemas.microsoft.com/office/drawing/2014/main" id="{7C416E7F-78F1-4E54-AE83-5B3E558804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596">
                        <a14:foregroundMark x1="46348" y1="11486" x2="46348" y2="11486"/>
                        <a14:foregroundMark x1="51404" y1="6081" x2="51404" y2="6081"/>
                        <a14:foregroundMark x1="57865" y1="5743" x2="60112" y2="5743"/>
                        <a14:foregroundMark x1="66573" y1="6757" x2="66573" y2="6757"/>
                        <a14:foregroundMark x1="69944" y1="9459" x2="69944" y2="9459"/>
                        <a14:foregroundMark x1="76404" y1="14189" x2="76404" y2="14189"/>
                        <a14:backgroundMark x1="64607" y1="2027" x2="64607" y2="2027"/>
                        <a14:backgroundMark x1="52247" y1="1689" x2="52247" y2="1689"/>
                        <a14:backgroundMark x1="55337" y1="1689" x2="55337" y2="1689"/>
                        <a14:backgroundMark x1="57865" y1="1689" x2="57865" y2="16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513" y="2648750"/>
            <a:ext cx="2768281" cy="2301717"/>
          </a:xfrm>
          <a:prstGeom prst="rect">
            <a:avLst/>
          </a:prstGeom>
        </p:spPr>
      </p:pic>
      <p:sp>
        <p:nvSpPr>
          <p:cNvPr id="12" name="สี่เหลี่ยมผืนผ้า 13">
            <a:extLst>
              <a:ext uri="{FF2B5EF4-FFF2-40B4-BE49-F238E27FC236}">
                <a16:creationId xmlns:a16="http://schemas.microsoft.com/office/drawing/2014/main" id="{C08ECD29-30C5-BE45-9278-6633F0E7D8AC}"/>
              </a:ext>
            </a:extLst>
          </p:cNvPr>
          <p:cNvSpPr/>
          <p:nvPr/>
        </p:nvSpPr>
        <p:spPr>
          <a:xfrm>
            <a:off x="-147654" y="-55148"/>
            <a:ext cx="12426849" cy="459347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B7DF1F8-CD44-B64D-BBC0-4FA4673AA2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79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40" y="1054337"/>
            <a:ext cx="3834060" cy="2556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Oval 36"/>
          <p:cNvSpPr/>
          <p:nvPr/>
        </p:nvSpPr>
        <p:spPr>
          <a:xfrm>
            <a:off x="5881640" y="349288"/>
            <a:ext cx="2764319" cy="2871561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115967" y="3342401"/>
            <a:ext cx="2764319" cy="2871561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995476" y="3351905"/>
            <a:ext cx="2764319" cy="2871561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1157" y="480344"/>
            <a:ext cx="2764319" cy="2871561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351" l="0" r="100000">
                        <a14:foregroundMark x1="22349" y1="75122" x2="20174" y2="70473"/>
                        <a14:foregroundMark x1="19576" y1="70636" x2="16368" y2="61990"/>
                        <a14:foregroundMark x1="16096" y1="61827" x2="15008" y2="53426"/>
                        <a14:foregroundMark x1="14899" y1="53018" x2="15498" y2="45514"/>
                        <a14:foregroundMark x1="15498" y1="45677" x2="17401" y2="39396"/>
                        <a14:foregroundMark x1="29255" y1="20718" x2="32518" y2="17863"/>
                        <a14:foregroundMark x1="75802" y1="81729" x2="81294" y2="74551"/>
                        <a14:foregroundMark x1="83578" y1="70065" x2="85862" y2="61664"/>
                        <a14:foregroundMark x1="86079" y1="60440" x2="85862" y2="48532"/>
                        <a14:foregroundMark x1="85264" y1="47879" x2="83904" y2="40294"/>
                        <a14:foregroundMark x1="83306" y1="40294" x2="81675" y2="33687"/>
                        <a14:foregroundMark x1="83796" y1="39560" x2="80696" y2="32219"/>
                        <a14:foregroundMark x1="83904" y1="42088" x2="85264" y2="45351"/>
                        <a14:foregroundMark x1="84502" y1="42659" x2="84883" y2="48042"/>
                        <a14:foregroundMark x1="81403" y1="74551" x2="83796" y2="69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020" y="1038890"/>
            <a:ext cx="3445553" cy="2297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23" b="97637" l="1142" r="97118">
                        <a14:foregroundMark x1="25122" y1="72290" x2="20827" y2="65118"/>
                        <a14:foregroundMark x1="19956" y1="64059" x2="14954" y2="49307"/>
                        <a14:foregroundMark x1="35019" y1="82152" x2="36487" y2="84108"/>
                        <a14:foregroundMark x1="75802" y1="71394" x2="84557" y2="51834"/>
                        <a14:foregroundMark x1="80261" y1="63488" x2="84937" y2="48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68" y="3671153"/>
            <a:ext cx="3706389" cy="24724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3823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18"/>
          <a:stretch/>
        </p:blipFill>
        <p:spPr>
          <a:xfrm>
            <a:off x="3134190" y="3585015"/>
            <a:ext cx="2471118" cy="2504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5" b="99918" l="707" r="89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1" y="907684"/>
            <a:ext cx="3280620" cy="2187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529" b="100000" l="19859" r="99021">
                        <a14:foregroundMark x1="53156" y1="22412" x2="58161" y2="18826"/>
                        <a14:backgroundMark x1="20348" y1="45721" x2="33787" y2="50530"/>
                        <a14:backgroundMark x1="50871" y1="23472" x2="58270" y2="18582"/>
                        <a14:backgroundMark x1="92057" y1="67400" x2="93798" y2="54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29" t="16826" b="4273"/>
          <a:stretch/>
        </p:blipFill>
        <p:spPr>
          <a:xfrm>
            <a:off x="329878" y="3655374"/>
            <a:ext cx="2852928" cy="24881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92" y="3897174"/>
            <a:ext cx="3225951" cy="2157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14489" r="13091" b="8222"/>
          <a:stretch/>
        </p:blipFill>
        <p:spPr>
          <a:xfrm>
            <a:off x="5897729" y="851696"/>
            <a:ext cx="2642664" cy="2218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19CF79A-CCAA-3F4B-A133-025387B6D4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6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  <p:bldP spid="35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-79715" y="5956364"/>
            <a:ext cx="12271715" cy="940989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0" y="0"/>
            <a:ext cx="12271715" cy="940989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ตัวเชื่อมต่อตรง 19"/>
          <p:cNvCxnSpPr/>
          <p:nvPr/>
        </p:nvCxnSpPr>
        <p:spPr>
          <a:xfrm flipH="1">
            <a:off x="6170821" y="1549803"/>
            <a:ext cx="9623" cy="1040726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ตัวเชื่อมต่อตรง 82"/>
          <p:cNvCxnSpPr/>
          <p:nvPr/>
        </p:nvCxnSpPr>
        <p:spPr>
          <a:xfrm flipH="1" flipV="1">
            <a:off x="6031158" y="2634811"/>
            <a:ext cx="4495630" cy="11577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ตัวเชื่อมต่อตรง 84"/>
          <p:cNvCxnSpPr/>
          <p:nvPr/>
        </p:nvCxnSpPr>
        <p:spPr>
          <a:xfrm flipH="1" flipV="1">
            <a:off x="1677459" y="2614558"/>
            <a:ext cx="4495630" cy="11577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กลุ่ม 10"/>
          <p:cNvGrpSpPr/>
          <p:nvPr/>
        </p:nvGrpSpPr>
        <p:grpSpPr>
          <a:xfrm>
            <a:off x="5035854" y="996636"/>
            <a:ext cx="1808833" cy="5414381"/>
            <a:chOff x="6507427" y="1288735"/>
            <a:chExt cx="1808833" cy="5414381"/>
          </a:xfrm>
        </p:grpSpPr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7427" y="1288735"/>
              <a:ext cx="1794587" cy="1592890"/>
            </a:xfrm>
            <a:prstGeom prst="rect">
              <a:avLst/>
            </a:prstGeom>
          </p:spPr>
        </p:pic>
        <p:grpSp>
          <p:nvGrpSpPr>
            <p:cNvPr id="49" name="Group 12"/>
            <p:cNvGrpSpPr/>
            <p:nvPr/>
          </p:nvGrpSpPr>
          <p:grpSpPr>
            <a:xfrm rot="5400000" flipH="1">
              <a:off x="5532261" y="3919118"/>
              <a:ext cx="3875997" cy="1692000"/>
              <a:chOff x="-370569" y="4604991"/>
              <a:chExt cx="3875997" cy="1692000"/>
            </a:xfrm>
          </p:grpSpPr>
          <p:sp>
            <p:nvSpPr>
              <p:cNvPr id="50" name="Rounded Rectangle 107"/>
              <p:cNvSpPr/>
              <p:nvPr/>
            </p:nvSpPr>
            <p:spPr>
              <a:xfrm>
                <a:off x="-370569" y="4604991"/>
                <a:ext cx="3492000" cy="1692000"/>
              </a:xfrm>
              <a:prstGeom prst="roundRect">
                <a:avLst/>
              </a:prstGeom>
              <a:solidFill>
                <a:srgbClr val="C7D6EE"/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1" name="TextBox 108"/>
              <p:cNvSpPr txBox="1"/>
              <p:nvPr/>
            </p:nvSpPr>
            <p:spPr>
              <a:xfrm rot="5400000">
                <a:off x="760804" y="3914847"/>
                <a:ext cx="1609543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ขนมจีน น้ำพริก ใบเล็บครุฑ</a:t>
                </a:r>
              </a:p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ชุบแป้งทอด </a:t>
                </a:r>
              </a:p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พริกแห้งทอด มะละกอดิบซอย หัวปลีซอย </a:t>
                </a:r>
              </a:p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ถั่วพูซอย </a:t>
                </a:r>
                <a:b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ผักบุ้งไทยต้มซอย</a:t>
                </a:r>
              </a:p>
            </p:txBody>
          </p:sp>
          <p:sp>
            <p:nvSpPr>
              <p:cNvPr id="52" name="Rectangle 99"/>
              <p:cNvSpPr/>
              <p:nvPr/>
            </p:nvSpPr>
            <p:spPr>
              <a:xfrm>
                <a:off x="3356079" y="5093606"/>
                <a:ext cx="149349" cy="648072"/>
              </a:xfrm>
              <a:prstGeom prst="rect">
                <a:avLst/>
              </a:prstGeom>
              <a:solidFill>
                <a:srgbClr val="6CA6DA"/>
              </a:solidFill>
              <a:ln>
                <a:solidFill>
                  <a:srgbClr val="6CA6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53" name="Straight Connector 100"/>
              <p:cNvCxnSpPr/>
              <p:nvPr/>
            </p:nvCxnSpPr>
            <p:spPr>
              <a:xfrm>
                <a:off x="3087780" y="5417642"/>
                <a:ext cx="268299" cy="0"/>
              </a:xfrm>
              <a:prstGeom prst="line">
                <a:avLst/>
              </a:prstGeom>
              <a:ln w="38100">
                <a:solidFill>
                  <a:srgbClr val="6CA6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กลุ่ม 8"/>
          <p:cNvGrpSpPr/>
          <p:nvPr/>
        </p:nvGrpSpPr>
        <p:grpSpPr>
          <a:xfrm>
            <a:off x="2809044" y="1064340"/>
            <a:ext cx="1837694" cy="5346677"/>
            <a:chOff x="3319595" y="1350522"/>
            <a:chExt cx="1837694" cy="5346677"/>
          </a:xfrm>
        </p:grpSpPr>
        <p:grpSp>
          <p:nvGrpSpPr>
            <p:cNvPr id="59" name="Group 9"/>
            <p:cNvGrpSpPr/>
            <p:nvPr/>
          </p:nvGrpSpPr>
          <p:grpSpPr>
            <a:xfrm rot="5400000" flipH="1">
              <a:off x="2380715" y="3920626"/>
              <a:ext cx="3857819" cy="1695328"/>
              <a:chOff x="824987" y="3052688"/>
              <a:chExt cx="3393973" cy="2252988"/>
            </a:xfrm>
          </p:grpSpPr>
          <p:cxnSp>
            <p:nvCxnSpPr>
              <p:cNvPr id="61" name="Straight Connector 97"/>
              <p:cNvCxnSpPr/>
              <p:nvPr/>
            </p:nvCxnSpPr>
            <p:spPr>
              <a:xfrm>
                <a:off x="3877973" y="4185084"/>
                <a:ext cx="268299" cy="0"/>
              </a:xfrm>
              <a:prstGeom prst="line">
                <a:avLst/>
              </a:prstGeom>
              <a:ln w="38100">
                <a:solidFill>
                  <a:srgbClr val="F9B6B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96"/>
              <p:cNvSpPr/>
              <p:nvPr/>
            </p:nvSpPr>
            <p:spPr>
              <a:xfrm>
                <a:off x="4085221" y="3757972"/>
                <a:ext cx="133739" cy="861153"/>
              </a:xfrm>
              <a:prstGeom prst="rect">
                <a:avLst/>
              </a:prstGeom>
              <a:solidFill>
                <a:srgbClr val="F47D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grpSp>
            <p:nvGrpSpPr>
              <p:cNvPr id="74" name="Group 104"/>
              <p:cNvGrpSpPr/>
              <p:nvPr/>
            </p:nvGrpSpPr>
            <p:grpSpPr>
              <a:xfrm>
                <a:off x="824987" y="3052688"/>
                <a:ext cx="3072138" cy="2252988"/>
                <a:chOff x="6019256" y="2023895"/>
                <a:chExt cx="3216329" cy="2252988"/>
              </a:xfrm>
              <a:solidFill>
                <a:schemeClr val="bg2"/>
              </a:solidFill>
            </p:grpSpPr>
            <p:sp>
              <p:nvSpPr>
                <p:cNvPr id="75" name="Rounded Rectangle 105"/>
                <p:cNvSpPr/>
                <p:nvPr/>
              </p:nvSpPr>
              <p:spPr>
                <a:xfrm>
                  <a:off x="6019256" y="2023895"/>
                  <a:ext cx="3216329" cy="2252988"/>
                </a:xfrm>
                <a:prstGeom prst="roundRect">
                  <a:avLst/>
                </a:prstGeom>
                <a:solidFill>
                  <a:srgbClr val="F9B6B9"/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2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6" name="TextBox 106"/>
                <p:cNvSpPr txBox="1"/>
                <p:nvPr/>
              </p:nvSpPr>
              <p:spPr>
                <a:xfrm rot="5400000">
                  <a:off x="7584906" y="2607915"/>
                  <a:ext cx="2089827" cy="11055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ข้าวมัน ส้มตำ เนื้อเค็มฉีกฝอย แกงเผ็ด</a:t>
                  </a:r>
                </a:p>
              </p:txBody>
            </p:sp>
          </p:grpSp>
        </p:grpSp>
        <p:pic>
          <p:nvPicPr>
            <p:cNvPr id="5" name="รูปภาพ 4"/>
            <p:cNvPicPr>
              <a:picLocks noChangeAspect="1"/>
            </p:cNvPicPr>
            <p:nvPr/>
          </p:nvPicPr>
          <p:blipFill rotWithShape="1">
            <a:blip r:embed="rId3"/>
            <a:srcRect b="3991"/>
            <a:stretch/>
          </p:blipFill>
          <p:spPr>
            <a:xfrm>
              <a:off x="3319595" y="1350522"/>
              <a:ext cx="1822245" cy="1462530"/>
            </a:xfrm>
            <a:prstGeom prst="rect">
              <a:avLst/>
            </a:prstGeom>
          </p:spPr>
        </p:pic>
      </p:grpSp>
      <p:grpSp>
        <p:nvGrpSpPr>
          <p:cNvPr id="12" name="กลุ่ม 11"/>
          <p:cNvGrpSpPr/>
          <p:nvPr/>
        </p:nvGrpSpPr>
        <p:grpSpPr>
          <a:xfrm>
            <a:off x="7288441" y="995223"/>
            <a:ext cx="1916395" cy="5428650"/>
            <a:chOff x="9599863" y="1233466"/>
            <a:chExt cx="1916395" cy="5428650"/>
          </a:xfrm>
        </p:grpSpPr>
        <p:sp>
          <p:nvSpPr>
            <p:cNvPr id="78" name="Rounded Rectangle 105"/>
            <p:cNvSpPr/>
            <p:nvPr/>
          </p:nvSpPr>
          <p:spPr>
            <a:xfrm rot="5400000" flipH="1">
              <a:off x="8806399" y="3985938"/>
              <a:ext cx="3492000" cy="1860356"/>
            </a:xfrm>
            <a:prstGeom prst="roundRect">
              <a:avLst/>
            </a:prstGeom>
            <a:solidFill>
              <a:srgbClr val="DBEAB8"/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55" name="Group 13"/>
            <p:cNvGrpSpPr/>
            <p:nvPr/>
          </p:nvGrpSpPr>
          <p:grpSpPr>
            <a:xfrm rot="5400000" flipH="1">
              <a:off x="8691830" y="3799848"/>
              <a:ext cx="3826048" cy="1822808"/>
              <a:chOff x="405138" y="5317534"/>
              <a:chExt cx="3826048" cy="1822808"/>
            </a:xfrm>
          </p:grpSpPr>
          <p:cxnSp>
            <p:nvCxnSpPr>
              <p:cNvPr id="57" name="Straight Connector 103"/>
              <p:cNvCxnSpPr/>
              <p:nvPr/>
            </p:nvCxnSpPr>
            <p:spPr>
              <a:xfrm>
                <a:off x="3851595" y="6298372"/>
                <a:ext cx="268299" cy="0"/>
              </a:xfrm>
              <a:prstGeom prst="line">
                <a:avLst/>
              </a:prstGeom>
              <a:ln w="38100">
                <a:solidFill>
                  <a:srgbClr val="B9D77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102"/>
              <p:cNvSpPr/>
              <p:nvPr/>
            </p:nvSpPr>
            <p:spPr>
              <a:xfrm>
                <a:off x="4081837" y="6003648"/>
                <a:ext cx="149349" cy="648072"/>
              </a:xfrm>
              <a:prstGeom prst="rect">
                <a:avLst/>
              </a:prstGeom>
              <a:solidFill>
                <a:srgbClr val="B9D774"/>
              </a:solidFill>
              <a:ln>
                <a:solidFill>
                  <a:srgbClr val="B9D7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8" name="Rectangle 7"/>
              <p:cNvSpPr/>
              <p:nvPr/>
            </p:nvSpPr>
            <p:spPr>
              <a:xfrm rot="5400000">
                <a:off x="1201894" y="4520778"/>
                <a:ext cx="1822808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แกงกะทิ เช่น </a:t>
                </a:r>
              </a:p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แกงเผ็ด </a:t>
                </a:r>
              </a:p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แกงเขียวหวาน </a:t>
                </a:r>
                <a:endPara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แกงกะหรี่ </a:t>
                </a:r>
              </a:p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แกงมัสมั่น แกงคั่วหรือพะแนง รวมถึงแกงส้มและแกงป่า</a:t>
                </a:r>
              </a:p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ที่ไม่ใช้กะทิแต่ใช้เครื่องแกง</a:t>
                </a:r>
              </a:p>
            </p:txBody>
          </p:sp>
        </p:grpSp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9863" y="1233466"/>
              <a:ext cx="1858120" cy="1544954"/>
            </a:xfrm>
            <a:prstGeom prst="rect">
              <a:avLst/>
            </a:prstGeom>
          </p:spPr>
        </p:pic>
      </p:grpSp>
      <p:grpSp>
        <p:nvGrpSpPr>
          <p:cNvPr id="8" name="กลุ่ม 7"/>
          <p:cNvGrpSpPr/>
          <p:nvPr/>
        </p:nvGrpSpPr>
        <p:grpSpPr>
          <a:xfrm>
            <a:off x="402405" y="997077"/>
            <a:ext cx="2103035" cy="5358819"/>
            <a:chOff x="-281777" y="1354810"/>
            <a:chExt cx="2103035" cy="5358819"/>
          </a:xfrm>
        </p:grpSpPr>
        <p:sp>
          <p:nvSpPr>
            <p:cNvPr id="77" name="Rounded Rectangle 105"/>
            <p:cNvSpPr/>
            <p:nvPr/>
          </p:nvSpPr>
          <p:spPr>
            <a:xfrm rot="5400000" flipH="1">
              <a:off x="-814136" y="4113115"/>
              <a:ext cx="3499975" cy="1695326"/>
            </a:xfrm>
            <a:prstGeom prst="roundRect">
              <a:avLst/>
            </a:prstGeom>
            <a:solidFill>
              <a:srgbClr val="FDC7A3"/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5" name="Group 8"/>
            <p:cNvGrpSpPr/>
            <p:nvPr/>
          </p:nvGrpSpPr>
          <p:grpSpPr>
            <a:xfrm rot="5400000" flipH="1">
              <a:off x="-980822" y="3911549"/>
              <a:ext cx="3841033" cy="1763127"/>
              <a:chOff x="773701" y="2419849"/>
              <a:chExt cx="3841033" cy="1763127"/>
            </a:xfrm>
          </p:grpSpPr>
          <p:sp>
            <p:nvSpPr>
              <p:cNvPr id="46" name="TextBox 93"/>
              <p:cNvSpPr txBox="1"/>
              <p:nvPr/>
            </p:nvSpPr>
            <p:spPr>
              <a:xfrm rot="5400000">
                <a:off x="1600297" y="1593253"/>
                <a:ext cx="1763127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ข้าวแช่ กะปิทอด หอมสอดไส้ </a:t>
                </a:r>
              </a:p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พริกหยวกสอดไส้ เนื้อเค็มฝอย </a:t>
                </a:r>
                <a:b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ปลาช่อนแห้งผัด ดอกลีลาวดีชุบแป้งหรือชุบไข่ทอด </a:t>
                </a:r>
              </a:p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ไชโป๊ผักหวาน </a:t>
                </a:r>
              </a:p>
              <a:p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หมูสับกับปลาเค็ม</a:t>
                </a:r>
              </a:p>
            </p:txBody>
          </p:sp>
          <p:sp>
            <p:nvSpPr>
              <p:cNvPr id="47" name="Rectangle 94"/>
              <p:cNvSpPr/>
              <p:nvPr/>
            </p:nvSpPr>
            <p:spPr>
              <a:xfrm>
                <a:off x="4465385" y="2937357"/>
                <a:ext cx="149349" cy="648072"/>
              </a:xfrm>
              <a:prstGeom prst="rect">
                <a:avLst/>
              </a:prstGeom>
              <a:solidFill>
                <a:srgbClr val="F79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48" name="Straight Connector 95"/>
              <p:cNvCxnSpPr/>
              <p:nvPr/>
            </p:nvCxnSpPr>
            <p:spPr>
              <a:xfrm>
                <a:off x="4197086" y="3261393"/>
                <a:ext cx="268299" cy="0"/>
              </a:xfrm>
              <a:prstGeom prst="line">
                <a:avLst/>
              </a:prstGeom>
              <a:ln w="38100">
                <a:solidFill>
                  <a:srgbClr val="FDC7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81777" y="1354810"/>
              <a:ext cx="2065292" cy="1489057"/>
            </a:xfrm>
            <a:prstGeom prst="rect">
              <a:avLst/>
            </a:prstGeom>
          </p:spPr>
        </p:pic>
      </p:grpSp>
      <p:grpSp>
        <p:nvGrpSpPr>
          <p:cNvPr id="15" name="กลุ่ม 14"/>
          <p:cNvGrpSpPr/>
          <p:nvPr/>
        </p:nvGrpSpPr>
        <p:grpSpPr>
          <a:xfrm>
            <a:off x="2907792" y="327584"/>
            <a:ext cx="6207091" cy="636976"/>
            <a:chOff x="3065845" y="2156986"/>
            <a:chExt cx="6207091" cy="636976"/>
          </a:xfrm>
        </p:grpSpPr>
        <p:sp>
          <p:nvSpPr>
            <p:cNvPr id="82" name="Rounded Rectangle 95"/>
            <p:cNvSpPr/>
            <p:nvPr/>
          </p:nvSpPr>
          <p:spPr>
            <a:xfrm>
              <a:off x="3065845" y="2156986"/>
              <a:ext cx="6207091" cy="636976"/>
            </a:xfrm>
            <a:prstGeom prst="roundRect">
              <a:avLst>
                <a:gd name="adj" fmla="val 50000"/>
              </a:avLst>
            </a:prstGeom>
            <a:solidFill>
              <a:srgbClr val="7030A0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799" tIns="59399" rIns="118799" bIns="59399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10"/>
            <p:cNvSpPr txBox="1">
              <a:spLocks/>
            </p:cNvSpPr>
            <p:nvPr/>
          </p:nvSpPr>
          <p:spPr bwMode="auto">
            <a:xfrm>
              <a:off x="4156959" y="2194111"/>
              <a:ext cx="3784723" cy="5818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vert="horz" lIns="72248" tIns="72248" rIns="72248" bIns="72248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4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อาหารสำรับภาคกลาง</a:t>
              </a:r>
              <a:endParaRPr lang="th-TH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" name="กลุ่ม 2"/>
          <p:cNvGrpSpPr/>
          <p:nvPr/>
        </p:nvGrpSpPr>
        <p:grpSpPr>
          <a:xfrm>
            <a:off x="9687341" y="1014815"/>
            <a:ext cx="1775156" cy="5417972"/>
            <a:chOff x="9696528" y="997077"/>
            <a:chExt cx="1775156" cy="5417972"/>
          </a:xfrm>
        </p:grpSpPr>
        <p:grpSp>
          <p:nvGrpSpPr>
            <p:cNvPr id="90" name="Group 9"/>
            <p:cNvGrpSpPr/>
            <p:nvPr/>
          </p:nvGrpSpPr>
          <p:grpSpPr>
            <a:xfrm rot="5400000" flipH="1">
              <a:off x="8665563" y="3608928"/>
              <a:ext cx="3858241" cy="1754001"/>
              <a:chOff x="839920" y="2991696"/>
              <a:chExt cx="3394344" cy="2330958"/>
            </a:xfrm>
          </p:grpSpPr>
          <p:cxnSp>
            <p:nvCxnSpPr>
              <p:cNvPr id="92" name="Straight Connector 97"/>
              <p:cNvCxnSpPr/>
              <p:nvPr/>
            </p:nvCxnSpPr>
            <p:spPr>
              <a:xfrm>
                <a:off x="3877973" y="4185084"/>
                <a:ext cx="268299" cy="0"/>
              </a:xfrm>
              <a:prstGeom prst="line">
                <a:avLst/>
              </a:prstGeom>
              <a:ln w="38100">
                <a:solidFill>
                  <a:srgbClr val="BE82B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96"/>
              <p:cNvSpPr/>
              <p:nvPr/>
            </p:nvSpPr>
            <p:spPr>
              <a:xfrm>
                <a:off x="4084915" y="3737472"/>
                <a:ext cx="149349" cy="861152"/>
              </a:xfrm>
              <a:prstGeom prst="rect">
                <a:avLst/>
              </a:prstGeom>
              <a:solidFill>
                <a:srgbClr val="BE82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grpSp>
            <p:nvGrpSpPr>
              <p:cNvPr id="98" name="Group 104"/>
              <p:cNvGrpSpPr/>
              <p:nvPr/>
            </p:nvGrpSpPr>
            <p:grpSpPr>
              <a:xfrm>
                <a:off x="839920" y="2991696"/>
                <a:ext cx="3072138" cy="2330958"/>
                <a:chOff x="6034891" y="1962903"/>
                <a:chExt cx="3216329" cy="2330958"/>
              </a:xfrm>
              <a:solidFill>
                <a:schemeClr val="bg2"/>
              </a:solidFill>
            </p:grpSpPr>
            <p:sp>
              <p:nvSpPr>
                <p:cNvPr id="100" name="Rounded Rectangle 105"/>
                <p:cNvSpPr/>
                <p:nvPr/>
              </p:nvSpPr>
              <p:spPr>
                <a:xfrm>
                  <a:off x="6034891" y="2040874"/>
                  <a:ext cx="3216329" cy="2252987"/>
                </a:xfrm>
                <a:prstGeom prst="roundRect">
                  <a:avLst/>
                </a:prstGeom>
                <a:solidFill>
                  <a:srgbClr val="E2CBE3"/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2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101" name="TextBox 106"/>
                <p:cNvSpPr txBox="1"/>
                <p:nvPr/>
              </p:nvSpPr>
              <p:spPr>
                <a:xfrm rot="5400000">
                  <a:off x="6777602" y="1863976"/>
                  <a:ext cx="2268417" cy="24662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น้ำพริกหรือเครื่องจิ้ม เช่น น้ำพริกกะปิ หลนเต้าเจี้ยว หลนปูเค็ม </a:t>
                  </a:r>
                </a:p>
                <a:p>
                  <a:r>
                    <a:rPr lang="th-TH" sz="24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ปลาร้าทรงเครื่อง จะมีเครื่องเคียงและเครื่องแนม</a:t>
                  </a:r>
                </a:p>
              </p:txBody>
            </p:sp>
          </p:grpSp>
        </p:grpSp>
        <p:pic>
          <p:nvPicPr>
            <p:cNvPr id="30" name="รูปภาพ 29"/>
            <p:cNvPicPr>
              <a:picLocks noChangeAspect="1"/>
            </p:cNvPicPr>
            <p:nvPr/>
          </p:nvPicPr>
          <p:blipFill rotWithShape="1">
            <a:blip r:embed="rId6"/>
            <a:srcRect l="26389" t="2849" r="9114" b="9779"/>
            <a:stretch/>
          </p:blipFill>
          <p:spPr>
            <a:xfrm>
              <a:off x="9696528" y="997077"/>
              <a:ext cx="1530770" cy="1516190"/>
            </a:xfrm>
            <a:prstGeom prst="ellipse">
              <a:avLst/>
            </a:prstGeom>
          </p:spPr>
        </p:pic>
      </p:grpSp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56B724D6-87D4-8E48-95B3-B96E10B1F6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2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1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-5397983" y="1680353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5361776" y="2414541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80598C7-5626-403B-BEF7-06A728D9F299}"/>
              </a:ext>
            </a:extLst>
          </p:cNvPr>
          <p:cNvSpPr/>
          <p:nvPr/>
        </p:nvSpPr>
        <p:spPr>
          <a:xfrm>
            <a:off x="1509953" y="1709859"/>
            <a:ext cx="9215603" cy="3207032"/>
          </a:xfrm>
          <a:prstGeom prst="rect">
            <a:avLst/>
          </a:prstGeom>
          <a:noFill/>
          <a:ln w="57150">
            <a:solidFill>
              <a:srgbClr val="92D050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tabLst>
                <a:tab pos="450215" algn="l"/>
                <a:tab pos="630555" algn="l"/>
              </a:tabLst>
            </a:pP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นักเรียนยกตัวอย่างอาหารสำรับภาคกลาง ๑ อย่าง</a:t>
            </a:r>
            <a:b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แล้ววิเคราะห์ลักษณะเด่นของประเภทของอาหารสำรับ</a:t>
            </a:r>
            <a:b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และองค์ประกอบต่าง ๆ ของอาหารสำรับ </a:t>
            </a:r>
          </a:p>
          <a:p>
            <a:pPr algn="ctr">
              <a:lnSpc>
                <a:spcPct val="115000"/>
              </a:lnSpc>
              <a:tabLst>
                <a:tab pos="450215" algn="l"/>
                <a:tab pos="630555" algn="l"/>
              </a:tabLst>
            </a:pPr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แล้วสรุปประโยชน์ต่อร่างกาย เขียนเป็นแผนภาพความคิด</a:t>
            </a:r>
            <a:endParaRPr lang="th-TH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0E3362F-14A4-5F42-9D35-BFFF40683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5">
            <a:extLst>
              <a:ext uri="{FF2B5EF4-FFF2-40B4-BE49-F238E27FC236}">
                <a16:creationId xmlns:a16="http://schemas.microsoft.com/office/drawing/2014/main" id="{814DAE19-E454-44F6-B38D-A76B95CD6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4"/>
          <a:stretch/>
        </p:blipFill>
        <p:spPr>
          <a:xfrm>
            <a:off x="9411111" y="2238282"/>
            <a:ext cx="2620907" cy="2275067"/>
          </a:xfrm>
          <a:prstGeom prst="rect">
            <a:avLst/>
          </a:prstGeom>
        </p:spPr>
      </p:pic>
      <p:sp>
        <p:nvSpPr>
          <p:cNvPr id="4" name="มนมุมสี่เหลี่ยมผืนผ้าหนึ่งมุม 135">
            <a:extLst>
              <a:ext uri="{FF2B5EF4-FFF2-40B4-BE49-F238E27FC236}">
                <a16:creationId xmlns:a16="http://schemas.microsoft.com/office/drawing/2014/main" id="{C26C7E72-6AD7-4DFE-9095-A160F2FB46FA}"/>
              </a:ext>
            </a:extLst>
          </p:cNvPr>
          <p:cNvSpPr/>
          <p:nvPr/>
        </p:nvSpPr>
        <p:spPr>
          <a:xfrm>
            <a:off x="237744" y="583189"/>
            <a:ext cx="2779838" cy="615886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5" name="สี่เหลี่ยมผืนผ้ามุมมน 29">
            <a:extLst>
              <a:ext uri="{FF2B5EF4-FFF2-40B4-BE49-F238E27FC236}">
                <a16:creationId xmlns:a16="http://schemas.microsoft.com/office/drawing/2014/main" id="{68BA4082-848C-4146-93B9-4ACC27A2557E}"/>
              </a:ext>
            </a:extLst>
          </p:cNvPr>
          <p:cNvSpPr/>
          <p:nvPr/>
        </p:nvSpPr>
        <p:spPr>
          <a:xfrm>
            <a:off x="3108960" y="875075"/>
            <a:ext cx="639352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ขนมจีน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EA4F6BF4-8E76-44BC-8247-D06AB5ADDC17}"/>
              </a:ext>
            </a:extLst>
          </p:cNvPr>
          <p:cNvSpPr/>
          <p:nvPr/>
        </p:nvSpPr>
        <p:spPr>
          <a:xfrm>
            <a:off x="4552798" y="428844"/>
            <a:ext cx="3084195" cy="540000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>
            <a:solidFill>
              <a:srgbClr val="99C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อาหารสำรับภาคกลาง</a:t>
            </a:r>
          </a:p>
        </p:txBody>
      </p:sp>
      <p:sp>
        <p:nvSpPr>
          <p:cNvPr id="7" name="สี่เหลี่ยมผืนผ้ามุมมน 29">
            <a:extLst>
              <a:ext uri="{FF2B5EF4-FFF2-40B4-BE49-F238E27FC236}">
                <a16:creationId xmlns:a16="http://schemas.microsoft.com/office/drawing/2014/main" id="{FE2E29B4-1120-4897-BA14-B883C3A85797}"/>
              </a:ext>
            </a:extLst>
          </p:cNvPr>
          <p:cNvSpPr/>
          <p:nvPr/>
        </p:nvSpPr>
        <p:spPr>
          <a:xfrm>
            <a:off x="3108960" y="2349077"/>
            <a:ext cx="6393528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อาหารที่ต้องมีเครื่องเคียงและเครื่องแนม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85F9C776-BECB-4FE9-A540-4DB2AAB8ADE5}"/>
              </a:ext>
            </a:extLst>
          </p:cNvPr>
          <p:cNvSpPr/>
          <p:nvPr/>
        </p:nvSpPr>
        <p:spPr>
          <a:xfrm>
            <a:off x="3916331" y="1790132"/>
            <a:ext cx="4687409" cy="540000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solidFill>
              <a:srgbClr val="CC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ลักษณะเด่นของประเภทอาหารสำรับ</a:t>
            </a:r>
          </a:p>
        </p:txBody>
      </p:sp>
      <p:sp>
        <p:nvSpPr>
          <p:cNvPr id="9" name="สี่เหลี่ยมผืนผ้ามุมมน 29">
            <a:extLst>
              <a:ext uri="{FF2B5EF4-FFF2-40B4-BE49-F238E27FC236}">
                <a16:creationId xmlns:a16="http://schemas.microsoft.com/office/drawing/2014/main" id="{2AA0A5BB-5007-4870-8390-274F25A4AF43}"/>
              </a:ext>
            </a:extLst>
          </p:cNvPr>
          <p:cNvSpPr/>
          <p:nvPr/>
        </p:nvSpPr>
        <p:spPr>
          <a:xfrm>
            <a:off x="3108960" y="3832311"/>
            <a:ext cx="6510518" cy="11257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มีน้ำพริก ใบเล็บครุฑชุบแป้งทอด พริกแห้งทอด </a:t>
            </a:r>
          </a:p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มะละกอดิบซอย ถั่วพูซอย ผักบุ้งไทยต้มซอย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0451F9B-ACF1-4835-B0EA-5CAE898383EC}"/>
              </a:ext>
            </a:extLst>
          </p:cNvPr>
          <p:cNvSpPr/>
          <p:nvPr/>
        </p:nvSpPr>
        <p:spPr>
          <a:xfrm>
            <a:off x="3916331" y="3296369"/>
            <a:ext cx="4770715" cy="540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องค์ประกอบต่าง ๆ ของอาหารสำรับ</a:t>
            </a:r>
          </a:p>
        </p:txBody>
      </p:sp>
      <p:sp>
        <p:nvSpPr>
          <p:cNvPr id="11" name="Down Arrow 20">
            <a:extLst>
              <a:ext uri="{FF2B5EF4-FFF2-40B4-BE49-F238E27FC236}">
                <a16:creationId xmlns:a16="http://schemas.microsoft.com/office/drawing/2014/main" id="{E95D293F-3149-40F5-8327-AF820957E5E6}"/>
              </a:ext>
            </a:extLst>
          </p:cNvPr>
          <p:cNvSpPr/>
          <p:nvPr/>
        </p:nvSpPr>
        <p:spPr>
          <a:xfrm>
            <a:off x="6115245" y="1523075"/>
            <a:ext cx="290353" cy="326860"/>
          </a:xfrm>
          <a:prstGeom prst="downArrow">
            <a:avLst>
              <a:gd name="adj1" fmla="val 39514"/>
              <a:gd name="adj2" fmla="val 649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21">
            <a:extLst>
              <a:ext uri="{FF2B5EF4-FFF2-40B4-BE49-F238E27FC236}">
                <a16:creationId xmlns:a16="http://schemas.microsoft.com/office/drawing/2014/main" id="{68579BEB-78B1-464D-B40C-07DDE69A3E9C}"/>
              </a:ext>
            </a:extLst>
          </p:cNvPr>
          <p:cNvSpPr/>
          <p:nvPr/>
        </p:nvSpPr>
        <p:spPr>
          <a:xfrm>
            <a:off x="6190032" y="2993559"/>
            <a:ext cx="287653" cy="306766"/>
          </a:xfrm>
          <a:prstGeom prst="downArrow">
            <a:avLst>
              <a:gd name="adj1" fmla="val 39514"/>
              <a:gd name="adj2" fmla="val 649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สี่เหลี่ยมผืนผ้ามุมมน 29">
            <a:extLst>
              <a:ext uri="{FF2B5EF4-FFF2-40B4-BE49-F238E27FC236}">
                <a16:creationId xmlns:a16="http://schemas.microsoft.com/office/drawing/2014/main" id="{EBE5A0C7-37E1-4342-BEB7-526B17D7060F}"/>
              </a:ext>
            </a:extLst>
          </p:cNvPr>
          <p:cNvSpPr/>
          <p:nvPr/>
        </p:nvSpPr>
        <p:spPr>
          <a:xfrm>
            <a:off x="2865805" y="5871043"/>
            <a:ext cx="7223759" cy="6053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ร่างกายได้รับสารอาหารทั้งคาร์โบไฮเดรต วิตามินจากผักต่าง ๆ 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8A150F78-CF91-4A8F-A362-830A113ED6AA}"/>
              </a:ext>
            </a:extLst>
          </p:cNvPr>
          <p:cNvSpPr/>
          <p:nvPr/>
        </p:nvSpPr>
        <p:spPr>
          <a:xfrm>
            <a:off x="4801175" y="5307225"/>
            <a:ext cx="3084195" cy="540000"/>
          </a:xfrm>
          <a:prstGeom prst="roundRect">
            <a:avLst>
              <a:gd name="adj" fmla="val 50000"/>
            </a:avLst>
          </a:prstGeom>
          <a:solidFill>
            <a:srgbClr val="FF9999"/>
          </a:solidFill>
          <a:ln>
            <a:solidFill>
              <a:srgbClr val="FF99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ประโยชน์ต่อร่างกาย</a:t>
            </a:r>
          </a:p>
        </p:txBody>
      </p:sp>
      <p:sp>
        <p:nvSpPr>
          <p:cNvPr id="15" name="Down Arrow 21">
            <a:extLst>
              <a:ext uri="{FF2B5EF4-FFF2-40B4-BE49-F238E27FC236}">
                <a16:creationId xmlns:a16="http://schemas.microsoft.com/office/drawing/2014/main" id="{82E1FAF5-988C-4EEA-AC63-5FEB3E175C56}"/>
              </a:ext>
            </a:extLst>
          </p:cNvPr>
          <p:cNvSpPr/>
          <p:nvPr/>
        </p:nvSpPr>
        <p:spPr>
          <a:xfrm>
            <a:off x="6190030" y="4942846"/>
            <a:ext cx="287655" cy="360045"/>
          </a:xfrm>
          <a:prstGeom prst="downArrow">
            <a:avLst>
              <a:gd name="adj1" fmla="val 39514"/>
              <a:gd name="adj2" fmla="val 649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F34578D-D679-2642-8283-98F8FCC5F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5400000">
            <a:off x="-5363780" y="2788742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D35928E-D0F9-4048-B360-5D0374B48056}"/>
              </a:ext>
            </a:extLst>
          </p:cNvPr>
          <p:cNvSpPr txBox="1"/>
          <p:nvPr/>
        </p:nvSpPr>
        <p:spPr>
          <a:xfrm>
            <a:off x="1158351" y="751839"/>
            <a:ext cx="9526648" cy="1261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endParaRPr lang="en-US" sz="1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defTabSz="609630">
              <a:spcBef>
                <a:spcPct val="0"/>
              </a:spcBef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และแสดงความคิดเห็นเกี่ยวกับการทำขนมจีนซาวน้ำโดยร่วมกันตอบคำถามต่อไปนี้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1933399" y="2417541"/>
            <a:ext cx="87516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th-TH" sz="36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ส่วนผสมและเครื่องปรุงชนิดใดบ้างที่ขาดไม่ได้ในการทำขนมจีนซาวน้ำ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3192691" y="3658224"/>
            <a:ext cx="5886332" cy="181588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ขนมจีน เนื้อปลากราย มะพร้าวขูดขาว ขิงสดซอย น้ำปลา เกลือ น้ำตาล พริกขี้หนูซอย กุ้งแห้ง สับปะรด</a:t>
            </a:r>
          </a:p>
          <a:p>
            <a:pPr algn="ctr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21">
            <a:extLst>
              <a:ext uri="{FF2B5EF4-FFF2-40B4-BE49-F238E27FC236}">
                <a16:creationId xmlns:a16="http://schemas.microsoft.com/office/drawing/2014/main" id="{6AFCA335-397E-4029-AD73-5F3157C401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83" y="3170511"/>
            <a:ext cx="1554557" cy="33007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7A1A17-3E4C-4D20-9AE6-29E6ACD5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97" y="3182253"/>
            <a:ext cx="2926334" cy="2767824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1869" y="2253012"/>
            <a:ext cx="423521" cy="6429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77E2AA3-497E-3B4A-9DCE-AF7ACC4C9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3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271715" cy="3520440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1851706" y="1853533"/>
            <a:ext cx="8751600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th-TH" sz="32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เพราะเหตุใดส่วนผสมและเครื่องปรุงชนิดดังกล่าว</a:t>
            </a:r>
          </a:p>
          <a:p>
            <a:pPr algn="ctr" defTabSz="609630">
              <a:spcBef>
                <a:spcPct val="0"/>
              </a:spcBef>
            </a:pPr>
            <a:r>
              <a:rPr lang="th-TH" sz="32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จึงมีความสำคัญในการทำขนมจีนซาวน้ำ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CD926B86-B296-4002-9114-E8EAE394EBB3}"/>
              </a:ext>
            </a:extLst>
          </p:cNvPr>
          <p:cNvSpPr/>
          <p:nvPr/>
        </p:nvSpPr>
        <p:spPr>
          <a:xfrm>
            <a:off x="3697369" y="3187128"/>
            <a:ext cx="5060273" cy="174158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เพราะเป็นส่วนผสมและเครื่องปรุงที่ช่วย</a:t>
            </a:r>
            <a:b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ทำให้ขนมจีนซาวน้ำเกิดความอร่อยลงตัว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8306" y="1111392"/>
            <a:ext cx="1032255" cy="1566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91" y="1111392"/>
            <a:ext cx="2024871" cy="202487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0579444D-AAB0-8D4F-B7DC-7B028941E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3048803" y="1603149"/>
            <a:ext cx="8751600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th-TH" sz="32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ถ้าต้องประกอบอาหารให้ประหยัดเวลาและมีความสะดวก</a:t>
            </a:r>
          </a:p>
          <a:p>
            <a:pPr defTabSz="609630">
              <a:spcBef>
                <a:spcPct val="0"/>
              </a:spcBef>
            </a:pPr>
            <a:r>
              <a:rPr lang="th-TH" sz="32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ในระหว่างการประกอบอาหาร นักเรียนควรทำอย่างไร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CD926B86-B296-4002-9114-E8EAE394EBB3}"/>
              </a:ext>
            </a:extLst>
          </p:cNvPr>
          <p:cNvSpPr/>
          <p:nvPr/>
        </p:nvSpPr>
        <p:spPr>
          <a:xfrm>
            <a:off x="3185963" y="2915822"/>
            <a:ext cx="5495279" cy="19131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ต้องเตรียมอุปกรณ์ ส่วนผสมและเครื่องปรุง</a:t>
            </a:r>
            <a:b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ให้พร้อม เพื่อให้สะดวกต่อการหยิบใช้</a:t>
            </a:r>
            <a:endParaRPr lang="en-US" sz="3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และไม่เสียเวลาในการประกอบอาหาร</a:t>
            </a:r>
          </a:p>
        </p:txBody>
      </p:sp>
      <p:pic>
        <p:nvPicPr>
          <p:cNvPr id="7" name="รูปภาพ 5">
            <a:extLst>
              <a:ext uri="{FF2B5EF4-FFF2-40B4-BE49-F238E27FC236}">
                <a16:creationId xmlns:a16="http://schemas.microsoft.com/office/drawing/2014/main" id="{8D36DDE8-68F2-4A76-A308-164395418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886" y="2534882"/>
            <a:ext cx="1597155" cy="247193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19786" y="908897"/>
            <a:ext cx="1032255" cy="1566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 rot="5400000">
            <a:off x="-5363780" y="2771157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7" y="724568"/>
            <a:ext cx="1863466" cy="186346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8FD93E8-0FB2-C947-BA73-FD87AC929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3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สี่เหลี่ยมผืนผ้ามุมมน 24">
            <a:extLst>
              <a:ext uri="{FF2B5EF4-FFF2-40B4-BE49-F238E27FC236}">
                <a16:creationId xmlns:a16="http://schemas.microsoft.com/office/drawing/2014/main" id="{869B2AB2-CAFF-4759-B363-D7762D162979}"/>
              </a:ext>
            </a:extLst>
          </p:cNvPr>
          <p:cNvSpPr/>
          <p:nvPr/>
        </p:nvSpPr>
        <p:spPr>
          <a:xfrm>
            <a:off x="5555974" y="2074613"/>
            <a:ext cx="6362004" cy="961034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D2EBD07-A3EA-4A20-A2EE-990A13031E7C}"/>
              </a:ext>
            </a:extLst>
          </p:cNvPr>
          <p:cNvSpPr/>
          <p:nvPr/>
        </p:nvSpPr>
        <p:spPr>
          <a:xfrm>
            <a:off x="7506492" y="3419826"/>
            <a:ext cx="2565646" cy="9931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ไข่เจียว ไก่ทอด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85D48E-3CDE-4677-B813-0E1D304EF4BA}"/>
              </a:ext>
            </a:extLst>
          </p:cNvPr>
          <p:cNvSpPr txBox="1"/>
          <p:nvPr/>
        </p:nvSpPr>
        <p:spPr>
          <a:xfrm>
            <a:off x="5853694" y="2103107"/>
            <a:ext cx="598513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400"/>
              </a:lnSpc>
            </a:pPr>
            <a:r>
              <a:rPr lang="th-TH" sz="40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อาหารที่เหมาะสำหรับใส่ในจานก้นแบน 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77758" y="1904844"/>
            <a:ext cx="544728" cy="826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185" y="499456"/>
            <a:ext cx="1863466" cy="1863466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128198" y="537586"/>
            <a:ext cx="2732389" cy="1997542"/>
            <a:chOff x="3180932" y="43602"/>
            <a:chExt cx="2732389" cy="1997542"/>
          </a:xfrm>
        </p:grpSpPr>
        <p:sp>
          <p:nvSpPr>
            <p:cNvPr id="44" name="Oval 43"/>
            <p:cNvSpPr/>
            <p:nvPr/>
          </p:nvSpPr>
          <p:spPr>
            <a:xfrm>
              <a:off x="3453652" y="1210718"/>
              <a:ext cx="2123481" cy="83042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829739D-036F-4E70-88DF-8325924AA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932" y="43602"/>
              <a:ext cx="2732389" cy="199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436450" y="499456"/>
            <a:ext cx="2989468" cy="1933100"/>
            <a:chOff x="542824" y="144745"/>
            <a:chExt cx="2996758" cy="1807569"/>
          </a:xfrm>
        </p:grpSpPr>
        <p:sp>
          <p:nvSpPr>
            <p:cNvPr id="47" name="Oval 46"/>
            <p:cNvSpPr/>
            <p:nvPr/>
          </p:nvSpPr>
          <p:spPr>
            <a:xfrm>
              <a:off x="809188" y="795240"/>
              <a:ext cx="2349174" cy="11387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54719759-9813-41FD-BF91-3AF0D4694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824" y="144745"/>
              <a:ext cx="2996758" cy="180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459912" y="2490743"/>
            <a:ext cx="2668286" cy="1634378"/>
            <a:chOff x="690706" y="1928137"/>
            <a:chExt cx="2668286" cy="1634378"/>
          </a:xfrm>
        </p:grpSpPr>
        <p:sp>
          <p:nvSpPr>
            <p:cNvPr id="50" name="Oval 49"/>
            <p:cNvSpPr/>
            <p:nvPr/>
          </p:nvSpPr>
          <p:spPr>
            <a:xfrm>
              <a:off x="861968" y="2607469"/>
              <a:ext cx="2298051" cy="955046"/>
            </a:xfrm>
            <a:prstGeom prst="ellipse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E0B1FF5-D160-4856-B9E5-DA04102C4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06" y="1928137"/>
              <a:ext cx="2668286" cy="138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51"/>
          <p:cNvGrpSpPr/>
          <p:nvPr/>
        </p:nvGrpSpPr>
        <p:grpSpPr>
          <a:xfrm>
            <a:off x="2865738" y="2412890"/>
            <a:ext cx="3192821" cy="1745874"/>
            <a:chOff x="3359934" y="2158724"/>
            <a:chExt cx="3192821" cy="1745874"/>
          </a:xfrm>
        </p:grpSpPr>
        <p:sp>
          <p:nvSpPr>
            <p:cNvPr id="53" name="Oval 52"/>
            <p:cNvSpPr/>
            <p:nvPr/>
          </p:nvSpPr>
          <p:spPr>
            <a:xfrm>
              <a:off x="3727657" y="2951250"/>
              <a:ext cx="2512551" cy="953348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7D400F7-D635-4E03-A0FF-9120EBA5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934" y="2158724"/>
              <a:ext cx="3192821" cy="150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" name="Group 54"/>
          <p:cNvGrpSpPr/>
          <p:nvPr/>
        </p:nvGrpSpPr>
        <p:grpSpPr>
          <a:xfrm>
            <a:off x="3317525" y="4134664"/>
            <a:ext cx="2796236" cy="1554289"/>
            <a:chOff x="3567757" y="4100618"/>
            <a:chExt cx="2796236" cy="1554289"/>
          </a:xfrm>
        </p:grpSpPr>
        <p:sp>
          <p:nvSpPr>
            <p:cNvPr id="56" name="Oval 55"/>
            <p:cNvSpPr/>
            <p:nvPr/>
          </p:nvSpPr>
          <p:spPr>
            <a:xfrm>
              <a:off x="3678762" y="4715645"/>
              <a:ext cx="2577222" cy="939262"/>
            </a:xfrm>
            <a:prstGeom prst="ellipse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BE68090F-87BC-4DCE-9E9A-A506FECAA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757" y="4100618"/>
              <a:ext cx="2796236" cy="1472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oup 57"/>
          <p:cNvGrpSpPr/>
          <p:nvPr/>
        </p:nvGrpSpPr>
        <p:grpSpPr>
          <a:xfrm>
            <a:off x="-57491" y="4074178"/>
            <a:ext cx="3539094" cy="1562708"/>
            <a:chOff x="174299" y="4034736"/>
            <a:chExt cx="3539094" cy="1562708"/>
          </a:xfrm>
        </p:grpSpPr>
        <p:sp>
          <p:nvSpPr>
            <p:cNvPr id="59" name="Oval 58"/>
            <p:cNvSpPr/>
            <p:nvPr/>
          </p:nvSpPr>
          <p:spPr>
            <a:xfrm>
              <a:off x="610347" y="4736748"/>
              <a:ext cx="2666998" cy="860696"/>
            </a:xfrm>
            <a:prstGeom prst="ellipse">
              <a:avLst/>
            </a:prstGeom>
            <a:solidFill>
              <a:srgbClr val="CC99FF"/>
            </a:solidFill>
            <a:ln>
              <a:solidFill>
                <a:srgbClr val="CC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FD77849-0379-41B6-B971-9148881F6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299" y="4034736"/>
              <a:ext cx="3539094" cy="1460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D3E7321C-9291-5243-9531-02F178D94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3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0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5400000">
            <a:off x="-5363780" y="2771157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867" t="34712" r="21333" b="24755"/>
          <a:stretch/>
        </p:blipFill>
        <p:spPr>
          <a:xfrm>
            <a:off x="1544156" y="1557203"/>
            <a:ext cx="5449824" cy="4169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5125" y="563022"/>
            <a:ext cx="58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เมนูนี้มีชื่อว่าอะไร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19386" y="507888"/>
            <a:ext cx="1032255" cy="1566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26545" y="3213448"/>
            <a:ext cx="4332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ขนมจีนซาวน้ำ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6ABE03F-59F4-2B4F-A5B1-768CF7BA0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6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271715" cy="1179576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5400000">
            <a:off x="-5363780" y="2771157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42165" y="163914"/>
            <a:ext cx="58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เมนู </a:t>
            </a:r>
            <a:r>
              <a:rPr lang="th-TH" sz="48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ขนมจีนซาวน้ำ</a:t>
            </a:r>
            <a:endParaRPr lang="en-US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967" t="27060" r="40433" b="18089"/>
          <a:stretch/>
        </p:blipFill>
        <p:spPr>
          <a:xfrm>
            <a:off x="2606272" y="1272748"/>
            <a:ext cx="7827032" cy="5295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93" b="74907" l="48698" r="78177"/>
                    </a14:imgEffect>
                  </a14:imgLayer>
                </a14:imgProps>
              </a:ext>
            </a:extLst>
          </a:blip>
          <a:srcRect l="48867" t="34712" r="21333" b="24755"/>
          <a:stretch/>
        </p:blipFill>
        <p:spPr>
          <a:xfrm>
            <a:off x="1032841" y="1819657"/>
            <a:ext cx="3365423" cy="256032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021432-CFC1-464B-A5BD-5E75581C9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4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3">
            <a:extLst>
              <a:ext uri="{FF2B5EF4-FFF2-40B4-BE49-F238E27FC236}">
                <a16:creationId xmlns:a16="http://schemas.microsoft.com/office/drawing/2014/main" id="{4F23DC80-C154-46B9-B6B3-B62D769D7C04}"/>
              </a:ext>
            </a:extLst>
          </p:cNvPr>
          <p:cNvSpPr/>
          <p:nvPr/>
        </p:nvSpPr>
        <p:spPr>
          <a:xfrm>
            <a:off x="-147654" y="-87546"/>
            <a:ext cx="12426849" cy="532800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9CD0DB0-A1DF-4B12-BDFF-E4643ED481C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2104130" y="1066881"/>
            <a:ext cx="875160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นักเรียนจะเตรียมอุปกรณ์และส่วนผสมในการทำขนมจีนซาวน้ำอย่างไร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เพื่อสะดวกต่อการหยิบใช้และประหยัดเวลาในการประกอบอาหาร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CD926B86-B296-4002-9114-E8EAE394EBB3}"/>
              </a:ext>
            </a:extLst>
          </p:cNvPr>
          <p:cNvSpPr/>
          <p:nvPr/>
        </p:nvSpPr>
        <p:spPr>
          <a:xfrm>
            <a:off x="726290" y="2635141"/>
            <a:ext cx="10885488" cy="2600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ล้างอุปกรณ์ที่จะต้องใช้ให้สะอาดแล้วนำไปคว่ำให้แห้ง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โขลกเนื้อปลาที่เตรียมไว้ให้ละเอียดเติมเกลือและโขลกต่อจนเหนียวเด้ง ปั้นเป็นลูกกลมเตรียมไว้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ซอยส่วนผสมอื่น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ๆ เตรียมไว้ ได้แก่ พริก กระเทียม ขิง มะนาว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lang="th-TH" sz="320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ชั่งตวงกุ้งแห้ง มะพร้าวขูดขาว สับปะรดสับละเอียด น้ำตาล น้ำปลา ใส่ถ้วยเตรียมไว้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6" y="1066881"/>
            <a:ext cx="1863466" cy="186346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67B86C6-9F2B-FD47-9CDF-5106E7BF2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2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3">
            <a:extLst>
              <a:ext uri="{FF2B5EF4-FFF2-40B4-BE49-F238E27FC236}">
                <a16:creationId xmlns:a16="http://schemas.microsoft.com/office/drawing/2014/main" id="{4F23DC80-C154-46B9-B6B3-B62D769D7C04}"/>
              </a:ext>
            </a:extLst>
          </p:cNvPr>
          <p:cNvSpPr/>
          <p:nvPr/>
        </p:nvSpPr>
        <p:spPr>
          <a:xfrm>
            <a:off x="-147654" y="-87546"/>
            <a:ext cx="12426849" cy="532800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9CD0DB0-A1DF-4B12-BDFF-E4643ED481C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B6EDA15-76C0-4A53-A961-85D66A96DE2F}"/>
              </a:ext>
            </a:extLst>
          </p:cNvPr>
          <p:cNvSpPr/>
          <p:nvPr/>
        </p:nvSpPr>
        <p:spPr>
          <a:xfrm>
            <a:off x="1435608" y="1562643"/>
            <a:ext cx="8985543" cy="20036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tabLst>
                <a:tab pos="450215" algn="l"/>
                <a:tab pos="630555" algn="l"/>
              </a:tabLst>
            </a:pP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นักเรียนร่วมกันวิเคราะห์และแสดงความคิดเห็นเกี่ยวกับ</a:t>
            </a:r>
          </a:p>
          <a:p>
            <a:pPr algn="ctr">
              <a:lnSpc>
                <a:spcPct val="115000"/>
              </a:lnSpc>
              <a:tabLst>
                <a:tab pos="450215" algn="l"/>
                <a:tab pos="630555" algn="l"/>
              </a:tabLst>
            </a:pP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การประกอบอาหาร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ขนมจีนซาวน้ำ </a:t>
            </a:r>
          </a:p>
          <a:p>
            <a:pPr algn="ctr">
              <a:lnSpc>
                <a:spcPct val="115000"/>
              </a:lnSpc>
              <a:tabLst>
                <a:tab pos="450215" algn="l"/>
                <a:tab pos="630555" algn="l"/>
              </a:tabLst>
            </a:pP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โดยการตอบคำถาม</a:t>
            </a:r>
            <a:endParaRPr lang="th-TH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A3D28-816B-4C3B-9205-AC374629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05" y="2918562"/>
            <a:ext cx="2926334" cy="2767824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D55B0D5-0B93-2348-9014-66C7BBD3D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9715" y="692457"/>
            <a:ext cx="12271715" cy="5637321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รูปภาพ 2">
            <a:extLst>
              <a:ext uri="{FF2B5EF4-FFF2-40B4-BE49-F238E27FC236}">
                <a16:creationId xmlns:a16="http://schemas.microsoft.com/office/drawing/2014/main" id="{2C34EF49-EC4A-4A01-8BFA-1B44C82C3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91" y="2936059"/>
            <a:ext cx="1520427" cy="25388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55B9453A-5E4F-41E3-8F3A-A22716CF2A33}"/>
              </a:ext>
            </a:extLst>
          </p:cNvPr>
          <p:cNvSpPr/>
          <p:nvPr/>
        </p:nvSpPr>
        <p:spPr>
          <a:xfrm>
            <a:off x="3531108" y="3862508"/>
            <a:ext cx="5129784" cy="89851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7030A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นำกะทิที่ได้จากมะพร้าวขูดขาวใส่หม้อตั้งไฟ</a:t>
            </a:r>
          </a:p>
        </p:txBody>
      </p:sp>
      <p:sp>
        <p:nvSpPr>
          <p:cNvPr id="7" name="Rectangle 6"/>
          <p:cNvSpPr/>
          <p:nvPr/>
        </p:nvSpPr>
        <p:spPr>
          <a:xfrm>
            <a:off x="2686840" y="1944613"/>
            <a:ext cx="72234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ขั้นตอนแรกของการทำขนมจีนซาวน้ำคือขั้นตอนใด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55999" y="1360870"/>
            <a:ext cx="620325" cy="941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4" y="912115"/>
            <a:ext cx="2084418" cy="20844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F83F1D3-5DE2-1046-ADF1-1A7389F80A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5A1FB76-984D-4504-9DDB-D68B55A0BDA6}"/>
              </a:ext>
            </a:extLst>
          </p:cNvPr>
          <p:cNvSpPr/>
          <p:nvPr/>
        </p:nvSpPr>
        <p:spPr>
          <a:xfrm>
            <a:off x="2953512" y="971831"/>
            <a:ext cx="7123176" cy="1225118"/>
          </a:xfrm>
          <a:prstGeom prst="wedgeRoundRectCallout">
            <a:avLst>
              <a:gd name="adj1" fmla="val -49618"/>
              <a:gd name="adj2" fmla="val 8605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ขั้นตอนต่อไปควรดำเนินการอย่างไรเพื่อให้การทำขนมจีนซาวน้ำเสร็จสมบูรณ์</a:t>
            </a:r>
          </a:p>
        </p:txBody>
      </p:sp>
      <p:sp>
        <p:nvSpPr>
          <p:cNvPr id="8" name="Rectangle 7"/>
          <p:cNvSpPr/>
          <p:nvPr/>
        </p:nvSpPr>
        <p:spPr>
          <a:xfrm>
            <a:off x="-79715" y="3337560"/>
            <a:ext cx="12271715" cy="3520440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55B9453A-5E4F-41E3-8F3A-A22716CF2A33}"/>
              </a:ext>
            </a:extLst>
          </p:cNvPr>
          <p:cNvSpPr/>
          <p:nvPr/>
        </p:nvSpPr>
        <p:spPr>
          <a:xfrm>
            <a:off x="3049308" y="3142733"/>
            <a:ext cx="7383996" cy="172884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หลังจากนำกะทิตั้งไฟแล้ว</a:t>
            </a:r>
            <a:r>
              <a:rPr kumimoji="0" lang="th-TH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พอเดือดใส่ปลากรายที่ปั้นกลม ๆ ไว้ลงไปต้มให้สุก แล้วยกลงจากเตา ก็จะได้เนื้อปลาต้มกะทิ</a:t>
            </a:r>
            <a:br>
              <a:rPr kumimoji="0" lang="th-TH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ที่เรียกว่า แจงลอน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9" name="รูปภาพ 7">
            <a:extLst>
              <a:ext uri="{FF2B5EF4-FFF2-40B4-BE49-F238E27FC236}">
                <a16:creationId xmlns:a16="http://schemas.microsoft.com/office/drawing/2014/main" id="{8FADE374-4A3E-4135-B6D4-FDC9F8295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08" y="2352983"/>
            <a:ext cx="1558925" cy="33083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9107B91-B7C1-DD4D-8E4C-69E00E741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6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80" y="2875337"/>
            <a:ext cx="12271715" cy="3520440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สี่เหลี่ยมผืนผ้า 13">
            <a:extLst>
              <a:ext uri="{FF2B5EF4-FFF2-40B4-BE49-F238E27FC236}">
                <a16:creationId xmlns:a16="http://schemas.microsoft.com/office/drawing/2014/main" id="{4F23DC80-C154-46B9-B6B3-B62D769D7C04}"/>
              </a:ext>
            </a:extLst>
          </p:cNvPr>
          <p:cNvSpPr/>
          <p:nvPr/>
        </p:nvSpPr>
        <p:spPr>
          <a:xfrm>
            <a:off x="-147654" y="-87546"/>
            <a:ext cx="12426849" cy="462450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9CD0DB0-A1DF-4B12-BDFF-E4643ED481C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55B9453A-5E4F-41E3-8F3A-A22716CF2A33}"/>
              </a:ext>
            </a:extLst>
          </p:cNvPr>
          <p:cNvSpPr/>
          <p:nvPr/>
        </p:nvSpPr>
        <p:spPr>
          <a:xfrm>
            <a:off x="2167128" y="3423667"/>
            <a:ext cx="8092440" cy="172884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chemeClr val="bg1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สับปะรดสับละเอียด</a:t>
            </a:r>
            <a:r>
              <a:rPr kumimoji="0" lang="th-TH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กุ้งแห้งป่น ขิงสดซอย พริกขี้หนูซอย กระเทียม และปรุงรสด้วยมะนาว น้ำตาล น้ำปลา คลุกเคล้าให้เข้ากัน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A1FB76-984D-4504-9DDB-D68B55A0BDA6}"/>
              </a:ext>
            </a:extLst>
          </p:cNvPr>
          <p:cNvSpPr/>
          <p:nvPr/>
        </p:nvSpPr>
        <p:spPr>
          <a:xfrm>
            <a:off x="1801368" y="1143000"/>
            <a:ext cx="9356341" cy="15829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หากจะรับประทานขนมจีนซาวน้ำให้อร่อยกลมกล่อม</a:t>
            </a:r>
          </a:p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ต้องรับประทานควบคู่กับสิ่งใด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8" y="694944"/>
            <a:ext cx="2180393" cy="2180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2BBB375-2EE1-4143-9E62-1878FF3B4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8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-4375637" y="3241544"/>
            <a:ext cx="12271715" cy="3520440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72236" y="1225296"/>
            <a:ext cx="12271715" cy="3520440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		  นักเรียนยกตัวอย่างวิธีการจัดตกแต่งขนมจีนซาวน้ำมา ๑ วิธี </a:t>
            </a:r>
          </a:p>
          <a:p>
            <a:pPr algn="ctr"/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		แล้ววิเคราะห์ผลดีที่เกิดขึ้นจากการตกแต่งด้วยวิธีดังกล่าว </a:t>
            </a:r>
          </a:p>
          <a:p>
            <a:pPr algn="ctr"/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เขียนเป็นแผนภาพความคิด</a:t>
            </a:r>
          </a:p>
          <a:p>
            <a:pPr algn="ctr"/>
            <a:endParaRPr lang="en-US" dirty="0"/>
          </a:p>
        </p:txBody>
      </p:sp>
      <p:pic>
        <p:nvPicPr>
          <p:cNvPr id="8" name="รูปภาพ 5">
            <a:extLst>
              <a:ext uri="{FF2B5EF4-FFF2-40B4-BE49-F238E27FC236}">
                <a16:creationId xmlns:a16="http://schemas.microsoft.com/office/drawing/2014/main" id="{E4B790F5-8974-421F-84F6-690D6216B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24">
                        <a14:foregroundMark x1="84150" y1="75325" x2="84150" y2="75325"/>
                        <a14:foregroundMark x1="78963" y1="82468" x2="78963" y2="82468"/>
                        <a14:foregroundMark x1="71182" y1="87662" x2="71182" y2="87662"/>
                        <a14:foregroundMark x1="63689" y1="90584" x2="63689" y2="90584"/>
                        <a14:foregroundMark x1="54755" y1="93182" x2="54755" y2="93182"/>
                        <a14:foregroundMark x1="44669" y1="91883" x2="44669" y2="91883"/>
                        <a14:foregroundMark x1="38905" y1="89935" x2="38905" y2="89935"/>
                        <a14:foregroundMark x1="34870" y1="89610" x2="34870" y2="89610"/>
                        <a14:foregroundMark x1="30836" y1="86039" x2="30836" y2="86039"/>
                        <a14:foregroundMark x1="58213" y1="93831" x2="58213" y2="93831"/>
                        <a14:foregroundMark x1="44380" y1="92208" x2="44380" y2="92208"/>
                        <a14:foregroundMark x1="40922" y1="90909" x2="40922" y2="90909"/>
                        <a14:foregroundMark x1="46398" y1="93182" x2="46398" y2="93182"/>
                        <a14:foregroundMark x1="86455" y1="74026" x2="86455" y2="74026"/>
                        <a14:foregroundMark x1="84438" y1="79221" x2="84438" y2="79221"/>
                        <a14:foregroundMark x1="82997" y1="80195" x2="82997" y2="80195"/>
                        <a14:foregroundMark x1="81268" y1="81818" x2="80115" y2="82468"/>
                        <a14:foregroundMark x1="78674" y1="83442" x2="78674" y2="84416"/>
                        <a14:foregroundMark x1="76369" y1="86039" x2="74640" y2="86688"/>
                        <a14:foregroundMark x1="72046" y1="87987" x2="70605" y2="88312"/>
                        <a14:foregroundMark x1="68588" y1="89286" x2="68588" y2="89286"/>
                        <a14:foregroundMark x1="65130" y1="91234" x2="65130" y2="91234"/>
                        <a14:foregroundMark x1="66282" y1="91558" x2="66282" y2="91558"/>
                        <a14:foregroundMark x1="69741" y1="89610" x2="69741" y2="89610"/>
                        <a14:foregroundMark x1="21037" y1="24026" x2="21037" y2="24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2236" y="429768"/>
            <a:ext cx="4304866" cy="38210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FF809EB-6D8D-2A4E-BB86-0D018414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-5397983" y="1680353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5400000">
            <a:off x="5361776" y="2414541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สี่เหลี่ยมผืนผ้ามุมมน 29">
            <a:extLst>
              <a:ext uri="{FF2B5EF4-FFF2-40B4-BE49-F238E27FC236}">
                <a16:creationId xmlns:a16="http://schemas.microsoft.com/office/drawing/2014/main" id="{A1A3FFF6-6569-4E89-8DAA-9BBFCD3C2305}"/>
              </a:ext>
            </a:extLst>
          </p:cNvPr>
          <p:cNvSpPr/>
          <p:nvPr/>
        </p:nvSpPr>
        <p:spPr>
          <a:xfrm>
            <a:off x="2423906" y="1520073"/>
            <a:ext cx="7954530" cy="28385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9CCFF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cs"/>
              <a:buAutoNum type="thaiNumPeriod"/>
            </a:pPr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ม้วนขนมจีนลงในจานเป็นคำ ๆ จัดกุ้งแห้งป่น สับปะรดสับ พริกขี้หนู กระเทียม ขิงซอย และมะนาวเรียงรอบขนมจีน</a:t>
            </a:r>
          </a:p>
          <a:p>
            <a:pPr marL="514350" indent="-514350">
              <a:buFont typeface="+mj-cs"/>
              <a:buAutoNum type="thaiNumPeriod"/>
            </a:pPr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วางถ้วยน้ำตาล น้ำปลา ถ้วยแจงลอนรอบขนมจีนตรงข้ามกับเครื่องเคียงข้างต้น</a:t>
            </a:r>
          </a:p>
          <a:p>
            <a:pPr marL="514350" indent="-514350">
              <a:buFont typeface="+mj-cs"/>
              <a:buAutoNum type="thaiNumPeriod"/>
            </a:pPr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นำพริกชี้ฟ้าแดงที่กรีดไว้เป็นรูปดอกไม้วางบนขนมจีน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B6BAD3D2-533B-4EF9-AEF5-99396FA99F9C}"/>
              </a:ext>
            </a:extLst>
          </p:cNvPr>
          <p:cNvSpPr/>
          <p:nvPr/>
        </p:nvSpPr>
        <p:spPr>
          <a:xfrm>
            <a:off x="4555083" y="970452"/>
            <a:ext cx="3692183" cy="664210"/>
          </a:xfrm>
          <a:prstGeom prst="roundRect">
            <a:avLst>
              <a:gd name="adj" fmla="val 50000"/>
            </a:avLst>
          </a:prstGeom>
          <a:solidFill>
            <a:srgbClr val="99CCFF"/>
          </a:solidFill>
          <a:ln>
            <a:solidFill>
              <a:srgbClr val="99C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การจัดตกแต่งขนมจีนซาวน้ำ</a:t>
            </a:r>
          </a:p>
        </p:txBody>
      </p:sp>
      <p:sp>
        <p:nvSpPr>
          <p:cNvPr id="9" name="สี่เหลี่ยมผืนผ้ามุมมน 29">
            <a:extLst>
              <a:ext uri="{FF2B5EF4-FFF2-40B4-BE49-F238E27FC236}">
                <a16:creationId xmlns:a16="http://schemas.microsoft.com/office/drawing/2014/main" id="{13D372F1-98BE-47B2-9616-533503E1D8B7}"/>
              </a:ext>
            </a:extLst>
          </p:cNvPr>
          <p:cNvSpPr/>
          <p:nvPr/>
        </p:nvSpPr>
        <p:spPr>
          <a:xfrm>
            <a:off x="2801171" y="5440101"/>
            <a:ext cx="7200000" cy="90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C99FF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ขนมจีนซาวน้ำสวยงาม น่ารับประทาน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D9BCC8D7-B6E2-47CE-BC65-7A2EF058523C}"/>
              </a:ext>
            </a:extLst>
          </p:cNvPr>
          <p:cNvSpPr/>
          <p:nvPr/>
        </p:nvSpPr>
        <p:spPr>
          <a:xfrm>
            <a:off x="4859074" y="4899361"/>
            <a:ext cx="3084195" cy="669925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>
            <a:solidFill>
              <a:srgbClr val="CC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ผลดีที่เกิดขึ้น</a:t>
            </a:r>
          </a:p>
        </p:txBody>
      </p:sp>
      <p:sp>
        <p:nvSpPr>
          <p:cNvPr id="12" name="Down Arrow 21">
            <a:extLst>
              <a:ext uri="{FF2B5EF4-FFF2-40B4-BE49-F238E27FC236}">
                <a16:creationId xmlns:a16="http://schemas.microsoft.com/office/drawing/2014/main" id="{13369291-BA4F-4E84-AD4F-18ACA5A70272}"/>
              </a:ext>
            </a:extLst>
          </p:cNvPr>
          <p:cNvSpPr/>
          <p:nvPr/>
        </p:nvSpPr>
        <p:spPr>
          <a:xfrm>
            <a:off x="6257346" y="4418671"/>
            <a:ext cx="289758" cy="480690"/>
          </a:xfrm>
          <a:prstGeom prst="downArrow">
            <a:avLst>
              <a:gd name="adj1" fmla="val 39514"/>
              <a:gd name="adj2" fmla="val 649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มนมุมสี่เหลี่ยมผืนผ้าหนึ่งมุม 135">
            <a:extLst>
              <a:ext uri="{FF2B5EF4-FFF2-40B4-BE49-F238E27FC236}">
                <a16:creationId xmlns:a16="http://schemas.microsoft.com/office/drawing/2014/main" id="{55211C52-BE03-40C0-8C2A-D66C5CEDEA32}"/>
              </a:ext>
            </a:extLst>
          </p:cNvPr>
          <p:cNvSpPr/>
          <p:nvPr/>
        </p:nvSpPr>
        <p:spPr>
          <a:xfrm>
            <a:off x="762330" y="608351"/>
            <a:ext cx="2894127" cy="615886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2D3E571-AFF8-814E-B4B8-EDF64C8E6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3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-5397983" y="1680353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5400000">
            <a:off x="5361776" y="2414541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สี่เหลี่ยมผืนผ้ามุมมน 21">
            <a:extLst>
              <a:ext uri="{FF2B5EF4-FFF2-40B4-BE49-F238E27FC236}">
                <a16:creationId xmlns:a16="http://schemas.microsoft.com/office/drawing/2014/main" id="{384D76FA-1C29-4C12-A734-09E352FB0FD8}"/>
              </a:ext>
            </a:extLst>
          </p:cNvPr>
          <p:cNvSpPr/>
          <p:nvPr/>
        </p:nvSpPr>
        <p:spPr>
          <a:xfrm>
            <a:off x="3255372" y="1938157"/>
            <a:ext cx="8179704" cy="2726154"/>
          </a:xfrm>
          <a:prstGeom prst="round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3200" b="1" dirty="0">
              <a:solidFill>
                <a:schemeClr val="tx1"/>
              </a:solidFill>
              <a:latin typeface="TH SarabunPSK" panose="020B0500040200020003" charset="0"/>
              <a:cs typeface="TH SarabunPSK" panose="020B0500040200020003" charset="0"/>
            </a:endParaRPr>
          </a:p>
          <a:p>
            <a:r>
              <a:rPr lang="th-TH" sz="3200" b="1" dirty="0">
                <a:solidFill>
                  <a:schemeClr val="tx1"/>
                </a:solidFill>
                <a:latin typeface="TH SarabunPSK" panose="020B0500040200020003" charset="0"/>
                <a:cs typeface="TH SarabunPSK" panose="020B0500040200020003" charset="0"/>
              </a:rPr>
              <a:t>อาหารสำรับภาคกลาง </a:t>
            </a:r>
            <a:r>
              <a:rPr lang="th-TH" sz="3200" dirty="0">
                <a:solidFill>
                  <a:schemeClr val="tx1"/>
                </a:solidFill>
                <a:latin typeface="TH SarabunPSK" panose="020B0500040200020003" charset="0"/>
                <a:cs typeface="TH SarabunPSK" panose="020B0500040200020003" charset="0"/>
              </a:rPr>
              <a:t>เกิดจากความอุดมสมบูรณ์ในด้านวัตถุดิบ จึงนิยมอาหารที่มีรสชาติหลากหลาย ทั้งรสเค็ม เผ็ด เปรี้ยว หวาน คลุกเคล้าไปตามชนิดของอาหาร นิยมใช้เครื่องเทศปรุงแต่งกลิ่น รสชาติ มีเครื่องเคียงและเครื่องแนมไว้รับประทานกับอาหารและน้ำพริก เพื่อเสริมสร้างรสชาติลดความเผ็ดและแก้เลี่ยน</a:t>
            </a:r>
            <a:endParaRPr lang="th-TH" sz="3200" b="1" dirty="0">
              <a:solidFill>
                <a:schemeClr val="tx1"/>
              </a:solidFill>
              <a:latin typeface="TH SarabunPSK" panose="020B0500040200020003" charset="0"/>
              <a:cs typeface="TH SarabunPSK" panose="020B0500040200020003" charset="0"/>
            </a:endParaRPr>
          </a:p>
          <a:p>
            <a:endParaRPr lang="th-TH" sz="3200" b="1" dirty="0">
              <a:solidFill>
                <a:schemeClr val="tx1"/>
              </a:solidFill>
              <a:latin typeface="TH SarabunPSK" panose="020B0500040200020003" charset="0"/>
              <a:cs typeface="TH SarabunPSK" panose="020B0500040200020003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D8FFB3-26D6-46A6-844B-941B2B718A54}"/>
              </a:ext>
            </a:extLst>
          </p:cNvPr>
          <p:cNvSpPr/>
          <p:nvPr/>
        </p:nvSpPr>
        <p:spPr>
          <a:xfrm>
            <a:off x="331504" y="995425"/>
            <a:ext cx="2861310" cy="2079625"/>
          </a:xfrm>
          <a:prstGeom prst="ellipse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en-US" sz="4000" b="1" dirty="0">
                <a:solidFill>
                  <a:schemeClr val="bg1"/>
                </a:solidFill>
                <a:latin typeface="TH SarabunPSK" panose="020B0500040200020003" charset="0"/>
                <a:cs typeface="TH SarabunPSK" panose="020B0500040200020003" charset="0"/>
              </a:rPr>
              <a:t>สรุปความคิดรวบยอด</a:t>
            </a:r>
          </a:p>
        </p:txBody>
      </p:sp>
      <p:pic>
        <p:nvPicPr>
          <p:cNvPr id="6" name="รูปภาพ 2">
            <a:extLst>
              <a:ext uri="{FF2B5EF4-FFF2-40B4-BE49-F238E27FC236}">
                <a16:creationId xmlns:a16="http://schemas.microsoft.com/office/drawing/2014/main" id="{EDDA0F27-8D5A-4384-9436-742EBA98C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82" y="2784918"/>
            <a:ext cx="1535968" cy="25648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BF88E6-5CE6-4732-9C88-59CB9904F8FD}"/>
              </a:ext>
            </a:extLst>
          </p:cNvPr>
          <p:cNvSpPr/>
          <p:nvPr/>
        </p:nvSpPr>
        <p:spPr>
          <a:xfrm>
            <a:off x="5991566" y="2035238"/>
            <a:ext cx="5255554" cy="1945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B0724E-A0E4-4EDE-A415-063E1CA6C356}"/>
              </a:ext>
            </a:extLst>
          </p:cNvPr>
          <p:cNvSpPr/>
          <p:nvPr/>
        </p:nvSpPr>
        <p:spPr>
          <a:xfrm>
            <a:off x="3406347" y="2452431"/>
            <a:ext cx="3938877" cy="195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8A1C28F-69F8-334C-83B2-137B847E8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สี่เหลี่ยมผืนผ้ามุมมน 24">
            <a:extLst>
              <a:ext uri="{FF2B5EF4-FFF2-40B4-BE49-F238E27FC236}">
                <a16:creationId xmlns:a16="http://schemas.microsoft.com/office/drawing/2014/main" id="{869B2AB2-CAFF-4759-B363-D7762D162979}"/>
              </a:ext>
            </a:extLst>
          </p:cNvPr>
          <p:cNvSpPr/>
          <p:nvPr/>
        </p:nvSpPr>
        <p:spPr>
          <a:xfrm>
            <a:off x="6008165" y="2482605"/>
            <a:ext cx="5768436" cy="961034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D2EBD07-A3EA-4A20-A2EE-990A13031E7C}"/>
              </a:ext>
            </a:extLst>
          </p:cNvPr>
          <p:cNvSpPr/>
          <p:nvPr/>
        </p:nvSpPr>
        <p:spPr>
          <a:xfrm>
            <a:off x="7700829" y="3867070"/>
            <a:ext cx="2565646" cy="9931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แกงจืด ต้มยำ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85D48E-3CDE-4677-B813-0E1D304EF4BA}"/>
              </a:ext>
            </a:extLst>
          </p:cNvPr>
          <p:cNvSpPr txBox="1"/>
          <p:nvPr/>
        </p:nvSpPr>
        <p:spPr>
          <a:xfrm>
            <a:off x="6294063" y="2505148"/>
            <a:ext cx="598513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400"/>
              </a:lnSpc>
            </a:pPr>
            <a:r>
              <a:rPr lang="th-TH" sz="40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อาหารที่เหมาะสำหรับใส่ในถ้วยใหญ่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maaja" panose="02000000000000000000" pitchFamily="2" charset="0"/>
              <a:cs typeface="maaja" panose="02000000000000000000" pitchFamily="2" charset="0"/>
            </a:endParaRPr>
          </a:p>
        </p:txBody>
      </p:sp>
      <p:pic>
        <p:nvPicPr>
          <p:cNvPr id="40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33892" y="2147399"/>
            <a:ext cx="605846" cy="919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14" y="639948"/>
            <a:ext cx="1863466" cy="186346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3285088" y="431792"/>
            <a:ext cx="2732389" cy="1997542"/>
            <a:chOff x="3180932" y="43602"/>
            <a:chExt cx="2732389" cy="1997542"/>
          </a:xfrm>
        </p:grpSpPr>
        <p:sp>
          <p:nvSpPr>
            <p:cNvPr id="43" name="Oval 42"/>
            <p:cNvSpPr/>
            <p:nvPr/>
          </p:nvSpPr>
          <p:spPr>
            <a:xfrm>
              <a:off x="3453652" y="1210718"/>
              <a:ext cx="2123481" cy="83042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829739D-036F-4E70-88DF-8325924AA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932" y="43602"/>
              <a:ext cx="2732389" cy="199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593340" y="393662"/>
            <a:ext cx="2989468" cy="1933100"/>
            <a:chOff x="542824" y="144745"/>
            <a:chExt cx="2996758" cy="1807569"/>
          </a:xfrm>
        </p:grpSpPr>
        <p:sp>
          <p:nvSpPr>
            <p:cNvPr id="46" name="Oval 45"/>
            <p:cNvSpPr/>
            <p:nvPr/>
          </p:nvSpPr>
          <p:spPr>
            <a:xfrm>
              <a:off x="809188" y="795240"/>
              <a:ext cx="2349174" cy="11387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54719759-9813-41FD-BF91-3AF0D4694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824" y="144745"/>
              <a:ext cx="2996758" cy="180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616802" y="2384949"/>
            <a:ext cx="2668286" cy="1634378"/>
            <a:chOff x="690706" y="1928137"/>
            <a:chExt cx="2668286" cy="1634378"/>
          </a:xfrm>
        </p:grpSpPr>
        <p:sp>
          <p:nvSpPr>
            <p:cNvPr id="49" name="Oval 48"/>
            <p:cNvSpPr/>
            <p:nvPr/>
          </p:nvSpPr>
          <p:spPr>
            <a:xfrm>
              <a:off x="861968" y="2607469"/>
              <a:ext cx="2298051" cy="955046"/>
            </a:xfrm>
            <a:prstGeom prst="ellipse">
              <a:avLst/>
            </a:prstGeom>
            <a:solidFill>
              <a:srgbClr val="FFCCFF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E0B1FF5-D160-4856-B9E5-DA04102C4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06" y="1928137"/>
              <a:ext cx="2668286" cy="138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3022628" y="2307096"/>
            <a:ext cx="3192821" cy="1745874"/>
            <a:chOff x="3359934" y="2158724"/>
            <a:chExt cx="3192821" cy="1745874"/>
          </a:xfrm>
        </p:grpSpPr>
        <p:sp>
          <p:nvSpPr>
            <p:cNvPr id="52" name="Oval 51"/>
            <p:cNvSpPr/>
            <p:nvPr/>
          </p:nvSpPr>
          <p:spPr>
            <a:xfrm>
              <a:off x="3727657" y="2951250"/>
              <a:ext cx="2512551" cy="953348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7D400F7-D635-4E03-A0FF-9120EBA5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934" y="2158724"/>
              <a:ext cx="3192821" cy="150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>
            <a:off x="3474415" y="4028870"/>
            <a:ext cx="2796236" cy="1554289"/>
            <a:chOff x="3567757" y="4100618"/>
            <a:chExt cx="2796236" cy="1554289"/>
          </a:xfrm>
        </p:grpSpPr>
        <p:sp>
          <p:nvSpPr>
            <p:cNvPr id="55" name="Oval 54"/>
            <p:cNvSpPr/>
            <p:nvPr/>
          </p:nvSpPr>
          <p:spPr>
            <a:xfrm>
              <a:off x="3678762" y="4715645"/>
              <a:ext cx="2577222" cy="939262"/>
            </a:xfrm>
            <a:prstGeom prst="ellipse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BE68090F-87BC-4DCE-9E9A-A506FECAA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757" y="4100618"/>
              <a:ext cx="2796236" cy="1472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99399" y="3968384"/>
            <a:ext cx="3539094" cy="1562708"/>
            <a:chOff x="174299" y="4034736"/>
            <a:chExt cx="3539094" cy="1562708"/>
          </a:xfrm>
        </p:grpSpPr>
        <p:sp>
          <p:nvSpPr>
            <p:cNvPr id="58" name="Oval 57"/>
            <p:cNvSpPr/>
            <p:nvPr/>
          </p:nvSpPr>
          <p:spPr>
            <a:xfrm>
              <a:off x="610347" y="4736748"/>
              <a:ext cx="2666998" cy="860696"/>
            </a:xfrm>
            <a:prstGeom prst="ellipse">
              <a:avLst/>
            </a:prstGeom>
            <a:solidFill>
              <a:srgbClr val="CC99FF"/>
            </a:solidFill>
            <a:ln>
              <a:solidFill>
                <a:srgbClr val="CC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FD77849-0379-41B6-B971-9148881F6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299" y="4034736"/>
              <a:ext cx="3539094" cy="1460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CED54042-0244-EC41-BED7-AC0BD841F1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5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0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32379" y="-49086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6">
            <a:extLst>
              <a:ext uri="{FF2B5EF4-FFF2-40B4-BE49-F238E27FC236}">
                <a16:creationId xmlns:a16="http://schemas.microsoft.com/office/drawing/2014/main" id="{CE298313-BDA0-4BE9-BB91-136BF3A70926}"/>
              </a:ext>
            </a:extLst>
          </p:cNvPr>
          <p:cNvSpPr>
            <a:spLocks/>
          </p:cNvSpPr>
          <p:nvPr/>
        </p:nvSpPr>
        <p:spPr bwMode="auto">
          <a:xfrm>
            <a:off x="-9527" y="6393475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9" name="สี่เหลี่ยมผืนผ้ามุมมน 3">
            <a:extLst>
              <a:ext uri="{FF2B5EF4-FFF2-40B4-BE49-F238E27FC236}">
                <a16:creationId xmlns:a16="http://schemas.microsoft.com/office/drawing/2014/main" id="{A732AD09-30E0-45F0-890F-4B9806ADF4D7}"/>
              </a:ext>
            </a:extLst>
          </p:cNvPr>
          <p:cNvSpPr/>
          <p:nvPr/>
        </p:nvSpPr>
        <p:spPr>
          <a:xfrm>
            <a:off x="2059628" y="1566887"/>
            <a:ext cx="7539062" cy="16409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นักเรียนศึกษาและรวบรวมข้อมูลเกี่ยวกับหลักการเตรียม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charset="0"/>
                <a:cs typeface="TH SarabunPSK" panose="020B0500040200020003" charset="0"/>
              </a:rPr>
              <a:t>ประกอบ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charset="0"/>
                <a:cs typeface="TH SarabunPSK" panose="020B0500040200020003" charset="0"/>
              </a:rPr>
              <a:t>จัด ตกแต่งอาหารประเภทสำรับ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charset="0"/>
              <a:ea typeface="+mn-ea"/>
              <a:cs typeface="TH SarabunPSK" panose="020B0500040200020003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5306" y="453323"/>
            <a:ext cx="7155668" cy="913398"/>
            <a:chOff x="406420" y="659370"/>
            <a:chExt cx="7155668" cy="913398"/>
          </a:xfrm>
        </p:grpSpPr>
        <p:sp>
          <p:nvSpPr>
            <p:cNvPr id="2" name="Rectangle 1"/>
            <p:cNvSpPr/>
            <p:nvPr/>
          </p:nvSpPr>
          <p:spPr>
            <a:xfrm>
              <a:off x="406420" y="859536"/>
              <a:ext cx="7155668" cy="713232"/>
            </a:xfrm>
            <a:prstGeom prst="rect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1C31E5-97DD-474C-8B09-C8ADFA97787C}"/>
                </a:ext>
              </a:extLst>
            </p:cNvPr>
            <p:cNvSpPr/>
            <p:nvPr/>
          </p:nvSpPr>
          <p:spPr>
            <a:xfrm>
              <a:off x="406420" y="659370"/>
              <a:ext cx="6881348" cy="768281"/>
            </a:xfrm>
            <a:prstGeom prst="rect">
              <a:avLst/>
            </a:prstGeom>
            <a:solidFill>
              <a:srgbClr val="CC99FF"/>
            </a:solidFill>
            <a:ln>
              <a:solidFill>
                <a:srgbClr val="CC99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หลักการเตรียม ประกอบ จัด ตกแต่งอาหารประเภทสำรับ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10118" y="3576378"/>
            <a:ext cx="3172968" cy="2324701"/>
            <a:chOff x="1788225" y="3509415"/>
            <a:chExt cx="3172968" cy="2324701"/>
          </a:xfrm>
        </p:grpSpPr>
        <p:pic>
          <p:nvPicPr>
            <p:cNvPr id="18" name="รูปภาพ 100">
              <a:extLst>
                <a:ext uri="{FF2B5EF4-FFF2-40B4-BE49-F238E27FC236}">
                  <a16:creationId xmlns:a16="http://schemas.microsoft.com/office/drawing/2014/main" id="{E603F981-A93D-424A-AD43-A3DD6B8A4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833" b="23225"/>
            <a:stretch/>
          </p:blipFill>
          <p:spPr>
            <a:xfrm>
              <a:off x="1843702" y="3509415"/>
              <a:ext cx="3062014" cy="1765343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1788225" y="5207794"/>
              <a:ext cx="3172968" cy="62632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แกงจืดตกแต่งด้วยใบหอมกรีดแช่น้ำ</a:t>
              </a:r>
              <a:endParaRPr lang="en-US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55876" y="3463387"/>
            <a:ext cx="4725964" cy="2437692"/>
            <a:chOff x="5955876" y="3463387"/>
            <a:chExt cx="4725964" cy="2437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94913F-8413-4C07-A78A-F110F76D2F59}"/>
                </a:ext>
              </a:extLst>
            </p:cNvPr>
            <p:cNvGrpSpPr/>
            <p:nvPr/>
          </p:nvGrpSpPr>
          <p:grpSpPr>
            <a:xfrm>
              <a:off x="6103479" y="3463387"/>
              <a:ext cx="4154466" cy="2365874"/>
              <a:chOff x="7157752" y="1787016"/>
              <a:chExt cx="4154466" cy="2365874"/>
            </a:xfrm>
          </p:grpSpPr>
          <p:pic>
            <p:nvPicPr>
              <p:cNvPr id="15" name="รูปภาพ 12">
                <a:extLst>
                  <a:ext uri="{FF2B5EF4-FFF2-40B4-BE49-F238E27FC236}">
                    <a16:creationId xmlns:a16="http://schemas.microsoft.com/office/drawing/2014/main" id="{3CADFD8E-E379-4F5E-B51D-9CCE49D349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9965" b="25045"/>
              <a:stretch/>
            </p:blipFill>
            <p:spPr>
              <a:xfrm>
                <a:off x="7630543" y="1787016"/>
                <a:ext cx="3208885" cy="1857400"/>
              </a:xfrm>
              <a:prstGeom prst="rect">
                <a:avLst/>
              </a:prstGeom>
            </p:spPr>
          </p:pic>
          <p:pic>
            <p:nvPicPr>
              <p:cNvPr id="16" name="รูปภาพ 12">
                <a:extLst>
                  <a:ext uri="{FF2B5EF4-FFF2-40B4-BE49-F238E27FC236}">
                    <a16:creationId xmlns:a16="http://schemas.microsoft.com/office/drawing/2014/main" id="{2A9299DC-5311-4738-9585-FC2AC30BD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9965" t="76417" b="7254"/>
              <a:stretch/>
            </p:blipFill>
            <p:spPr>
              <a:xfrm>
                <a:off x="7157752" y="3629015"/>
                <a:ext cx="4154466" cy="523875"/>
              </a:xfrm>
              <a:prstGeom prst="rect">
                <a:avLst/>
              </a:prstGeom>
            </p:spPr>
          </p:pic>
        </p:grpSp>
        <p:sp>
          <p:nvSpPr>
            <p:cNvPr id="21" name="Rounded Rectangle 20"/>
            <p:cNvSpPr/>
            <p:nvPr/>
          </p:nvSpPr>
          <p:spPr>
            <a:xfrm>
              <a:off x="5955876" y="5305386"/>
              <a:ext cx="4725964" cy="59569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ผักแกะสลักวางลงในจานเดียวกับผอบหรือถ้วยน้ำพริก</a:t>
              </a:r>
              <a:endParaRPr lang="en-US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7D7A5A6-A254-8A42-94D1-487260D38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9527" y="0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6">
            <a:extLst>
              <a:ext uri="{FF2B5EF4-FFF2-40B4-BE49-F238E27FC236}">
                <a16:creationId xmlns:a16="http://schemas.microsoft.com/office/drawing/2014/main" id="{CE298313-BDA0-4BE9-BB91-136BF3A70926}"/>
              </a:ext>
            </a:extLst>
          </p:cNvPr>
          <p:cNvSpPr>
            <a:spLocks/>
          </p:cNvSpPr>
          <p:nvPr/>
        </p:nvSpPr>
        <p:spPr bwMode="auto">
          <a:xfrm>
            <a:off x="-9527" y="6393475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9" name="สี่เหลี่ยมผืนผ้ามุมมน 3">
            <a:extLst>
              <a:ext uri="{FF2B5EF4-FFF2-40B4-BE49-F238E27FC236}">
                <a16:creationId xmlns:a16="http://schemas.microsoft.com/office/drawing/2014/main" id="{A732AD09-30E0-45F0-890F-4B9806ADF4D7}"/>
              </a:ext>
            </a:extLst>
          </p:cNvPr>
          <p:cNvSpPr/>
          <p:nvPr/>
        </p:nvSpPr>
        <p:spPr>
          <a:xfrm>
            <a:off x="1258414" y="2020210"/>
            <a:ext cx="4712618" cy="39376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นักเรียนร่วมกันวิเคราะห์ว่าการที่จะเริ่มลงมือประกอบอาหาร ๑ เมนู</a:t>
            </a:r>
            <a:r>
              <a:rPr kumimoji="0" lang="th-TH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 จะต้องมีการขั้นตอนในการปฏิบัติอย่างไรบ้าง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1026" y="371568"/>
            <a:ext cx="7155668" cy="913398"/>
            <a:chOff x="406420" y="659370"/>
            <a:chExt cx="7155668" cy="913398"/>
          </a:xfrm>
        </p:grpSpPr>
        <p:sp>
          <p:nvSpPr>
            <p:cNvPr id="2" name="Rectangle 1"/>
            <p:cNvSpPr/>
            <p:nvPr/>
          </p:nvSpPr>
          <p:spPr>
            <a:xfrm>
              <a:off x="406420" y="859536"/>
              <a:ext cx="7155668" cy="713232"/>
            </a:xfrm>
            <a:prstGeom prst="rect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1C31E5-97DD-474C-8B09-C8ADFA97787C}"/>
                </a:ext>
              </a:extLst>
            </p:cNvPr>
            <p:cNvSpPr/>
            <p:nvPr/>
          </p:nvSpPr>
          <p:spPr>
            <a:xfrm>
              <a:off x="406420" y="659370"/>
              <a:ext cx="6881348" cy="768281"/>
            </a:xfrm>
            <a:prstGeom prst="rect">
              <a:avLst/>
            </a:prstGeom>
            <a:solidFill>
              <a:srgbClr val="CC99FF"/>
            </a:solidFill>
            <a:ln>
              <a:solidFill>
                <a:srgbClr val="CC99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หลักการเตรียม ประกอบ จัด ตกแต่งอาหารประเภทสำรับ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0" y="1304322"/>
            <a:ext cx="1869566" cy="18695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93556" y="2675377"/>
            <a:ext cx="489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จัดเตรียมวัสดุ อุปกรณ์ ส่วนผสมต่าง ๆ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93556" y="3495033"/>
            <a:ext cx="489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ลงมือประกอบอาหาร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93556" y="4499078"/>
            <a:ext cx="4891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ตกแต่งอาหารที่ประกอบเสร็จแล้วให้สวยงาม </a:t>
            </a:r>
            <a:b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ดูน่ารับประทาน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B2A869E-05CA-A64B-A74F-323151E5F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กลุ่ม 20"/>
          <p:cNvGrpSpPr/>
          <p:nvPr/>
        </p:nvGrpSpPr>
        <p:grpSpPr>
          <a:xfrm>
            <a:off x="1547667" y="1861272"/>
            <a:ext cx="5234133" cy="1007768"/>
            <a:chOff x="1547667" y="1687096"/>
            <a:chExt cx="5234133" cy="1007768"/>
          </a:xfrm>
        </p:grpSpPr>
        <p:sp>
          <p:nvSpPr>
            <p:cNvPr id="2" name="สี่เหลี่ยมผืนผ้ามุมมน 1"/>
            <p:cNvSpPr/>
            <p:nvPr/>
          </p:nvSpPr>
          <p:spPr>
            <a:xfrm>
              <a:off x="1898073" y="1687096"/>
              <a:ext cx="4883727" cy="987818"/>
            </a:xfrm>
            <a:prstGeom prst="roundRect">
              <a:avLst>
                <a:gd name="adj" fmla="val 50000"/>
              </a:avLst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3" name="Group 86"/>
            <p:cNvGrpSpPr/>
            <p:nvPr/>
          </p:nvGrpSpPr>
          <p:grpSpPr>
            <a:xfrm>
              <a:off x="1547667" y="1740757"/>
              <a:ext cx="5234132" cy="954107"/>
              <a:chOff x="1547668" y="1760503"/>
              <a:chExt cx="3712425" cy="1806347"/>
            </a:xfrm>
          </p:grpSpPr>
          <p:sp>
            <p:nvSpPr>
              <p:cNvPr id="68" name="TextBox 34"/>
              <p:cNvSpPr txBox="1"/>
              <p:nvPr/>
            </p:nvSpPr>
            <p:spPr>
              <a:xfrm>
                <a:off x="1785391" y="1760503"/>
                <a:ext cx="3474702" cy="18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๑. เตรียมส่วนผสมและเครื่องปรุงของอาหาร</a:t>
                </a:r>
                <a:br>
                  <a:rPr lang="th-TH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ประเภทสำรับก่อนการประกอบอาหาร</a:t>
                </a:r>
              </a:p>
            </p:txBody>
          </p:sp>
          <p:cxnSp>
            <p:nvCxnSpPr>
              <p:cNvPr id="71" name="Straight Arrow Connector 41"/>
              <p:cNvCxnSpPr/>
              <p:nvPr/>
            </p:nvCxnSpPr>
            <p:spPr>
              <a:xfrm>
                <a:off x="1547668" y="2208902"/>
                <a:ext cx="237724" cy="0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กลุ่ม 22"/>
          <p:cNvGrpSpPr/>
          <p:nvPr/>
        </p:nvGrpSpPr>
        <p:grpSpPr>
          <a:xfrm>
            <a:off x="1578213" y="4400258"/>
            <a:ext cx="5258026" cy="1039476"/>
            <a:chOff x="1578213" y="4389372"/>
            <a:chExt cx="5258026" cy="1039476"/>
          </a:xfrm>
        </p:grpSpPr>
        <p:sp>
          <p:nvSpPr>
            <p:cNvPr id="115" name="สี่เหลี่ยมผืนผ้ามุมมน 114"/>
            <p:cNvSpPr/>
            <p:nvPr/>
          </p:nvSpPr>
          <p:spPr>
            <a:xfrm>
              <a:off x="1882833" y="4389372"/>
              <a:ext cx="4953406" cy="1039476"/>
            </a:xfrm>
            <a:prstGeom prst="roundRect">
              <a:avLst>
                <a:gd name="adj" fmla="val 50000"/>
              </a:avLst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6" name="Group 88"/>
            <p:cNvGrpSpPr/>
            <p:nvPr/>
          </p:nvGrpSpPr>
          <p:grpSpPr>
            <a:xfrm>
              <a:off x="1578213" y="4460267"/>
              <a:ext cx="5258026" cy="954107"/>
              <a:chOff x="1610747" y="4245896"/>
              <a:chExt cx="5258026" cy="954107"/>
            </a:xfrm>
          </p:grpSpPr>
          <p:sp>
            <p:nvSpPr>
              <p:cNvPr id="78" name="TextBox 52"/>
              <p:cNvSpPr txBox="1"/>
              <p:nvPr/>
            </p:nvSpPr>
            <p:spPr>
              <a:xfrm>
                <a:off x="2135155" y="4245896"/>
                <a:ext cx="473361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๓. จัดอาหารใส่ภาชนะที่เหมาะสมและสวยงาม </a:t>
                </a:r>
                <a:br>
                  <a:rPr lang="th-TH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 สะดวกต่อการตักรับประทาน</a:t>
                </a:r>
              </a:p>
            </p:txBody>
          </p:sp>
          <p:cxnSp>
            <p:nvCxnSpPr>
              <p:cNvPr id="79" name="Straight Arrow Connector 54"/>
              <p:cNvCxnSpPr/>
              <p:nvPr/>
            </p:nvCxnSpPr>
            <p:spPr>
              <a:xfrm>
                <a:off x="1610747" y="4545327"/>
                <a:ext cx="324000" cy="0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กลุ่ม 21"/>
          <p:cNvGrpSpPr/>
          <p:nvPr/>
        </p:nvGrpSpPr>
        <p:grpSpPr>
          <a:xfrm>
            <a:off x="1547667" y="3104415"/>
            <a:ext cx="5234133" cy="987337"/>
            <a:chOff x="1547667" y="3017327"/>
            <a:chExt cx="5234133" cy="987337"/>
          </a:xfrm>
        </p:grpSpPr>
        <p:sp>
          <p:nvSpPr>
            <p:cNvPr id="114" name="สี่เหลี่ยมผืนผ้ามุมมน 113"/>
            <p:cNvSpPr/>
            <p:nvPr/>
          </p:nvSpPr>
          <p:spPr>
            <a:xfrm>
              <a:off x="1882834" y="3017327"/>
              <a:ext cx="4898966" cy="975487"/>
            </a:xfrm>
            <a:prstGeom prst="roundRect">
              <a:avLst>
                <a:gd name="adj" fmla="val 50000"/>
              </a:avLst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75" name="Straight Arrow Connector 50"/>
            <p:cNvCxnSpPr/>
            <p:nvPr/>
          </p:nvCxnSpPr>
          <p:spPr>
            <a:xfrm flipV="1">
              <a:off x="1547667" y="3280872"/>
              <a:ext cx="335165" cy="14531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60"/>
            <p:cNvSpPr txBox="1"/>
            <p:nvPr/>
          </p:nvSpPr>
          <p:spPr>
            <a:xfrm>
              <a:off x="2206656" y="3050557"/>
              <a:ext cx="40272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๒. ประกอบอาหารอย่างมีสุขอนามัย</a:t>
              </a:r>
              <a:b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และสงวนคุณค่าทางอาหาร</a:t>
              </a:r>
            </a:p>
          </p:txBody>
        </p:sp>
      </p:grpSp>
      <p:cxnSp>
        <p:nvCxnSpPr>
          <p:cNvPr id="18" name="ตัวเชื่อมต่อตรง 17"/>
          <p:cNvCxnSpPr>
            <a:stCxn id="40" idx="6"/>
          </p:cNvCxnSpPr>
          <p:nvPr/>
        </p:nvCxnSpPr>
        <p:spPr>
          <a:xfrm flipH="1">
            <a:off x="1547667" y="1715307"/>
            <a:ext cx="1" cy="4271057"/>
          </a:xfrm>
          <a:prstGeom prst="line">
            <a:avLst/>
          </a:prstGeom>
          <a:ln w="38100">
            <a:solidFill>
              <a:srgbClr val="79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กลุ่ม 23"/>
          <p:cNvGrpSpPr/>
          <p:nvPr/>
        </p:nvGrpSpPr>
        <p:grpSpPr>
          <a:xfrm>
            <a:off x="1547666" y="5733334"/>
            <a:ext cx="5222968" cy="546525"/>
            <a:chOff x="1558832" y="5732660"/>
            <a:chExt cx="5222968" cy="546525"/>
          </a:xfrm>
        </p:grpSpPr>
        <p:sp>
          <p:nvSpPr>
            <p:cNvPr id="116" name="สี่เหลี่ยมผืนผ้ามุมมน 115"/>
            <p:cNvSpPr/>
            <p:nvPr/>
          </p:nvSpPr>
          <p:spPr>
            <a:xfrm>
              <a:off x="1882833" y="5732660"/>
              <a:ext cx="4898967" cy="507409"/>
            </a:xfrm>
            <a:prstGeom prst="roundRect">
              <a:avLst>
                <a:gd name="adj" fmla="val 50000"/>
              </a:avLst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TextBox 60"/>
            <p:cNvSpPr txBox="1"/>
            <p:nvPr/>
          </p:nvSpPr>
          <p:spPr>
            <a:xfrm>
              <a:off x="1909340" y="5755965"/>
              <a:ext cx="48030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๔. ตกแต่งอาหารให้สวยงาม น่ารับประทาน</a:t>
              </a:r>
            </a:p>
          </p:txBody>
        </p:sp>
        <p:cxnSp>
          <p:nvCxnSpPr>
            <p:cNvPr id="117" name="Straight Arrow Connector 54"/>
            <p:cNvCxnSpPr/>
            <p:nvPr/>
          </p:nvCxnSpPr>
          <p:spPr>
            <a:xfrm>
              <a:off x="1558832" y="5986364"/>
              <a:ext cx="324000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2841530" y="626320"/>
            <a:ext cx="7155668" cy="913398"/>
            <a:chOff x="406420" y="659370"/>
            <a:chExt cx="7155668" cy="913398"/>
          </a:xfrm>
        </p:grpSpPr>
        <p:sp>
          <p:nvSpPr>
            <p:cNvPr id="49" name="Rectangle 48"/>
            <p:cNvSpPr/>
            <p:nvPr/>
          </p:nvSpPr>
          <p:spPr>
            <a:xfrm>
              <a:off x="406420" y="859536"/>
              <a:ext cx="7155668" cy="713232"/>
            </a:xfrm>
            <a:prstGeom prst="rect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1C31E5-97DD-474C-8B09-C8ADFA97787C}"/>
                </a:ext>
              </a:extLst>
            </p:cNvPr>
            <p:cNvSpPr/>
            <p:nvPr/>
          </p:nvSpPr>
          <p:spPr>
            <a:xfrm>
              <a:off x="406420" y="659370"/>
              <a:ext cx="6881348" cy="768281"/>
            </a:xfrm>
            <a:prstGeom prst="rect">
              <a:avLst/>
            </a:prstGeom>
            <a:solidFill>
              <a:srgbClr val="CC99FF"/>
            </a:solidFill>
            <a:ln>
              <a:solidFill>
                <a:srgbClr val="CC99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หลักการเตรียม ประกอบ จัด ตกแต่งอาหารประเภทสำรับ</a:t>
              </a:r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828302" y="319640"/>
            <a:ext cx="1438729" cy="1378811"/>
            <a:chOff x="323528" y="1103237"/>
            <a:chExt cx="1224140" cy="122414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784" y="1205984"/>
              <a:ext cx="1124689" cy="1029645"/>
            </a:xfrm>
            <a:prstGeom prst="rect">
              <a:avLst/>
            </a:prstGeom>
          </p:spPr>
        </p:pic>
        <p:sp>
          <p:nvSpPr>
            <p:cNvPr id="40" name="Oval 66"/>
            <p:cNvSpPr/>
            <p:nvPr/>
          </p:nvSpPr>
          <p:spPr>
            <a:xfrm>
              <a:off x="323528" y="1103237"/>
              <a:ext cx="1224140" cy="1224140"/>
            </a:xfrm>
            <a:prstGeom prst="ellipse">
              <a:avLst/>
            </a:pr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505574" y="4045769"/>
            <a:ext cx="2928933" cy="2077156"/>
            <a:chOff x="1788225" y="3509415"/>
            <a:chExt cx="3172968" cy="2324701"/>
          </a:xfrm>
        </p:grpSpPr>
        <p:pic>
          <p:nvPicPr>
            <p:cNvPr id="52" name="รูปภาพ 100">
              <a:extLst>
                <a:ext uri="{FF2B5EF4-FFF2-40B4-BE49-F238E27FC236}">
                  <a16:creationId xmlns:a16="http://schemas.microsoft.com/office/drawing/2014/main" id="{E603F981-A93D-424A-AD43-A3DD6B8A4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9833" b="23225"/>
            <a:stretch/>
          </p:blipFill>
          <p:spPr>
            <a:xfrm>
              <a:off x="1843702" y="3509415"/>
              <a:ext cx="3062014" cy="1765343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1788225" y="5207794"/>
              <a:ext cx="3172968" cy="62632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แกงจืดตกแต่งด้วยใบหอมกรีดแช่น้ำ</a:t>
              </a:r>
              <a:endPara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132204" y="1813620"/>
            <a:ext cx="3903907" cy="2022502"/>
            <a:chOff x="5955876" y="3463387"/>
            <a:chExt cx="4725964" cy="243769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D94913F-8413-4C07-A78A-F110F76D2F59}"/>
                </a:ext>
              </a:extLst>
            </p:cNvPr>
            <p:cNvGrpSpPr/>
            <p:nvPr/>
          </p:nvGrpSpPr>
          <p:grpSpPr>
            <a:xfrm>
              <a:off x="6103479" y="3463387"/>
              <a:ext cx="4154466" cy="2365874"/>
              <a:chOff x="7157752" y="1787016"/>
              <a:chExt cx="4154466" cy="2365874"/>
            </a:xfrm>
          </p:grpSpPr>
          <p:pic>
            <p:nvPicPr>
              <p:cNvPr id="57" name="รูปภาพ 12">
                <a:extLst>
                  <a:ext uri="{FF2B5EF4-FFF2-40B4-BE49-F238E27FC236}">
                    <a16:creationId xmlns:a16="http://schemas.microsoft.com/office/drawing/2014/main" id="{3CADFD8E-E379-4F5E-B51D-9CCE49D349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965" b="25045"/>
              <a:stretch/>
            </p:blipFill>
            <p:spPr>
              <a:xfrm>
                <a:off x="7630543" y="1787016"/>
                <a:ext cx="3208885" cy="1857400"/>
              </a:xfrm>
              <a:prstGeom prst="rect">
                <a:avLst/>
              </a:prstGeom>
            </p:spPr>
          </p:pic>
          <p:pic>
            <p:nvPicPr>
              <p:cNvPr id="58" name="รูปภาพ 12">
                <a:extLst>
                  <a:ext uri="{FF2B5EF4-FFF2-40B4-BE49-F238E27FC236}">
                    <a16:creationId xmlns:a16="http://schemas.microsoft.com/office/drawing/2014/main" id="{2A9299DC-5311-4738-9585-FC2AC30BD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965" t="76417" b="7254"/>
              <a:stretch/>
            </p:blipFill>
            <p:spPr>
              <a:xfrm>
                <a:off x="7157752" y="3629015"/>
                <a:ext cx="4154466" cy="523875"/>
              </a:xfrm>
              <a:prstGeom prst="rect">
                <a:avLst/>
              </a:prstGeom>
            </p:spPr>
          </p:pic>
        </p:grpSp>
        <p:sp>
          <p:nvSpPr>
            <p:cNvPr id="56" name="Rounded Rectangle 55"/>
            <p:cNvSpPr/>
            <p:nvPr/>
          </p:nvSpPr>
          <p:spPr>
            <a:xfrm>
              <a:off x="5955876" y="5305386"/>
              <a:ext cx="4725964" cy="59569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ผักแกะสลักวางลงในจานเดียวกับผอบหรือถ้วยน้ำพริก</a:t>
              </a:r>
              <a:endParaRPr lang="en-US" sz="2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E317D10D-A424-3B43-B60F-CED76077B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72236" y="0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6">
            <a:extLst>
              <a:ext uri="{FF2B5EF4-FFF2-40B4-BE49-F238E27FC236}">
                <a16:creationId xmlns:a16="http://schemas.microsoft.com/office/drawing/2014/main" id="{CE298313-BDA0-4BE9-BB91-136BF3A7092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49" name="ชื่อเรื่อง 1">
            <a:extLst>
              <a:ext uri="{FF2B5EF4-FFF2-40B4-BE49-F238E27FC236}">
                <a16:creationId xmlns:a16="http://schemas.microsoft.com/office/drawing/2014/main" id="{72E4BB0A-7D59-4A87-87A7-96EACCDF39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442" y="612349"/>
            <a:ext cx="6343569" cy="704850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หลักการเตรียม ประกอบ จัด ตกแต่งอาหารประเภทสำรับ</a:t>
            </a:r>
          </a:p>
        </p:txBody>
      </p:sp>
      <p:sp>
        <p:nvSpPr>
          <p:cNvPr id="9" name="สี่เหลี่ยมผืนผ้ามุมมน 3">
            <a:extLst>
              <a:ext uri="{FF2B5EF4-FFF2-40B4-BE49-F238E27FC236}">
                <a16:creationId xmlns:a16="http://schemas.microsoft.com/office/drawing/2014/main" id="{A732AD09-30E0-45F0-890F-4B9806ADF4D7}"/>
              </a:ext>
            </a:extLst>
          </p:cNvPr>
          <p:cNvSpPr/>
          <p:nvPr/>
        </p:nvSpPr>
        <p:spPr>
          <a:xfrm>
            <a:off x="1319520" y="1667803"/>
            <a:ext cx="9836159" cy="39777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charset="0"/>
                <a:cs typeface="TH SarabunPSK" panose="020B0500040200020003" charset="0"/>
              </a:rPr>
              <a:t>นักเรียนร่วมกันวิเคราะห์ประโยชน์ของหลักการ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เตรียม ประกอบ จัด ตกแต่งอาหารประเภทสำรับ</a:t>
            </a:r>
            <a:r>
              <a:rPr lang="th-TH" b="1" dirty="0">
                <a:solidFill>
                  <a:prstClr val="black"/>
                </a:solidFill>
                <a:latin typeface="TH SarabunPSK" panose="020B0500040200020003" charset="0"/>
                <a:cs typeface="TH SarabunPSK" panose="020B0500040200020003" charset="0"/>
              </a:rPr>
              <a:t>สรุปเขียนเป็นแผนภาพความคิด 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charset="0"/>
                <a:cs typeface="TH SarabunPSK" panose="020B0500040200020003" charset="0"/>
              </a:rPr>
              <a:t>การเตรียมส่วนผสมและเครื่องปรุงของอาหาร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kumimoji="0" lang="th-TH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charset="0"/>
                <a:cs typeface="TH SarabunPSK" panose="020B0500040200020003" charset="0"/>
              </a:rPr>
              <a:t>การประกอบอาหารอย่างมีสุขอนามัย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charset="0"/>
                <a:cs typeface="TH SarabunPSK" panose="020B0500040200020003" charset="0"/>
              </a:rPr>
              <a:t>การจัดอาหารใส่ภาชนะที่เหมาะสม สวยงาม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kumimoji="0" lang="th-TH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charset="0"/>
                <a:cs typeface="TH SarabunPSK" panose="020B0500040200020003" charset="0"/>
              </a:rPr>
              <a:t>การตกแต่งอาหารให้สวยงาม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24708" y="328188"/>
            <a:ext cx="7155668" cy="913398"/>
            <a:chOff x="406420" y="659370"/>
            <a:chExt cx="7155668" cy="913398"/>
          </a:xfrm>
        </p:grpSpPr>
        <p:sp>
          <p:nvSpPr>
            <p:cNvPr id="12" name="Rectangle 11"/>
            <p:cNvSpPr/>
            <p:nvPr/>
          </p:nvSpPr>
          <p:spPr>
            <a:xfrm>
              <a:off x="406420" y="859536"/>
              <a:ext cx="7155668" cy="713232"/>
            </a:xfrm>
            <a:prstGeom prst="rect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1C31E5-97DD-474C-8B09-C8ADFA97787C}"/>
                </a:ext>
              </a:extLst>
            </p:cNvPr>
            <p:cNvSpPr/>
            <p:nvPr/>
          </p:nvSpPr>
          <p:spPr>
            <a:xfrm>
              <a:off x="406420" y="659370"/>
              <a:ext cx="6881348" cy="768281"/>
            </a:xfrm>
            <a:prstGeom prst="rect">
              <a:avLst/>
            </a:prstGeom>
            <a:solidFill>
              <a:srgbClr val="CC99FF"/>
            </a:solidFill>
            <a:ln>
              <a:solidFill>
                <a:srgbClr val="CC99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หลักการเตรียม ประกอบ จัด ตกแต่งอาหารประเภทสำรับ</a:t>
              </a: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1C3A1D5-ADE9-F844-BB8F-319688636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5400000">
            <a:off x="-5397983" y="1680353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5351897" y="2467300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มนมุมสี่เหลี่ยมผืนผ้าหนึ่งมุม 135">
            <a:extLst>
              <a:ext uri="{FF2B5EF4-FFF2-40B4-BE49-F238E27FC236}">
                <a16:creationId xmlns:a16="http://schemas.microsoft.com/office/drawing/2014/main" id="{53A30B47-155B-44DD-BFDD-A7184E45945A}"/>
              </a:ext>
            </a:extLst>
          </p:cNvPr>
          <p:cNvSpPr/>
          <p:nvPr/>
        </p:nvSpPr>
        <p:spPr>
          <a:xfrm>
            <a:off x="440206" y="660148"/>
            <a:ext cx="3175758" cy="988738"/>
          </a:xfrm>
          <a:prstGeom prst="round1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1C31E5-97DD-474C-8B09-C8ADFA97787C}"/>
              </a:ext>
            </a:extLst>
          </p:cNvPr>
          <p:cNvSpPr/>
          <p:nvPr/>
        </p:nvSpPr>
        <p:spPr>
          <a:xfrm>
            <a:off x="3826276" y="1484294"/>
            <a:ext cx="5345156" cy="1423498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การเตรียมส่วนผสมและเครื่องปรุงของ</a:t>
            </a:r>
          </a:p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อาหารประเภทสำรับก่อนการประกอบอาหาร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BA34D3-7836-4733-8085-95C17BF4E8CE}"/>
              </a:ext>
            </a:extLst>
          </p:cNvPr>
          <p:cNvCxnSpPr/>
          <p:nvPr/>
        </p:nvCxnSpPr>
        <p:spPr>
          <a:xfrm flipH="1">
            <a:off x="6498854" y="2916997"/>
            <a:ext cx="4860" cy="6447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833641E-3B53-4F2F-933E-49DFED5D4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974651"/>
              </p:ext>
            </p:extLst>
          </p:nvPr>
        </p:nvGraphicFramePr>
        <p:xfrm>
          <a:off x="3826276" y="3570964"/>
          <a:ext cx="5500604" cy="229948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{72833802-FEF1-4C79-8D5D-14CF1EAF98D9}</a:tableStyleId>
              </a:tblPr>
              <a:tblGrid>
                <a:gridCol w="5500604">
                  <a:extLst>
                    <a:ext uri="{9D8B030D-6E8A-4147-A177-3AD203B41FA5}">
                      <a16:colId xmlns:a16="http://schemas.microsoft.com/office/drawing/2014/main" val="3863118241"/>
                    </a:ext>
                  </a:extLst>
                </a:gridCol>
              </a:tblGrid>
              <a:tr h="630503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ประโยชน์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06002"/>
                  </a:ext>
                </a:extLst>
              </a:tr>
              <a:tr h="1668980">
                <a:tc>
                  <a:txBody>
                    <a:bodyPr/>
                    <a:lstStyle/>
                    <a:p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ประหยัดเวลาในการทำงาน เช่น การล้าง หั่น สับ บุบ ทุบ คั่ว โขลก ชั่งตวงส่วนผสมและเครื่องปรุงอาหาร เพื่อให้มีรสชาติและปริมาณคงที่เท่ากันทุกครั้ง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387265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97386" y="4224932"/>
            <a:ext cx="5358384" cy="1471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18FA040-C6DB-D04A-A67B-3C2DBD18D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4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39858" y="-92964"/>
            <a:ext cx="12271715" cy="3520440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AFA2DEFB-9DC4-4313-80B4-88382115AED9}"/>
              </a:ext>
            </a:extLst>
          </p:cNvPr>
          <p:cNvSpPr/>
          <p:nvPr/>
        </p:nvSpPr>
        <p:spPr>
          <a:xfrm>
            <a:off x="850419" y="3006505"/>
            <a:ext cx="2503102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แกงเขียวหวาน</a:t>
            </a: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CFC4D71B-BA30-4A70-A100-137D07CD9E33}"/>
              </a:ext>
            </a:extLst>
          </p:cNvPr>
          <p:cNvSpPr/>
          <p:nvPr/>
        </p:nvSpPr>
        <p:spPr>
          <a:xfrm>
            <a:off x="3611340" y="3015283"/>
            <a:ext cx="2465044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ข้าวแช่</a:t>
            </a: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C1D24B63-93C7-4414-B86F-C4699F16CA45}"/>
              </a:ext>
            </a:extLst>
          </p:cNvPr>
          <p:cNvSpPr/>
          <p:nvPr/>
        </p:nvSpPr>
        <p:spPr>
          <a:xfrm>
            <a:off x="6334203" y="3031476"/>
            <a:ext cx="2973364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แกงมัสมั่น</a:t>
            </a:r>
          </a:p>
        </p:txBody>
      </p:sp>
      <p:sp>
        <p:nvSpPr>
          <p:cNvPr id="13" name="Rounded Rectangle 25">
            <a:extLst>
              <a:ext uri="{FF2B5EF4-FFF2-40B4-BE49-F238E27FC236}">
                <a16:creationId xmlns:a16="http://schemas.microsoft.com/office/drawing/2014/main" id="{25F26ACF-7399-4448-A58D-C1EEF061C2DB}"/>
              </a:ext>
            </a:extLst>
          </p:cNvPr>
          <p:cNvSpPr/>
          <p:nvPr/>
        </p:nvSpPr>
        <p:spPr>
          <a:xfrm>
            <a:off x="790894" y="4233848"/>
            <a:ext cx="1561689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ขนมจีน</a:t>
            </a:r>
          </a:p>
        </p:txBody>
      </p:sp>
      <p:sp>
        <p:nvSpPr>
          <p:cNvPr id="14" name="Rounded Rectangle 33">
            <a:extLst>
              <a:ext uri="{FF2B5EF4-FFF2-40B4-BE49-F238E27FC236}">
                <a16:creationId xmlns:a16="http://schemas.microsoft.com/office/drawing/2014/main" id="{48016DE4-5687-40CE-B667-5ECC3CF4B5D3}"/>
              </a:ext>
            </a:extLst>
          </p:cNvPr>
          <p:cNvSpPr/>
          <p:nvPr/>
        </p:nvSpPr>
        <p:spPr>
          <a:xfrm>
            <a:off x="2949722" y="4254162"/>
            <a:ext cx="1466687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แกงเผ็ด</a:t>
            </a:r>
          </a:p>
        </p:txBody>
      </p:sp>
      <p:sp>
        <p:nvSpPr>
          <p:cNvPr id="15" name="Rounded Rectangle 34">
            <a:extLst>
              <a:ext uri="{FF2B5EF4-FFF2-40B4-BE49-F238E27FC236}">
                <a16:creationId xmlns:a16="http://schemas.microsoft.com/office/drawing/2014/main" id="{86D6D89E-23F3-494F-8A91-2E139973CD3D}"/>
              </a:ext>
            </a:extLst>
          </p:cNvPr>
          <p:cNvSpPr/>
          <p:nvPr/>
        </p:nvSpPr>
        <p:spPr>
          <a:xfrm>
            <a:off x="5013548" y="4233848"/>
            <a:ext cx="1561689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หลนปูเค็ม</a:t>
            </a:r>
          </a:p>
        </p:txBody>
      </p:sp>
      <p:pic>
        <p:nvPicPr>
          <p:cNvPr id="16" name="รูปภาพ 21">
            <a:extLst>
              <a:ext uri="{FF2B5EF4-FFF2-40B4-BE49-F238E27FC236}">
                <a16:creationId xmlns:a16="http://schemas.microsoft.com/office/drawing/2014/main" id="{77FCE889-9028-48F0-B2A6-FF07D86EE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02" y="1333392"/>
            <a:ext cx="1972492" cy="418816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7" name="Rounded Rectangular Callout 2">
            <a:extLst>
              <a:ext uri="{FF2B5EF4-FFF2-40B4-BE49-F238E27FC236}">
                <a16:creationId xmlns:a16="http://schemas.microsoft.com/office/drawing/2014/main" id="{A98333E5-50F7-42FF-AC47-B8278CB1A0D8}"/>
              </a:ext>
            </a:extLst>
          </p:cNvPr>
          <p:cNvSpPr/>
          <p:nvPr/>
        </p:nvSpPr>
        <p:spPr>
          <a:xfrm>
            <a:off x="2108850" y="853793"/>
            <a:ext cx="6768935" cy="1472512"/>
          </a:xfrm>
          <a:prstGeom prst="wedgeRoundRectCallout">
            <a:avLst>
              <a:gd name="adj1" fmla="val 59780"/>
              <a:gd name="adj2" fmla="val 3826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อาหารภาคกลางที่นักเรียนรู้จักมีอะไรบ้าง</a:t>
            </a:r>
          </a:p>
        </p:txBody>
      </p:sp>
      <p:sp>
        <p:nvSpPr>
          <p:cNvPr id="26" name="Rounded Rectangle 34">
            <a:extLst>
              <a:ext uri="{FF2B5EF4-FFF2-40B4-BE49-F238E27FC236}">
                <a16:creationId xmlns:a16="http://schemas.microsoft.com/office/drawing/2014/main" id="{959C291B-CE46-4019-BFF3-59A28ADFFD3B}"/>
              </a:ext>
            </a:extLst>
          </p:cNvPr>
          <p:cNvSpPr/>
          <p:nvPr/>
        </p:nvSpPr>
        <p:spPr>
          <a:xfrm>
            <a:off x="7293011" y="4237495"/>
            <a:ext cx="1561689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แกงส้ม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CFA1D25-B494-B246-9A27-A6DE2A6C3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07" y="111958"/>
            <a:ext cx="934857" cy="8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6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1148</Words>
  <Application>Microsoft Office PowerPoint</Application>
  <PresentationFormat>Widescreen</PresentationFormat>
  <Paragraphs>124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Helvetica Light</vt:lpstr>
      <vt:lpstr>maaja</vt:lpstr>
      <vt:lpstr>TH Sarabun New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หลักการเตรียม ประกอบ จัด ตกแต่งอาหารประเภทสำรับ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กลุ่มสาระการเรียนรู้การงานอาชีพ</dc:title>
  <dc:creator>Chanicha Sabchuen</dc:creator>
  <cp:lastModifiedBy>ญดา   แก้วพาณิชย์</cp:lastModifiedBy>
  <cp:revision>47</cp:revision>
  <cp:lastPrinted>2021-09-14T10:39:01Z</cp:lastPrinted>
  <dcterms:created xsi:type="dcterms:W3CDTF">2021-08-19T06:51:50Z</dcterms:created>
  <dcterms:modified xsi:type="dcterms:W3CDTF">2025-05-02T09:36:45Z</dcterms:modified>
</cp:coreProperties>
</file>