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2" r:id="rId2"/>
    <p:sldId id="325" r:id="rId3"/>
    <p:sldId id="324" r:id="rId4"/>
    <p:sldId id="323" r:id="rId5"/>
    <p:sldId id="384" r:id="rId6"/>
    <p:sldId id="328" r:id="rId7"/>
    <p:sldId id="326" r:id="rId8"/>
    <p:sldId id="331" r:id="rId9"/>
    <p:sldId id="332" r:id="rId10"/>
    <p:sldId id="376" r:id="rId11"/>
    <p:sldId id="377" r:id="rId12"/>
    <p:sldId id="333" r:id="rId13"/>
    <p:sldId id="338" r:id="rId14"/>
    <p:sldId id="336" r:id="rId15"/>
    <p:sldId id="339" r:id="rId16"/>
    <p:sldId id="340" r:id="rId17"/>
    <p:sldId id="378" r:id="rId18"/>
    <p:sldId id="379" r:id="rId19"/>
    <p:sldId id="341" r:id="rId20"/>
    <p:sldId id="346" r:id="rId21"/>
    <p:sldId id="343" r:id="rId22"/>
    <p:sldId id="330" r:id="rId23"/>
    <p:sldId id="348" r:id="rId24"/>
    <p:sldId id="349" r:id="rId25"/>
    <p:sldId id="351" r:id="rId26"/>
    <p:sldId id="350" r:id="rId27"/>
    <p:sldId id="352" r:id="rId28"/>
    <p:sldId id="353" r:id="rId2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CC"/>
    <a:srgbClr val="FF0000"/>
    <a:srgbClr val="ECB4FE"/>
    <a:srgbClr val="DB74EC"/>
    <a:srgbClr val="FFCC66"/>
    <a:srgbClr val="FFDC69"/>
    <a:srgbClr val="3AF3F8"/>
    <a:srgbClr val="EED2E6"/>
    <a:srgbClr val="F6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A5DEA-3634-4292-837F-7A07CAEADE8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9936C44F-9B4B-4AC3-BED9-DE2EB6E2F255}">
      <dgm:prSet phldrT="[Text]" custT="1"/>
      <dgm:spPr>
        <a:solidFill>
          <a:srgbClr val="FFDC6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CBABC-B97C-4225-8AF0-3AA446FCE709}" type="parTrans" cxnId="{AC9ED51E-D3B3-4706-A5B1-6B8D8BC841AC}">
      <dgm:prSet/>
      <dgm:spPr/>
      <dgm:t>
        <a:bodyPr/>
        <a:lstStyle/>
        <a:p>
          <a:endParaRPr lang="th-TH"/>
        </a:p>
      </dgm:t>
    </dgm:pt>
    <dgm:pt modelId="{0E676561-F9E7-4D70-B40F-43880401C9E2}" type="sibTrans" cxnId="{AC9ED51E-D3B3-4706-A5B1-6B8D8BC841AC}">
      <dgm:prSet/>
      <dgm:spPr>
        <a:solidFill>
          <a:srgbClr val="FF0000">
            <a:alpha val="90000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7412C605-C40B-4F75-8A52-86D291430836}">
      <dgm:prSet phldrT="[Text]" custT="1"/>
      <dgm:spPr>
        <a:solidFill>
          <a:srgbClr val="3AF3F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E1E1DD-28C2-4C13-BE18-842E75D4C302}" type="parTrans" cxnId="{B81512C1-6B89-4307-8CD7-82DB6CFD79F0}">
      <dgm:prSet/>
      <dgm:spPr/>
      <dgm:t>
        <a:bodyPr/>
        <a:lstStyle/>
        <a:p>
          <a:endParaRPr lang="th-TH"/>
        </a:p>
      </dgm:t>
    </dgm:pt>
    <dgm:pt modelId="{E7E123DB-C556-47D2-AB01-9B94DB3A062C}" type="sibTrans" cxnId="{B81512C1-6B89-4307-8CD7-82DB6CFD79F0}">
      <dgm:prSet/>
      <dgm:spPr>
        <a:solidFill>
          <a:srgbClr val="FF6600">
            <a:alpha val="89804"/>
          </a:srgbClr>
        </a:solidFill>
        <a:ln>
          <a:solidFill>
            <a:srgbClr val="FF66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8972300C-FDDA-4D82-8790-D538C2798AA6}">
      <dgm:prSet phldrT="[Text]" custT="1"/>
      <dgm:spPr>
        <a:solidFill>
          <a:schemeClr val="accent6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F47CB04-09B4-44EC-BB19-453FC0A043AB}" type="parTrans" cxnId="{4167C4DA-7DF0-4F4F-BD85-FC1249847B34}">
      <dgm:prSet/>
      <dgm:spPr/>
      <dgm:t>
        <a:bodyPr/>
        <a:lstStyle/>
        <a:p>
          <a:endParaRPr lang="th-TH"/>
        </a:p>
      </dgm:t>
    </dgm:pt>
    <dgm:pt modelId="{FD631FA3-7F5C-487E-9242-4143147A2C82}" type="sibTrans" cxnId="{4167C4DA-7DF0-4F4F-BD85-FC1249847B34}">
      <dgm:prSet/>
      <dgm:spPr/>
      <dgm:t>
        <a:bodyPr/>
        <a:lstStyle/>
        <a:p>
          <a:endParaRPr lang="th-TH"/>
        </a:p>
      </dgm:t>
    </dgm:pt>
    <dgm:pt modelId="{C909866A-CDEC-4E4E-A79F-43C4A01E66B8}" type="pres">
      <dgm:prSet presAssocID="{C16A5DEA-3634-4292-837F-7A07CAEADE83}" presName="outerComposite" presStyleCnt="0">
        <dgm:presLayoutVars>
          <dgm:chMax val="5"/>
          <dgm:dir/>
          <dgm:resizeHandles val="exact"/>
        </dgm:presLayoutVars>
      </dgm:prSet>
      <dgm:spPr/>
    </dgm:pt>
    <dgm:pt modelId="{3DB807CF-F7FF-4A5E-8041-E649545329A0}" type="pres">
      <dgm:prSet presAssocID="{C16A5DEA-3634-4292-837F-7A07CAEADE83}" presName="dummyMaxCanvas" presStyleCnt="0">
        <dgm:presLayoutVars/>
      </dgm:prSet>
      <dgm:spPr/>
    </dgm:pt>
    <dgm:pt modelId="{FFF03ED3-3E6A-4FA6-BD0D-73BF586EF158}" type="pres">
      <dgm:prSet presAssocID="{C16A5DEA-3634-4292-837F-7A07CAEADE83}" presName="ThreeNodes_1" presStyleLbl="node1" presStyleIdx="0" presStyleCnt="3">
        <dgm:presLayoutVars>
          <dgm:bulletEnabled val="1"/>
        </dgm:presLayoutVars>
      </dgm:prSet>
      <dgm:spPr/>
    </dgm:pt>
    <dgm:pt modelId="{82E200BE-D415-42BA-8B17-43F1E4F12E83}" type="pres">
      <dgm:prSet presAssocID="{C16A5DEA-3634-4292-837F-7A07CAEADE83}" presName="ThreeNodes_2" presStyleLbl="node1" presStyleIdx="1" presStyleCnt="3">
        <dgm:presLayoutVars>
          <dgm:bulletEnabled val="1"/>
        </dgm:presLayoutVars>
      </dgm:prSet>
      <dgm:spPr/>
    </dgm:pt>
    <dgm:pt modelId="{3953A63D-A882-4739-BEB4-038A35707246}" type="pres">
      <dgm:prSet presAssocID="{C16A5DEA-3634-4292-837F-7A07CAEADE83}" presName="ThreeNodes_3" presStyleLbl="node1" presStyleIdx="2" presStyleCnt="3" custLinFactNeighborX="0" custLinFactNeighborY="-2809">
        <dgm:presLayoutVars>
          <dgm:bulletEnabled val="1"/>
        </dgm:presLayoutVars>
      </dgm:prSet>
      <dgm:spPr/>
    </dgm:pt>
    <dgm:pt modelId="{0398AA7C-E01D-4C70-A7AB-94486AE39F73}" type="pres">
      <dgm:prSet presAssocID="{C16A5DEA-3634-4292-837F-7A07CAEADE83}" presName="ThreeConn_1-2" presStyleLbl="fgAccFollowNode1" presStyleIdx="0" presStyleCnt="2">
        <dgm:presLayoutVars>
          <dgm:bulletEnabled val="1"/>
        </dgm:presLayoutVars>
      </dgm:prSet>
      <dgm:spPr/>
    </dgm:pt>
    <dgm:pt modelId="{1305FFE9-F2DA-44D9-B39F-4485DB40A541}" type="pres">
      <dgm:prSet presAssocID="{C16A5DEA-3634-4292-837F-7A07CAEADE83}" presName="ThreeConn_2-3" presStyleLbl="fgAccFollowNode1" presStyleIdx="1" presStyleCnt="2">
        <dgm:presLayoutVars>
          <dgm:bulletEnabled val="1"/>
        </dgm:presLayoutVars>
      </dgm:prSet>
      <dgm:spPr/>
    </dgm:pt>
    <dgm:pt modelId="{2006B3FE-CFA4-407B-8F28-813D1CED831B}" type="pres">
      <dgm:prSet presAssocID="{C16A5DEA-3634-4292-837F-7A07CAEADE83}" presName="ThreeNodes_1_text" presStyleLbl="node1" presStyleIdx="2" presStyleCnt="3">
        <dgm:presLayoutVars>
          <dgm:bulletEnabled val="1"/>
        </dgm:presLayoutVars>
      </dgm:prSet>
      <dgm:spPr/>
    </dgm:pt>
    <dgm:pt modelId="{8FF0FCDB-5300-4431-99A4-0409F0C29544}" type="pres">
      <dgm:prSet presAssocID="{C16A5DEA-3634-4292-837F-7A07CAEADE83}" presName="ThreeNodes_2_text" presStyleLbl="node1" presStyleIdx="2" presStyleCnt="3">
        <dgm:presLayoutVars>
          <dgm:bulletEnabled val="1"/>
        </dgm:presLayoutVars>
      </dgm:prSet>
      <dgm:spPr/>
    </dgm:pt>
    <dgm:pt modelId="{009A52F8-DBA0-46EB-90AD-66AF8C345644}" type="pres">
      <dgm:prSet presAssocID="{C16A5DEA-3634-4292-837F-7A07CAEADE8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C9ED51E-D3B3-4706-A5B1-6B8D8BC841AC}" srcId="{C16A5DEA-3634-4292-837F-7A07CAEADE83}" destId="{9936C44F-9B4B-4AC3-BED9-DE2EB6E2F255}" srcOrd="0" destOrd="0" parTransId="{DD1CBABC-B97C-4225-8AF0-3AA446FCE709}" sibTransId="{0E676561-F9E7-4D70-B40F-43880401C9E2}"/>
    <dgm:cxn modelId="{99DDC739-EAC2-4A12-9504-0318B35C8E06}" type="presOf" srcId="{C16A5DEA-3634-4292-837F-7A07CAEADE83}" destId="{C909866A-CDEC-4E4E-A79F-43C4A01E66B8}" srcOrd="0" destOrd="0" presId="urn:microsoft.com/office/officeart/2005/8/layout/vProcess5"/>
    <dgm:cxn modelId="{0BB4CA70-B139-46D7-AD16-4EBA980BF5BD}" type="presOf" srcId="{8972300C-FDDA-4D82-8790-D538C2798AA6}" destId="{3953A63D-A882-4739-BEB4-038A35707246}" srcOrd="0" destOrd="0" presId="urn:microsoft.com/office/officeart/2005/8/layout/vProcess5"/>
    <dgm:cxn modelId="{B4DF1884-DF02-484F-85BD-3E66235EAB52}" type="presOf" srcId="{7412C605-C40B-4F75-8A52-86D291430836}" destId="{82E200BE-D415-42BA-8B17-43F1E4F12E83}" srcOrd="0" destOrd="0" presId="urn:microsoft.com/office/officeart/2005/8/layout/vProcess5"/>
    <dgm:cxn modelId="{11908C8F-21FD-40B4-9F09-82BC180A2516}" type="presOf" srcId="{0E676561-F9E7-4D70-B40F-43880401C9E2}" destId="{0398AA7C-E01D-4C70-A7AB-94486AE39F73}" srcOrd="0" destOrd="0" presId="urn:microsoft.com/office/officeart/2005/8/layout/vProcess5"/>
    <dgm:cxn modelId="{EA0E6AA3-D2B7-480B-9454-C400D3328D3E}" type="presOf" srcId="{9936C44F-9B4B-4AC3-BED9-DE2EB6E2F255}" destId="{FFF03ED3-3E6A-4FA6-BD0D-73BF586EF158}" srcOrd="0" destOrd="0" presId="urn:microsoft.com/office/officeart/2005/8/layout/vProcess5"/>
    <dgm:cxn modelId="{51FB8AAE-850D-4532-8899-7EEABD376CA6}" type="presOf" srcId="{7412C605-C40B-4F75-8A52-86D291430836}" destId="{8FF0FCDB-5300-4431-99A4-0409F0C29544}" srcOrd="1" destOrd="0" presId="urn:microsoft.com/office/officeart/2005/8/layout/vProcess5"/>
    <dgm:cxn modelId="{2C0BC4BE-BD08-475A-8555-DE9518A9DA48}" type="presOf" srcId="{E7E123DB-C556-47D2-AB01-9B94DB3A062C}" destId="{1305FFE9-F2DA-44D9-B39F-4485DB40A541}" srcOrd="0" destOrd="0" presId="urn:microsoft.com/office/officeart/2005/8/layout/vProcess5"/>
    <dgm:cxn modelId="{B81512C1-6B89-4307-8CD7-82DB6CFD79F0}" srcId="{C16A5DEA-3634-4292-837F-7A07CAEADE83}" destId="{7412C605-C40B-4F75-8A52-86D291430836}" srcOrd="1" destOrd="0" parTransId="{4FE1E1DD-28C2-4C13-BE18-842E75D4C302}" sibTransId="{E7E123DB-C556-47D2-AB01-9B94DB3A062C}"/>
    <dgm:cxn modelId="{4167C4DA-7DF0-4F4F-BD85-FC1249847B34}" srcId="{C16A5DEA-3634-4292-837F-7A07CAEADE83}" destId="{8972300C-FDDA-4D82-8790-D538C2798AA6}" srcOrd="2" destOrd="0" parTransId="{8F47CB04-09B4-44EC-BB19-453FC0A043AB}" sibTransId="{FD631FA3-7F5C-487E-9242-4143147A2C82}"/>
    <dgm:cxn modelId="{25D091DC-226A-4F64-8B52-157C479C1909}" type="presOf" srcId="{8972300C-FDDA-4D82-8790-D538C2798AA6}" destId="{009A52F8-DBA0-46EB-90AD-66AF8C345644}" srcOrd="1" destOrd="0" presId="urn:microsoft.com/office/officeart/2005/8/layout/vProcess5"/>
    <dgm:cxn modelId="{A85076E9-8506-4799-B667-65F0441A8F7E}" type="presOf" srcId="{9936C44F-9B4B-4AC3-BED9-DE2EB6E2F255}" destId="{2006B3FE-CFA4-407B-8F28-813D1CED831B}" srcOrd="1" destOrd="0" presId="urn:microsoft.com/office/officeart/2005/8/layout/vProcess5"/>
    <dgm:cxn modelId="{08D83104-7D56-44C9-AD09-9D31202E8045}" type="presParOf" srcId="{C909866A-CDEC-4E4E-A79F-43C4A01E66B8}" destId="{3DB807CF-F7FF-4A5E-8041-E649545329A0}" srcOrd="0" destOrd="0" presId="urn:microsoft.com/office/officeart/2005/8/layout/vProcess5"/>
    <dgm:cxn modelId="{449D1CE7-F8FA-4045-A645-5EE451BB06D5}" type="presParOf" srcId="{C909866A-CDEC-4E4E-A79F-43C4A01E66B8}" destId="{FFF03ED3-3E6A-4FA6-BD0D-73BF586EF158}" srcOrd="1" destOrd="0" presId="urn:microsoft.com/office/officeart/2005/8/layout/vProcess5"/>
    <dgm:cxn modelId="{E48A3BCD-25F4-48A5-BF3A-D04402F2E5A1}" type="presParOf" srcId="{C909866A-CDEC-4E4E-A79F-43C4A01E66B8}" destId="{82E200BE-D415-42BA-8B17-43F1E4F12E83}" srcOrd="2" destOrd="0" presId="urn:microsoft.com/office/officeart/2005/8/layout/vProcess5"/>
    <dgm:cxn modelId="{F7079105-4EF7-4902-BE52-30A34F188714}" type="presParOf" srcId="{C909866A-CDEC-4E4E-A79F-43C4A01E66B8}" destId="{3953A63D-A882-4739-BEB4-038A35707246}" srcOrd="3" destOrd="0" presId="urn:microsoft.com/office/officeart/2005/8/layout/vProcess5"/>
    <dgm:cxn modelId="{E20CBD20-2122-418C-AD55-696D88E64A11}" type="presParOf" srcId="{C909866A-CDEC-4E4E-A79F-43C4A01E66B8}" destId="{0398AA7C-E01D-4C70-A7AB-94486AE39F73}" srcOrd="4" destOrd="0" presId="urn:microsoft.com/office/officeart/2005/8/layout/vProcess5"/>
    <dgm:cxn modelId="{3C48D349-1ECA-401A-89A7-846DC7CA25B1}" type="presParOf" srcId="{C909866A-CDEC-4E4E-A79F-43C4A01E66B8}" destId="{1305FFE9-F2DA-44D9-B39F-4485DB40A541}" srcOrd="5" destOrd="0" presId="urn:microsoft.com/office/officeart/2005/8/layout/vProcess5"/>
    <dgm:cxn modelId="{45607E45-E655-4CF8-A5DD-C734C20697C7}" type="presParOf" srcId="{C909866A-CDEC-4E4E-A79F-43C4A01E66B8}" destId="{2006B3FE-CFA4-407B-8F28-813D1CED831B}" srcOrd="6" destOrd="0" presId="urn:microsoft.com/office/officeart/2005/8/layout/vProcess5"/>
    <dgm:cxn modelId="{98CC702C-64EF-4400-9A75-236F70FE938E}" type="presParOf" srcId="{C909866A-CDEC-4E4E-A79F-43C4A01E66B8}" destId="{8FF0FCDB-5300-4431-99A4-0409F0C29544}" srcOrd="7" destOrd="0" presId="urn:microsoft.com/office/officeart/2005/8/layout/vProcess5"/>
    <dgm:cxn modelId="{5E9947C1-EF88-4B25-95D0-CC1DDFF41EDF}" type="presParOf" srcId="{C909866A-CDEC-4E4E-A79F-43C4A01E66B8}" destId="{009A52F8-DBA0-46EB-90AD-66AF8C34564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03ED3-3E6A-4FA6-BD0D-73BF586EF158}">
      <dsp:nvSpPr>
        <dsp:cNvPr id="0" name=""/>
        <dsp:cNvSpPr/>
      </dsp:nvSpPr>
      <dsp:spPr>
        <a:xfrm>
          <a:off x="0" y="0"/>
          <a:ext cx="6697796" cy="1410157"/>
        </a:xfrm>
        <a:prstGeom prst="roundRect">
          <a:avLst>
            <a:gd name="adj" fmla="val 10000"/>
          </a:avLst>
        </a:prstGeom>
        <a:solidFill>
          <a:srgbClr val="FFDC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302" y="41302"/>
        <a:ext cx="5176127" cy="1327553"/>
      </dsp:txXfrm>
    </dsp:sp>
    <dsp:sp modelId="{82E200BE-D415-42BA-8B17-43F1E4F12E83}">
      <dsp:nvSpPr>
        <dsp:cNvPr id="0" name=""/>
        <dsp:cNvSpPr/>
      </dsp:nvSpPr>
      <dsp:spPr>
        <a:xfrm>
          <a:off x="590982" y="1645183"/>
          <a:ext cx="6697796" cy="1410157"/>
        </a:xfrm>
        <a:prstGeom prst="roundRect">
          <a:avLst>
            <a:gd name="adj" fmla="val 10000"/>
          </a:avLst>
        </a:prstGeom>
        <a:solidFill>
          <a:srgbClr val="3AF3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32284" y="1686485"/>
        <a:ext cx="5107608" cy="1327553"/>
      </dsp:txXfrm>
    </dsp:sp>
    <dsp:sp modelId="{3953A63D-A882-4739-BEB4-038A35707246}">
      <dsp:nvSpPr>
        <dsp:cNvPr id="0" name=""/>
        <dsp:cNvSpPr/>
      </dsp:nvSpPr>
      <dsp:spPr>
        <a:xfrm>
          <a:off x="1181964" y="3250756"/>
          <a:ext cx="6697796" cy="141015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23266" y="3292058"/>
        <a:ext cx="5107608" cy="1327553"/>
      </dsp:txXfrm>
    </dsp:sp>
    <dsp:sp modelId="{0398AA7C-E01D-4C70-A7AB-94486AE39F73}">
      <dsp:nvSpPr>
        <dsp:cNvPr id="0" name=""/>
        <dsp:cNvSpPr/>
      </dsp:nvSpPr>
      <dsp:spPr>
        <a:xfrm>
          <a:off x="5781194" y="1069369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5987429" y="1069369"/>
        <a:ext cx="504132" cy="689743"/>
      </dsp:txXfrm>
    </dsp:sp>
    <dsp:sp modelId="{1305FFE9-F2DA-44D9-B39F-4485DB40A541}">
      <dsp:nvSpPr>
        <dsp:cNvPr id="0" name=""/>
        <dsp:cNvSpPr/>
      </dsp:nvSpPr>
      <dsp:spPr>
        <a:xfrm>
          <a:off x="6372176" y="2705152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FF6600">
            <a:alpha val="89804"/>
          </a:srgbClr>
        </a:solidFill>
        <a:ln w="12700" cap="flat" cmpd="sng" algn="ctr">
          <a:solidFill>
            <a:srgbClr val="FF66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6578411" y="2705152"/>
        <a:ext cx="504132" cy="689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AA1AA-CB10-446C-B4E0-EC70DE24FB39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4E522-4854-45AE-A06D-543527FA2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084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783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40DA-961C-4B65-B82C-8122392E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F5289-20B5-4467-A1FF-1025E1C27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884C7-910C-4C3F-B378-EA4DA1A3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A6A00-1BFA-4949-AB42-43051C3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B751-A044-4809-B2E7-CD88452E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479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93F4-22CF-44BB-A338-C70144EA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C64DE-063B-460D-869A-CA4071A7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147E-E738-4566-AB4D-1E8B914F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CE1A4-3F4C-48C0-A171-765D98DE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8D4B9-CD68-4592-ACBC-117EEC9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955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DA8896-64B2-4556-9617-E635F68ED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D2623-2B3C-4D7A-AA52-0C4285669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6BF5-8B20-49A7-BAD0-D9336972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0EEFD-57CC-4C70-BE8B-E50B953D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F105A-1558-4CBA-BD9E-C4CA2C1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156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BDBA-4B2F-48F5-B414-CF825799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20E9-0DD9-4647-B393-FE8C85908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83B57-74F1-4056-A5CA-3255317D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D098F-FBD1-4540-A36B-70B91F82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719B-CF6D-46A7-8B0E-DA3144D5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176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3F00-8498-460B-A42C-F53BE4EE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ECD5D-EE8B-4532-B576-59792733A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27927-284D-4AF3-B748-B93276AD5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19B06-69B1-48CC-8C4B-1D68DDBC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8D10-A308-45C9-965E-907AF312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157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0774-9061-4FD5-818D-FC8EBDE6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A436-0ACE-4B9F-ACCA-B5DAC67A2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FED1-65FB-490C-95C5-D403A0D0F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4045-E5A8-4BE0-9FCD-2AD4920F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D8E27-B10F-452E-A1D2-87946AF4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60948-0177-4119-B83D-491CF822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379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06BA-F88A-416A-852E-8789334D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79157-88EA-41ED-95AF-1E5301DA5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63FDE-56F7-4267-B70E-DD3CDC8C4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F11B8-3BF8-486D-8A6E-D7FD61D4A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5E777-4098-404E-A4B7-6E7BB71E7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B5083-C40C-49B7-8ACF-F9F6E955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33CA1-B7AD-4E82-B023-536313D0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69A8FC-2AEC-4182-96DB-AE189D42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860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9607-1942-4567-8EA9-64259D3F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A8F78-0865-4402-992B-D009A082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B7E21-7F54-4157-89A8-3F91BB64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E998-AA65-4149-8A3C-C2B69BA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85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A1F86-1728-408C-9E61-7256BB8E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0EE86-6818-4D98-9AA0-B5F48098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3959E-D44C-49A7-9E58-5903DC80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920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0F29-7185-47EA-BF4B-83AD84B7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FAE6B-A435-499C-B7FC-57147D30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0190F-D2A8-4984-BEAB-3AC35CA80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CB6C3-3673-4FB2-9FBB-3734D9A1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265D5-CC4D-4F18-B5A3-B144B5CB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19ED5-FE7F-4D76-BD00-410A8BE4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99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4CF2-F8C6-4CF5-ADA4-53AD18F2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0748E-2D69-41D7-9CF1-390457F0E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A134-AAF7-4596-8E17-725FA6672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4A65F-6E5B-4CC6-AB18-39971975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ACD32-E90C-487B-82A7-1684565F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9EBB8-E12B-404C-BAED-C8381DC9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63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DA92-32A3-4DD6-BA59-5BBBDBDB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4A344-37FE-4B48-9958-773D9014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EE840-FBA7-40B7-AD38-9AB792138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7046F-B62C-4A82-A907-B98D95967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45AB-B640-4305-AE06-9D1897F5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294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-12768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0" name="รูปภาพ 38">
            <a:extLst>
              <a:ext uri="{FF2B5EF4-FFF2-40B4-BE49-F238E27FC236}">
                <a16:creationId xmlns:a16="http://schemas.microsoft.com/office/drawing/2014/main" id="{E097B990-D2D7-42A8-81F9-723D6BAB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687384" y="3718795"/>
            <a:ext cx="2405217" cy="2659074"/>
          </a:xfrm>
          <a:prstGeom prst="rect">
            <a:avLst/>
          </a:prstGeom>
        </p:spPr>
      </p:pic>
      <p:pic>
        <p:nvPicPr>
          <p:cNvPr id="21" name="รูปภาพ 40">
            <a:extLst>
              <a:ext uri="{FF2B5EF4-FFF2-40B4-BE49-F238E27FC236}">
                <a16:creationId xmlns:a16="http://schemas.microsoft.com/office/drawing/2014/main" id="{A606B9F5-834E-4702-B46F-445BC87ED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082" r="90954"/>
                    </a14:imgEffect>
                  </a14:imgLayer>
                </a14:imgProps>
              </a:ext>
            </a:extLst>
          </a:blip>
          <a:srcRect l="59066" r="5328"/>
          <a:stretch/>
        </p:blipFill>
        <p:spPr>
          <a:xfrm>
            <a:off x="5697595" y="3898626"/>
            <a:ext cx="2582685" cy="2785362"/>
          </a:xfrm>
          <a:prstGeom prst="rect">
            <a:avLst/>
          </a:prstGeom>
        </p:spPr>
      </p:pic>
      <p:pic>
        <p:nvPicPr>
          <p:cNvPr id="22" name="รูปภาพ 37">
            <a:extLst>
              <a:ext uri="{FF2B5EF4-FFF2-40B4-BE49-F238E27FC236}">
                <a16:creationId xmlns:a16="http://schemas.microsoft.com/office/drawing/2014/main" id="{5FEB27EF-A2A7-455A-8B11-9C638BE1C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95" r="26306"/>
                    </a14:imgEffect>
                  </a14:imgLayer>
                </a14:imgProps>
              </a:ext>
            </a:extLst>
          </a:blip>
          <a:srcRect r="70750"/>
          <a:stretch/>
        </p:blipFill>
        <p:spPr>
          <a:xfrm rot="21097425">
            <a:off x="3167580" y="3592559"/>
            <a:ext cx="2407608" cy="3001719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06DCC66-D24D-4BC7-8D02-EBFF7705EB6A}"/>
              </a:ext>
            </a:extLst>
          </p:cNvPr>
          <p:cNvSpPr/>
          <p:nvPr/>
        </p:nvSpPr>
        <p:spPr>
          <a:xfrm>
            <a:off x="8477829" y="3327734"/>
            <a:ext cx="2499298" cy="2127041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ผักเม็ก ผักแว่น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ผักแพว ถั่วฝักยาว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2424346" y="589497"/>
            <a:ext cx="7824092" cy="10242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ผักชนิดใดนิยมรับประทานกับลาบ ก้อย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0" y="-10015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2" b="96098" l="5736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582">
            <a:off x="6226038" y="1985247"/>
            <a:ext cx="2467903" cy="1868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89886" l="5329" r="98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42" y="1842577"/>
            <a:ext cx="2787150" cy="185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5" b="89942" l="288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5" y="2275279"/>
            <a:ext cx="2651344" cy="170287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8231F79-4878-5447-BDD6-291A87184C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089086" y="4217436"/>
            <a:ext cx="12426849" cy="2248678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2483526" y="1341805"/>
            <a:ext cx="5699421" cy="3946848"/>
            <a:chOff x="689520" y="2124207"/>
            <a:chExt cx="2340000" cy="2340000"/>
          </a:xfrm>
          <a:solidFill>
            <a:schemeClr val="bg1"/>
          </a:solidFill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259633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7680" y="422109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76206" y="339937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20055" y="2908432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5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8C9C31F-8892-2C46-8B8A-D2E34D73F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531845" y="1337563"/>
            <a:ext cx="12426849" cy="1506131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356147" y="-4132"/>
            <a:ext cx="12426849" cy="1028583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1849" y="117718"/>
            <a:ext cx="5824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</a:p>
          <a:p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4575" t="28667" r="40731" b="10561"/>
          <a:stretch/>
        </p:blipFill>
        <p:spPr>
          <a:xfrm>
            <a:off x="2984973" y="1128062"/>
            <a:ext cx="7223294" cy="55246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1672449" y="2089135"/>
            <a:ext cx="2625048" cy="2183824"/>
            <a:chOff x="981322" y="2199096"/>
            <a:chExt cx="2157075" cy="216853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322" y="2199096"/>
              <a:ext cx="2157075" cy="21685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1153392" y="2303563"/>
              <a:ext cx="1812934" cy="1744033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604090-B224-5645-9641-E2AE2AC06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107179"/>
            <a:ext cx="12426849" cy="3340875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040287" y="632781"/>
            <a:ext cx="9873325" cy="1261884"/>
          </a:xfrm>
          <a:prstGeom prst="rect">
            <a:avLst/>
          </a:prstGeom>
          <a:solidFill>
            <a:srgbClr val="ECB4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นักเรียนวิเคราะห์และแสดงความคิดเห็นเกี่ยวกับการประกอบอาหาร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ลาบไก่ 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436240" y="2501226"/>
            <a:ext cx="747737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ส่วนผสมและเครื่องปรุงชนิดใดที่ขาดไม่ได้ในการท</a:t>
            </a: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884051" y="3629489"/>
            <a:ext cx="4569496" cy="130035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เนื้อไก่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พริกป่น ข้าวคั่ว มะนาว น้ำปลา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ต้นหอม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ผักชีฝรั่ง หอมแดง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574470" y="2091719"/>
            <a:ext cx="2816011" cy="2487997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11" y="3468961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13612" y="2350813"/>
            <a:ext cx="711964" cy="1080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7B8FC40-59F1-DF49-AA68-53DF62B5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625024" y="1660899"/>
            <a:ext cx="3284375" cy="3086967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1B43EAA-2CA8-4D11-8F57-4786957DFB8E}"/>
              </a:ext>
            </a:extLst>
          </p:cNvPr>
          <p:cNvSpPr/>
          <p:nvPr/>
        </p:nvSpPr>
        <p:spPr>
          <a:xfrm>
            <a:off x="4032659" y="1481747"/>
            <a:ext cx="5564102" cy="1384995"/>
          </a:xfrm>
          <a:prstGeom prst="wedgeRoundRectCallout">
            <a:avLst>
              <a:gd name="adj1" fmla="val 25176"/>
              <a:gd name="adj2" fmla="val 49452"/>
              <a:gd name="adj3" fmla="val 16667"/>
            </a:avLst>
          </a:prstGeom>
          <a:solidFill>
            <a:srgbClr val="EED2E6"/>
          </a:solidFill>
          <a:ln>
            <a:solidFill>
              <a:srgbClr val="EED2E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เพราะเหตุใดส่วนผสมและเครื่องปรุงดังกล่าว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จึงมีความสำคัญในการทำลาบไก่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CC170-2FB4-4A82-876E-C264B6B8AEF7}"/>
              </a:ext>
            </a:extLst>
          </p:cNvPr>
          <p:cNvSpPr txBox="1"/>
          <p:nvPr/>
        </p:nvSpPr>
        <p:spPr>
          <a:xfrm>
            <a:off x="4188265" y="3548021"/>
            <a:ext cx="5241038" cy="181588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เพราะส่วนผสมและเครื่องปรุงดังกล่าว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ะทำให้ลาบไก่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มีความเผ็ด เปรี้ยว เค็ม ได้กลิ่นหอมจากข้าวคั่ว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มีความกลมกล่อม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และต้นหอม ผักชีฝรั่ง หอมแดง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จะทำให้ลาบไก่มีสีสันน่ารับประทานมากขึ้น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81" y="245720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04B3647-AF39-874A-BE18-E36713905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2124609" y="1382852"/>
            <a:ext cx="625808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noProof="0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ลาบไก่มีขั้นตอน</a:t>
            </a:r>
            <a:r>
              <a:rPr lang="th-TH" sz="3600" b="1" noProof="0" dirty="0" err="1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noProof="0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3715383" y="2297662"/>
            <a:ext cx="7795669" cy="32987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นำเนื้อไก่มาสับละเอียด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พักไว้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ล้างผักชนิดต่าง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ๆ เช่น หอมแดง ผักชีฝรั่ง ต้นหอม ใบสะระแหน่ จากนั้นนำมาซอยเตรียมไว้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ตวงเครื่องปรุงต่าง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เช่น น้ำปลา มะนาว ข้าวคั่ว พริกป่น ใส่ถ้วยเตรียมไว้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นำไก่ที่สับไว้ใส่หม้อตั้งไฟอ่อนรวนให้สุกแล้วยกลง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นำพริกขี้หนูป่น ข้าวคั่ว มะนาว น้ำปลา ใส่ลงไปในหม้อคลุกเคล้าให้เข้ากัน จากนั้นใส่ผักที่ซอยไว้ลงไปคลุกเคล้าให้เข้ากันแล้วชิมรส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684B2F-DD1B-4CEC-A56A-A4BD06B2DDAB}"/>
              </a:ext>
            </a:extLst>
          </p:cNvPr>
          <p:cNvGrpSpPr/>
          <p:nvPr/>
        </p:nvGrpSpPr>
        <p:grpSpPr>
          <a:xfrm>
            <a:off x="390984" y="2099388"/>
            <a:ext cx="3126658" cy="2442968"/>
            <a:chOff x="689520" y="2124207"/>
            <a:chExt cx="2340000" cy="2340000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1940A705-38A7-47BC-86E3-473AC17CD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839A40A-9E84-4A98-877C-C1A578031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01" y="199330"/>
            <a:ext cx="1900058" cy="1900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B847206-0CC9-1A45-A3A9-9015F2330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0"/>
            <a:ext cx="12426849" cy="2491348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063870" y="1276173"/>
            <a:ext cx="4840778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นักเรียนจะจัดตกแต่งลาบไก่ให้สวยงาม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น่ารับประทานด้วยวิธีใด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3998776" y="3254881"/>
            <a:ext cx="4970966" cy="127727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050" noProof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ตักลาบไก่ใส่จานเปล โดยให้ห่างจากขอบจาน ๑ นิ้ว แล้วนำใบสะระแหน่จัดวางบนลาบไก่เป็นช่อ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791067" y="404387"/>
            <a:ext cx="3030615" cy="2468728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96315" y="778326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รูปภาพ 21">
            <a:extLst>
              <a:ext uri="{FF2B5EF4-FFF2-40B4-BE49-F238E27FC236}">
                <a16:creationId xmlns:a16="http://schemas.microsoft.com/office/drawing/2014/main" id="{6AFCA335-397E-4029-AD73-5F3157C40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35" y="2691713"/>
            <a:ext cx="1765447" cy="37485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8362FD6-39AE-0F47-9086-4C0086065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627985" y="1678125"/>
            <a:ext cx="657808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ลาบไก่ควรรับประทานกับเครื่องเคียงใด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จึงจะทำให้อาหารเกิดความอร่อยมากขึ้น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944146" y="3122398"/>
            <a:ext cx="5618108" cy="84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ผักชนิดต่าง ๆ เช่น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ถั่วฝักยาว กะหล่ำปลี ผักเม็ก ถั่วพู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1710347" y="1347125"/>
            <a:ext cx="2830819" cy="2072746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รูปภาพ 38">
            <a:extLst>
              <a:ext uri="{FF2B5EF4-FFF2-40B4-BE49-F238E27FC236}">
                <a16:creationId xmlns:a16="http://schemas.microsoft.com/office/drawing/2014/main" id="{B8C50562-5CCF-42AC-A224-C2D5E0DD0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6945852" y="4073608"/>
            <a:ext cx="1614696" cy="1785118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24151"/>
            <a:ext cx="12426849" cy="1069180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491493" y="1767949"/>
            <a:ext cx="12426849" cy="144862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55" y="3419871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9911EA-9F19-6C49-B657-65EE440F1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1" y="200810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1928215" y="1871404"/>
            <a:ext cx="5097736" cy="3017837"/>
            <a:chOff x="8234130" y="2152973"/>
            <a:chExt cx="2305050" cy="1928812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2733076" y="308645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 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3483" y="2900029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45020" y="5718358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2941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919170E2-6A6F-D945-BB70-A9A0F525CA7C}"/>
              </a:ext>
            </a:extLst>
          </p:cNvPr>
          <p:cNvSpPr/>
          <p:nvPr/>
        </p:nvSpPr>
        <p:spPr>
          <a:xfrm>
            <a:off x="0" y="0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2ABC7AC-291C-2147-BED1-C69836593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480" y="289045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th-T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45020" y="5718358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2941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942" t="30907" r="8435" b="18934"/>
          <a:stretch/>
        </p:blipFill>
        <p:spPr>
          <a:xfrm>
            <a:off x="1511348" y="1139643"/>
            <a:ext cx="9314112" cy="448277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4C31E85-2E37-5140-8847-EB232F1B3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0"/>
            <a:ext cx="12426849" cy="2047331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62572E4-8FB0-4B1A-8484-1DA13F29E4F5}"/>
              </a:ext>
            </a:extLst>
          </p:cNvPr>
          <p:cNvSpPr/>
          <p:nvPr/>
        </p:nvSpPr>
        <p:spPr>
          <a:xfrm>
            <a:off x="2816882" y="2255271"/>
            <a:ext cx="7466801" cy="1392998"/>
          </a:xfrm>
          <a:prstGeom prst="wedgeRectCallout">
            <a:avLst>
              <a:gd name="adj1" fmla="val -57898"/>
              <a:gd name="adj2" fmla="val -2650"/>
            </a:avLst>
          </a:prstGeom>
          <a:solidFill>
            <a:schemeClr val="accent2">
              <a:alpha val="50000"/>
            </a:schemeClr>
          </a:solidFill>
          <a:ln>
            <a:solidFill>
              <a:srgbClr val="F6BE9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276761" y="721047"/>
            <a:ext cx="9873325" cy="1261884"/>
          </a:xfrm>
          <a:prstGeom prst="rect">
            <a:avLst/>
          </a:prstGeom>
          <a:solidFill>
            <a:srgbClr val="FF99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นักเรียนร่วมกันอภิปรายและแสดงความคิดเห็น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เกี่ยวกับการประกอบอาหาร 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030837" y="2447376"/>
            <a:ext cx="703889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ส่วนผสมและเครื่องปรุงชนิดใดบ้างที่ขาดไม่ได้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2974464" y="4457884"/>
            <a:ext cx="5120581" cy="1077218"/>
          </a:xfrm>
          <a:prstGeom prst="rect">
            <a:avLst/>
          </a:prstGeom>
          <a:noFill/>
          <a:ln w="38100">
            <a:solidFill>
              <a:srgbClr val="F6BE98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ปลาร้า มะละกอ มะนาว ปูดอง มะเขือเทศสีดา น้ำปลา น้ำตาล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พริก กระเทียม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548969F-2B76-440F-AA27-15DE2EA3A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78" y="2657684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8288294" y="3856209"/>
            <a:ext cx="3110316" cy="2128695"/>
            <a:chOff x="8234130" y="2152973"/>
            <a:chExt cx="2305050" cy="1928812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372B374-AEF9-FB42-A583-3769A9E0A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-12768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0" name="รูปภาพ 38">
            <a:extLst>
              <a:ext uri="{FF2B5EF4-FFF2-40B4-BE49-F238E27FC236}">
                <a16:creationId xmlns:a16="http://schemas.microsoft.com/office/drawing/2014/main" id="{E097B990-D2D7-42A8-81F9-723D6BAB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749938" y="3911679"/>
            <a:ext cx="1788581" cy="1977356"/>
          </a:xfrm>
          <a:prstGeom prst="rect">
            <a:avLst/>
          </a:prstGeom>
        </p:spPr>
      </p:pic>
      <p:pic>
        <p:nvPicPr>
          <p:cNvPr id="21" name="รูปภาพ 40">
            <a:extLst>
              <a:ext uri="{FF2B5EF4-FFF2-40B4-BE49-F238E27FC236}">
                <a16:creationId xmlns:a16="http://schemas.microsoft.com/office/drawing/2014/main" id="{A606B9F5-834E-4702-B46F-445BC87ED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082" r="90954"/>
                    </a14:imgEffect>
                  </a14:imgLayer>
                </a14:imgProps>
              </a:ext>
            </a:extLst>
          </a:blip>
          <a:srcRect l="59066" r="5328"/>
          <a:stretch/>
        </p:blipFill>
        <p:spPr>
          <a:xfrm>
            <a:off x="5445076" y="3822369"/>
            <a:ext cx="2364849" cy="2550431"/>
          </a:xfrm>
          <a:prstGeom prst="rect">
            <a:avLst/>
          </a:prstGeom>
        </p:spPr>
      </p:pic>
      <p:pic>
        <p:nvPicPr>
          <p:cNvPr id="22" name="รูปภาพ 37">
            <a:extLst>
              <a:ext uri="{FF2B5EF4-FFF2-40B4-BE49-F238E27FC236}">
                <a16:creationId xmlns:a16="http://schemas.microsoft.com/office/drawing/2014/main" id="{5FEB27EF-A2A7-455A-8B11-9C638BE1C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95" r="26306"/>
                    </a14:imgEffect>
                  </a14:imgLayer>
                </a14:imgProps>
              </a:ext>
            </a:extLst>
          </a:blip>
          <a:srcRect r="70750"/>
          <a:stretch/>
        </p:blipFill>
        <p:spPr>
          <a:xfrm rot="9568157">
            <a:off x="3105412" y="3925365"/>
            <a:ext cx="1667910" cy="2079490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06DCC66-D24D-4BC7-8D02-EBFF7705EB6A}"/>
              </a:ext>
            </a:extLst>
          </p:cNvPr>
          <p:cNvSpPr/>
          <p:nvPr/>
        </p:nvSpPr>
        <p:spPr>
          <a:xfrm>
            <a:off x="8185379" y="3681944"/>
            <a:ext cx="2868861" cy="12690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ผักบุ้ง กะหล่ำปลี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2947071" y="697721"/>
            <a:ext cx="6508641" cy="102420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ผักชนิดใดนิยมรับประทานกับส้มตำ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55" y="-10015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2" b="96098" l="5736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582">
            <a:off x="6226038" y="1985247"/>
            <a:ext cx="2467903" cy="18682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89886" l="5329" r="98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42" y="1842577"/>
            <a:ext cx="2787150" cy="1858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5" b="89942" l="288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5" y="2275279"/>
            <a:ext cx="2651344" cy="170287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BA5ED07-6E61-4746-A87D-4D7C075E59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287624"/>
            <a:ext cx="12426849" cy="4030825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6264130" y="2185740"/>
            <a:ext cx="4899349" cy="1815882"/>
          </a:xfrm>
          <a:prstGeom prst="rect">
            <a:avLst/>
          </a:prstGeom>
          <a:noFill/>
          <a:ln w="38100">
            <a:solidFill>
              <a:srgbClr val="C355C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น้ำปลาร้าจะให้ความเค็ม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มะนาวจะให้ความเปรี้ยว น้ำตาลจะให้ความหวาน พริกจะให้ความเผ็ด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แต่เมื่อนำส่วนผสมต่าง ๆ ตำเข้าด้วยกันก็จะทำให้กลมกล่อมมากขึ้น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" name="รูปภาพ 5">
            <a:extLst>
              <a:ext uri="{FF2B5EF4-FFF2-40B4-BE49-F238E27FC236}">
                <a16:creationId xmlns:a16="http://schemas.microsoft.com/office/drawing/2014/main" id="{0B0E8641-8086-4CBE-8DD4-27D15BCF8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35" y="4220157"/>
            <a:ext cx="1437302" cy="22245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85583" y="1940751"/>
            <a:ext cx="3760237" cy="2305861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2693950" y="2324696"/>
            <a:ext cx="3056497" cy="1261884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ส่วนผสมและเครื่องปรุงดังกล่าวมีข้อดีอย่างไร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0" y="103484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1557436" y="3717209"/>
            <a:ext cx="3363821" cy="2472983"/>
            <a:chOff x="8234130" y="2152973"/>
            <a:chExt cx="2305050" cy="1928812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E8DCA7C-C5E4-E74F-9B1C-630185DE1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21299" y="5383764"/>
            <a:ext cx="12426849" cy="1547726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BC916-1E92-4821-A17D-0A1DE9D3246D}"/>
              </a:ext>
            </a:extLst>
          </p:cNvPr>
          <p:cNvSpPr txBox="1"/>
          <p:nvPr/>
        </p:nvSpPr>
        <p:spPr>
          <a:xfrm>
            <a:off x="2874285" y="3972493"/>
            <a:ext cx="5147925" cy="954107"/>
          </a:xfrm>
          <a:prstGeom prst="rect">
            <a:avLst/>
          </a:prstGeom>
          <a:noFill/>
          <a:ln w="38100">
            <a:solidFill>
              <a:srgbClr val="C355C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ต้องนำส่วนผสมต่าง ๆ มาตวงใส่ถ้วยในปริมาณ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ที่เหมาะสม ก่อนลงมือประกอบอาหาร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BBA4BB-CB67-47DA-A1CF-E719D8DBD4C9}"/>
              </a:ext>
            </a:extLst>
          </p:cNvPr>
          <p:cNvSpPr/>
          <p:nvPr/>
        </p:nvSpPr>
        <p:spPr>
          <a:xfrm>
            <a:off x="1261564" y="2216284"/>
            <a:ext cx="7257100" cy="1427452"/>
          </a:xfrm>
          <a:prstGeom prst="roundRect">
            <a:avLst/>
          </a:prstGeom>
          <a:solidFill>
            <a:srgbClr val="F6BE9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นักเรียนจะมีวิธีทำส้มตำปูปลาร้าอย่างไรให้ได้รสชาติ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กลมกล่อม ไม่เค็ม เปรี้ยว หรือหวานจนเกินไป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5BD81B7-5AF9-4FF0-B302-3C75DA05E47F}"/>
              </a:ext>
            </a:extLst>
          </p:cNvPr>
          <p:cNvSpPr txBox="1"/>
          <p:nvPr/>
        </p:nvSpPr>
        <p:spPr>
          <a:xfrm>
            <a:off x="983726" y="641825"/>
            <a:ext cx="9873325" cy="1261884"/>
          </a:xfrm>
          <a:prstGeom prst="rect">
            <a:avLst/>
          </a:prstGeom>
          <a:solidFill>
            <a:srgbClr val="FF99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นักเรียนร่วมกันอภิปรายและแสดงความคิดเห็น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เกี่ยวกับการประกอบอาหาร 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1A85F-0093-4315-BAAE-19D38BB1789B}"/>
              </a:ext>
            </a:extLst>
          </p:cNvPr>
          <p:cNvGrpSpPr/>
          <p:nvPr/>
        </p:nvGrpSpPr>
        <p:grpSpPr>
          <a:xfrm>
            <a:off x="8552001" y="2216284"/>
            <a:ext cx="2305050" cy="1928812"/>
            <a:chOff x="8234130" y="2152973"/>
            <a:chExt cx="2305050" cy="192881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414063EF-E419-45C8-B788-3A79C0915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7A794529-9764-4ECE-B28F-EBBB543F8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0E00825-87D1-EA40-81C3-A78EF6B00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02636" y="783770"/>
            <a:ext cx="12426849" cy="4721289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Google Shape;786;p34">
            <a:extLst>
              <a:ext uri="{FF2B5EF4-FFF2-40B4-BE49-F238E27FC236}">
                <a16:creationId xmlns:a16="http://schemas.microsoft.com/office/drawing/2014/main" id="{BE5AFFF7-3CFB-404E-A331-F64530936F21}"/>
              </a:ext>
            </a:extLst>
          </p:cNvPr>
          <p:cNvSpPr txBox="1">
            <a:spLocks/>
          </p:cNvSpPr>
          <p:nvPr/>
        </p:nvSpPr>
        <p:spPr>
          <a:xfrm>
            <a:off x="2815967" y="1792450"/>
            <a:ext cx="6589642" cy="2974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นักเรียนร่วมกันวิเคราะห์ขั้นตอนการประกอบอาหาร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ตั้งแต่ขั้นตอนแรกจนถึงขั้นตอนสุดท้าย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E8287D5-B0B3-B341-A122-EEB7B145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261D76-9C9B-4263-A785-5C6FABC6BF35}"/>
              </a:ext>
            </a:extLst>
          </p:cNvPr>
          <p:cNvSpPr/>
          <p:nvPr/>
        </p:nvSpPr>
        <p:spPr>
          <a:xfrm>
            <a:off x="283180" y="513184"/>
            <a:ext cx="3349231" cy="707010"/>
          </a:xfrm>
          <a:prstGeom prst="rect">
            <a:avLst/>
          </a:prstGeom>
          <a:solidFill>
            <a:srgbClr val="EED2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E58F82-D8EE-4AB3-AC3F-B73B16690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418631"/>
              </p:ext>
            </p:extLst>
          </p:nvPr>
        </p:nvGraphicFramePr>
        <p:xfrm>
          <a:off x="2296645" y="1609438"/>
          <a:ext cx="7879761" cy="47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44F9F9-D7B2-4A6F-921F-9BF32E29CD07}"/>
              </a:ext>
            </a:extLst>
          </p:cNvPr>
          <p:cNvSpPr txBox="1"/>
          <p:nvPr/>
        </p:nvSpPr>
        <p:spPr>
          <a:xfrm>
            <a:off x="2640646" y="1788754"/>
            <a:ext cx="6013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โขลกพริกขี้หนูกับกระเทียมพอแหลก หั่นมะเขือเทศ ถั่วฝักยาว ใส่ครก โขลกให้เข้ากัน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F937C-9605-4B2B-A6EA-51DFAC3B746E}"/>
              </a:ext>
            </a:extLst>
          </p:cNvPr>
          <p:cNvSpPr txBox="1"/>
          <p:nvPr/>
        </p:nvSpPr>
        <p:spPr>
          <a:xfrm>
            <a:off x="3344650" y="3590241"/>
            <a:ext cx="6082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ปรุงรสด้วยน้ำปลา น้ำตาล น้ำมะนาว น้ำปลาร้า โขลกให้เข้ากัน 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แล้วหยิบมะละกอใส่พอเหมาะ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551B3-F20C-4E3C-B40A-59B735514057}"/>
              </a:ext>
            </a:extLst>
          </p:cNvPr>
          <p:cNvSpPr txBox="1"/>
          <p:nvPr/>
        </p:nvSpPr>
        <p:spPr>
          <a:xfrm>
            <a:off x="3940500" y="5234646"/>
            <a:ext cx="5806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คลุกเคล้าให้เข้ากัน แล้วแกะส่วนต่าง ๆ ของปูดองเป็นชิ้น ๆ ใส่ลงไปในครก คลุกเคล้าแล้วชิมรสชาติ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51C788-1A6C-4B75-BBB2-836B4B58F5F5}"/>
              </a:ext>
            </a:extLst>
          </p:cNvPr>
          <p:cNvSpPr/>
          <p:nvPr/>
        </p:nvSpPr>
        <p:spPr>
          <a:xfrm>
            <a:off x="4661815" y="513184"/>
            <a:ext cx="5295246" cy="7612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ขั้นตอนการประกอบอาหาร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C981121-F2E9-9C40-ABF7-844F42772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2">
            <a:extLst>
              <a:ext uri="{FF2B5EF4-FFF2-40B4-BE49-F238E27FC236}">
                <a16:creationId xmlns:a16="http://schemas.microsoft.com/office/drawing/2014/main" id="{67C66CCD-8A65-48BE-9BC6-A357CEB27CE6}"/>
              </a:ext>
            </a:extLst>
          </p:cNvPr>
          <p:cNvSpPr/>
          <p:nvPr/>
        </p:nvSpPr>
        <p:spPr>
          <a:xfrm>
            <a:off x="494004" y="482215"/>
            <a:ext cx="10751130" cy="1604109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18B155E-988C-4F8B-A218-838264E4B967}"/>
              </a:ext>
            </a:extLst>
          </p:cNvPr>
          <p:cNvSpPr txBox="1"/>
          <p:nvPr/>
        </p:nvSpPr>
        <p:spPr>
          <a:xfrm>
            <a:off x="2910187" y="2718508"/>
            <a:ext cx="5918764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การจัดตกแต่งส้มตำปูปลาร้าด้วยวิธีใดที่จะช่วยให้ส้มตำปูปลาร้าสวยงาม น่ารับประทานมากยิ่งขึ้น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6ED74-ACCC-4AB9-902A-4A307EA91FEB}"/>
              </a:ext>
            </a:extLst>
          </p:cNvPr>
          <p:cNvSpPr txBox="1"/>
          <p:nvPr/>
        </p:nvSpPr>
        <p:spPr>
          <a:xfrm>
            <a:off x="3776882" y="4097252"/>
            <a:ext cx="5766602" cy="954107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ตักส้มตำใส่จานกลมแบน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โดยให้ส้มตำอยู่ตรงกลางของจาน นำมะเขือเทศ ถั่วฝักยาว ปูดอง จัดวางอยู่บนเนื้อมะละกอ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B7B368A-5921-44C2-88F1-7CD453E08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550" y="2297052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มุมมน 2">
            <a:extLst>
              <a:ext uri="{FF2B5EF4-FFF2-40B4-BE49-F238E27FC236}">
                <a16:creationId xmlns:a16="http://schemas.microsoft.com/office/drawing/2014/main" id="{A2B0B2F3-4170-4640-91E4-D8BF9B4E6AFD}"/>
              </a:ext>
            </a:extLst>
          </p:cNvPr>
          <p:cNvSpPr/>
          <p:nvPr/>
        </p:nvSpPr>
        <p:spPr>
          <a:xfrm>
            <a:off x="744121" y="833778"/>
            <a:ext cx="10683570" cy="1340645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นักเรียนร่วมกันวิเคราะห์แนวทางการจัดตกแต่งส้มตำปูปลาร้า โดยตอบคำถาม ดังนี้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รูปภาพ 2">
            <a:extLst>
              <a:ext uri="{FF2B5EF4-FFF2-40B4-BE49-F238E27FC236}">
                <a16:creationId xmlns:a16="http://schemas.microsoft.com/office/drawing/2014/main" id="{831B1082-FDD7-413B-AEB2-DD6801C96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79" y="3548437"/>
            <a:ext cx="1520427" cy="2538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13012" y="2297052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A0FEF11-8ACE-5C4E-95A1-57094ACA5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2">
            <a:extLst>
              <a:ext uri="{FF2B5EF4-FFF2-40B4-BE49-F238E27FC236}">
                <a16:creationId xmlns:a16="http://schemas.microsoft.com/office/drawing/2014/main" id="{67C66CCD-8A65-48BE-9BC6-A357CEB27CE6}"/>
              </a:ext>
            </a:extLst>
          </p:cNvPr>
          <p:cNvSpPr/>
          <p:nvPr/>
        </p:nvSpPr>
        <p:spPr>
          <a:xfrm>
            <a:off x="494262" y="559386"/>
            <a:ext cx="10751130" cy="1604109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18B155E-988C-4F8B-A218-838264E4B967}"/>
              </a:ext>
            </a:extLst>
          </p:cNvPr>
          <p:cNvSpPr txBox="1"/>
          <p:nvPr/>
        </p:nvSpPr>
        <p:spPr>
          <a:xfrm>
            <a:off x="3359789" y="2297052"/>
            <a:ext cx="5918764" cy="1384935"/>
          </a:xfrm>
          <a:prstGeom prst="wedgeEllipseCallout">
            <a:avLst>
              <a:gd name="adj1" fmla="val -51891"/>
              <a:gd name="adj2" fmla="val 65903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เครื่องเคียงใดที่เหมาะกับการรับประทานควบคู่กับส้มตำปูปลาร้า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6ED74-ACCC-4AB9-902A-4A307EA91FEB}"/>
              </a:ext>
            </a:extLst>
          </p:cNvPr>
          <p:cNvSpPr txBox="1"/>
          <p:nvPr/>
        </p:nvSpPr>
        <p:spPr>
          <a:xfrm>
            <a:off x="4473215" y="4215065"/>
            <a:ext cx="3966083" cy="95410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ผักชนิดต่าง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เช่น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ผักบุ้ง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ผักกระถิน ผักกะหล่ำปลี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2">
            <a:extLst>
              <a:ext uri="{FF2B5EF4-FFF2-40B4-BE49-F238E27FC236}">
                <a16:creationId xmlns:a16="http://schemas.microsoft.com/office/drawing/2014/main" id="{A2B0B2F3-4170-4640-91E4-D8BF9B4E6AFD}"/>
              </a:ext>
            </a:extLst>
          </p:cNvPr>
          <p:cNvSpPr/>
          <p:nvPr/>
        </p:nvSpPr>
        <p:spPr>
          <a:xfrm>
            <a:off x="781443" y="860787"/>
            <a:ext cx="10683570" cy="1340645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นักเรียนร่วมกันวิเคราะห์แนวทางการจัดตกแต่งส้มตำปูปลาร้า โดยตอบคำถาม ดังนี้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D979561-D5CC-4730-876E-B10FB5A10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964" y="2765768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43828F-9A90-AB4D-8CDD-28E1DE6AB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id="{F910FCE3-5C63-4C2D-9B24-BF96D455E833}"/>
              </a:ext>
            </a:extLst>
          </p:cNvPr>
          <p:cNvSpPr/>
          <p:nvPr/>
        </p:nvSpPr>
        <p:spPr>
          <a:xfrm>
            <a:off x="1374744" y="1141265"/>
            <a:ext cx="10246004" cy="46884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1608009" y="-158113"/>
            <a:ext cx="9433249" cy="7287208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นักเรียนแบ่งกลุ่ม ๒ กลุ่ม เพื่อศึกษาวิเคราะห์วิธีการประกอบอาหารที่กำหนดให้ ดังนี้ 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กลุ่มที่ ๑ วิธีการทำซุบหน่อไม้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กลุ่มที่ ๒ วิธีการทำอ่อมปลาดุก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โดยให้แต่ละกลุ่มเขียนอธิบายขั้นตอนการประกอบอาหาร ตั้งแต่การเตรียมส่วนผสม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และเครื่องปรุง การเตรียมเครื่องปรุงก่อนการประกอบอาหาร ขั้นตอนการประกอบอาหาร และวิธีการจัดตกแต่งอาหารให้สวยงามน่ารับประทาน เขียนข้อมูลลงในกระดาษชาร์ตเป็นแผนภาพความคิด เพื่อให้เห็นข้อมูลชัดเจน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32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1">
            <a:extLst>
              <a:ext uri="{FF2B5EF4-FFF2-40B4-BE49-F238E27FC236}">
                <a16:creationId xmlns:a16="http://schemas.microsoft.com/office/drawing/2014/main" id="{14492598-66B9-4493-992D-C9DD07C16BEB}"/>
              </a:ext>
            </a:extLst>
          </p:cNvPr>
          <p:cNvGrpSpPr/>
          <p:nvPr/>
        </p:nvGrpSpPr>
        <p:grpSpPr>
          <a:xfrm>
            <a:off x="6497746" y="4128662"/>
            <a:ext cx="3713144" cy="2167766"/>
            <a:chOff x="6723490" y="3948995"/>
            <a:chExt cx="5003912" cy="2687105"/>
          </a:xfrm>
        </p:grpSpPr>
        <p:pic>
          <p:nvPicPr>
            <p:cNvPr id="8" name="รูปภาพ 54">
              <a:extLst>
                <a:ext uri="{FF2B5EF4-FFF2-40B4-BE49-F238E27FC236}">
                  <a16:creationId xmlns:a16="http://schemas.microsoft.com/office/drawing/2014/main" id="{8CF85D9F-7A1F-4048-9C97-3CD8C38F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20" b="96939" l="888" r="985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3490" y="5034639"/>
              <a:ext cx="846424" cy="736239"/>
            </a:xfrm>
            <a:prstGeom prst="rect">
              <a:avLst/>
            </a:prstGeom>
          </p:spPr>
        </p:pic>
        <p:pic>
          <p:nvPicPr>
            <p:cNvPr id="9" name="รูปภาพ 50">
              <a:extLst>
                <a:ext uri="{FF2B5EF4-FFF2-40B4-BE49-F238E27FC236}">
                  <a16:creationId xmlns:a16="http://schemas.microsoft.com/office/drawing/2014/main" id="{6FE5DBE3-F0D3-4BDA-ABD8-7720EFF8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588" y="3948995"/>
              <a:ext cx="3599814" cy="2687105"/>
            </a:xfrm>
            <a:prstGeom prst="rect">
              <a:avLst/>
            </a:prstGeom>
          </p:spPr>
        </p:pic>
        <p:pic>
          <p:nvPicPr>
            <p:cNvPr id="10" name="รูปภาพ 52">
              <a:extLst>
                <a:ext uri="{FF2B5EF4-FFF2-40B4-BE49-F238E27FC236}">
                  <a16:creationId xmlns:a16="http://schemas.microsoft.com/office/drawing/2014/main" id="{F3963A5E-44DF-419C-A97F-8A9FB096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5" b="99051" l="3133" r="100000">
                          <a14:foregroundMark x1="4178" y1="57911" x2="4439" y2="41456"/>
                          <a14:foregroundMark x1="36554" y1="4430" x2="59791" y2="4430"/>
                          <a14:backgroundMark x1="7050" y1="18987" x2="3655" y2="22152"/>
                          <a14:backgroundMark x1="89817" y1="17405" x2="99217" y2="36076"/>
                          <a14:backgroundMark x1="94778" y1="74367" x2="98433" y2="569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4622" y="5607250"/>
              <a:ext cx="1007085" cy="830911"/>
            </a:xfrm>
            <a:prstGeom prst="rect">
              <a:avLst/>
            </a:prstGeom>
          </p:spPr>
        </p:pic>
        <p:pic>
          <p:nvPicPr>
            <p:cNvPr id="11" name="รูปภาพ 53">
              <a:extLst>
                <a:ext uri="{FF2B5EF4-FFF2-40B4-BE49-F238E27FC236}">
                  <a16:creationId xmlns:a16="http://schemas.microsoft.com/office/drawing/2014/main" id="{85C8DD8E-05CE-4056-AE97-C94DF334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59" b="96785" l="1323" r="962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7053" y="4462029"/>
              <a:ext cx="1391941" cy="1145221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48F61A7-B99A-9242-B591-A4795DEE3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1"/>
            <a:ext cx="12426849" cy="4002833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0EFA9-B4A9-49E6-A05B-49453061F7AD}"/>
              </a:ext>
            </a:extLst>
          </p:cNvPr>
          <p:cNvSpPr/>
          <p:nvPr/>
        </p:nvSpPr>
        <p:spPr>
          <a:xfrm>
            <a:off x="377072" y="657741"/>
            <a:ext cx="2978870" cy="7070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F434BD4-1A70-422B-B8E6-E4F113719B94}"/>
              </a:ext>
            </a:extLst>
          </p:cNvPr>
          <p:cNvSpPr/>
          <p:nvPr/>
        </p:nvSpPr>
        <p:spPr>
          <a:xfrm>
            <a:off x="430207" y="2816795"/>
            <a:ext cx="2152741" cy="20662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ปลาดุก น้ำปลาร้า ต้นหอม มะเขือเปราะ พริก ตะไคร้ หอมแดง ข้าวคั่ว น้ำปลา    ผักชีลาว ใบแมงลัก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1E2ED0AD-5165-43F9-A1B7-8D8734090564}"/>
              </a:ext>
            </a:extLst>
          </p:cNvPr>
          <p:cNvSpPr/>
          <p:nvPr/>
        </p:nvSpPr>
        <p:spPr>
          <a:xfrm>
            <a:off x="539926" y="2095275"/>
            <a:ext cx="1933302" cy="721520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091A4F2-39CE-42F7-838E-323BF42BF5A3}"/>
              </a:ext>
            </a:extLst>
          </p:cNvPr>
          <p:cNvSpPr/>
          <p:nvPr/>
        </p:nvSpPr>
        <p:spPr>
          <a:xfrm>
            <a:off x="3143246" y="2007491"/>
            <a:ext cx="2617345" cy="370619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หั่นปลาดุกเป็นชิ้น ๆ    โขลกหอมแดง พริก ตะไคร้</a:t>
            </a:r>
          </a:p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ให้เข้ากัน ล้างมะเขือเปราะแล้วผ่าครึ่งซีก ล้างผักต่าง ๆ หั่นและเด็ดใส่จานไว้ ตวงส่วนผสมอื่น ๆ เช่น น้ำปลา ข้าวคั่ว น้ำปลาร้า ใส่ถ้วยเตรียมไว้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6D8155-8405-4081-B8F5-6CAD94F5EF8C}"/>
              </a:ext>
            </a:extLst>
          </p:cNvPr>
          <p:cNvSpPr/>
          <p:nvPr/>
        </p:nvSpPr>
        <p:spPr>
          <a:xfrm>
            <a:off x="3223140" y="1572505"/>
            <a:ext cx="2457991" cy="884427"/>
          </a:xfrm>
          <a:prstGeom prst="roundRect">
            <a:avLst/>
          </a:prstGeom>
          <a:solidFill>
            <a:srgbClr val="FF5050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การเตรียมเครื่องปรุงก่อนนำไปประกอบอาหาร</a:t>
            </a:r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506A77E7-E190-4FDD-A40D-03A7818299C7}"/>
              </a:ext>
            </a:extLst>
          </p:cNvPr>
          <p:cNvSpPr/>
          <p:nvPr/>
        </p:nvSpPr>
        <p:spPr>
          <a:xfrm>
            <a:off x="2648029" y="3213870"/>
            <a:ext cx="49521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ight Arrow 17">
            <a:extLst>
              <a:ext uri="{FF2B5EF4-FFF2-40B4-BE49-F238E27FC236}">
                <a16:creationId xmlns:a16="http://schemas.microsoft.com/office/drawing/2014/main" id="{D14A05E8-ADA0-47B8-917D-F6840CA98D05}"/>
              </a:ext>
            </a:extLst>
          </p:cNvPr>
          <p:cNvSpPr/>
          <p:nvPr/>
        </p:nvSpPr>
        <p:spPr>
          <a:xfrm>
            <a:off x="5774642" y="3213870"/>
            <a:ext cx="48332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59C8C22-F641-4422-A204-B5242305CC59}"/>
              </a:ext>
            </a:extLst>
          </p:cNvPr>
          <p:cNvSpPr/>
          <p:nvPr/>
        </p:nvSpPr>
        <p:spPr>
          <a:xfrm>
            <a:off x="6305904" y="2214115"/>
            <a:ext cx="3023262" cy="34401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เทน้ำใส่หม้อตั้งไฟพอเดือด </a:t>
            </a:r>
          </a:p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ใส่เครื่องแกงที่เตรียมไว้ลงไปแล้วใส่ปลาดุกตามด้วยน้ำปลาร้าคนให้เข้ากันแล้วปรุงรสชาติ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เมื่อปลาสุกใส่มะเขือลงไป 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รอให้มะเขือนิ่มจึงใส่ผักต่าง ๆ </a:t>
            </a:r>
          </a:p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ที่เตรียมไว้ลงไป คนให้เข้ากันแล้วยกลงจากเตา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201362F-F30D-4BC2-B38E-718B287077CB}"/>
              </a:ext>
            </a:extLst>
          </p:cNvPr>
          <p:cNvSpPr/>
          <p:nvPr/>
        </p:nvSpPr>
        <p:spPr>
          <a:xfrm>
            <a:off x="6850242" y="1610697"/>
            <a:ext cx="1918731" cy="69130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48D8D5-7E78-4EF0-A44F-A9082EC4087E}"/>
              </a:ext>
            </a:extLst>
          </p:cNvPr>
          <p:cNvSpPr/>
          <p:nvPr/>
        </p:nvSpPr>
        <p:spPr>
          <a:xfrm>
            <a:off x="3719274" y="736286"/>
            <a:ext cx="2909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การทำแกงอ่อมปลาดุก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55C68479-5797-4358-B225-6F556A556991}"/>
              </a:ext>
            </a:extLst>
          </p:cNvPr>
          <p:cNvSpPr/>
          <p:nvPr/>
        </p:nvSpPr>
        <p:spPr>
          <a:xfrm>
            <a:off x="9840595" y="2161051"/>
            <a:ext cx="1918733" cy="228323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C355C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ตักแกงอ่อมปลาดุกใส่ถ้วยที่เตรียมไว้โรยหน้าด้วย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พริกซอยหรือ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พริกชี้ฟ้ารูปดอกไม้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37720A08-B5BD-44E8-9DF9-72ECC656C1A0}"/>
              </a:ext>
            </a:extLst>
          </p:cNvPr>
          <p:cNvSpPr/>
          <p:nvPr/>
        </p:nvSpPr>
        <p:spPr>
          <a:xfrm>
            <a:off x="9873504" y="1588505"/>
            <a:ext cx="1918732" cy="69130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การจัดและตกแต่ง</a:t>
            </a:r>
          </a:p>
        </p:txBody>
      </p:sp>
      <p:sp>
        <p:nvSpPr>
          <p:cNvPr id="16" name="Right Arrow 17">
            <a:extLst>
              <a:ext uri="{FF2B5EF4-FFF2-40B4-BE49-F238E27FC236}">
                <a16:creationId xmlns:a16="http://schemas.microsoft.com/office/drawing/2014/main" id="{49CAB6DF-7635-4910-AF8B-F5B0878DAE73}"/>
              </a:ext>
            </a:extLst>
          </p:cNvPr>
          <p:cNvSpPr/>
          <p:nvPr/>
        </p:nvSpPr>
        <p:spPr>
          <a:xfrm>
            <a:off x="9357268" y="3213871"/>
            <a:ext cx="48332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5DC7240-8407-0144-8223-351AC60F0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9959" y="4157774"/>
            <a:ext cx="12426849" cy="2700226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" name="กลุ่ม 41">
            <a:extLst>
              <a:ext uri="{FF2B5EF4-FFF2-40B4-BE49-F238E27FC236}">
                <a16:creationId xmlns:a16="http://schemas.microsoft.com/office/drawing/2014/main" id="{6FD171F1-4C57-43A5-A6A8-6867017081F5}"/>
              </a:ext>
            </a:extLst>
          </p:cNvPr>
          <p:cNvGrpSpPr/>
          <p:nvPr/>
        </p:nvGrpSpPr>
        <p:grpSpPr>
          <a:xfrm>
            <a:off x="415998" y="618476"/>
            <a:ext cx="4275377" cy="581856"/>
            <a:chOff x="4124208" y="3948492"/>
            <a:chExt cx="4275377" cy="581856"/>
          </a:xfrm>
        </p:grpSpPr>
        <p:sp>
          <p:nvSpPr>
            <p:cNvPr id="5" name="Rounded Rectangle 95">
              <a:extLst>
                <a:ext uri="{FF2B5EF4-FFF2-40B4-BE49-F238E27FC236}">
                  <a16:creationId xmlns:a16="http://schemas.microsoft.com/office/drawing/2014/main" id="{1F55D099-65BB-4BD7-9C17-9453F86B8099}"/>
                </a:ext>
              </a:extLst>
            </p:cNvPr>
            <p:cNvSpPr/>
            <p:nvPr/>
          </p:nvSpPr>
          <p:spPr>
            <a:xfrm>
              <a:off x="4132324" y="3964566"/>
              <a:ext cx="4267261" cy="537002"/>
            </a:xfrm>
            <a:prstGeom prst="roundRect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B28565C-F950-419F-8FD9-7616F7A910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24208" y="3948492"/>
              <a:ext cx="4267261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200" b="1" dirty="0">
                  <a:ln w="0">
                    <a:solidFill>
                      <a:srgbClr val="7030A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อาหารสำรับภาคตะวันออกเฉียงเหนือ</a:t>
              </a:r>
              <a:endParaRPr lang="th-TH" sz="600" b="1" dirty="0">
                <a:ln w="0"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Rectangle 10">
            <a:extLst>
              <a:ext uri="{FF2B5EF4-FFF2-40B4-BE49-F238E27FC236}">
                <a16:creationId xmlns:a16="http://schemas.microsoft.com/office/drawing/2014/main" id="{B69C38BB-1438-452F-80C2-5D756CEECB30}"/>
              </a:ext>
            </a:extLst>
          </p:cNvPr>
          <p:cNvSpPr txBox="1">
            <a:spLocks/>
          </p:cNvSpPr>
          <p:nvPr/>
        </p:nvSpPr>
        <p:spPr bwMode="auto">
          <a:xfrm>
            <a:off x="3850639" y="1324316"/>
            <a:ext cx="7616684" cy="33749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2248" tIns="72248" rIns="72248" bIns="722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3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อาหารสำรับของภาคตะวันออกเฉียงเหนือจะมีข้าวเหนียวเป็นหลัก </a:t>
            </a:r>
          </a:p>
          <a:p>
            <a:pPr algn="thaiDist"/>
            <a:r>
              <a:rPr lang="th-TH" sz="3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3200" dirty="0">
                <a:ln w="0">
                  <a:solidFill>
                    <a:srgbClr val="7030A0"/>
                  </a:solidFill>
                </a:ln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มีการนำผักและสัตว์ต่าง ๆ ที่หาได้ในท้องถิ่นมาประกอบเป็นอาหาร โดยใช้น้ำปลาร้า พริกป่นเป็นหลักในการปรุงรสอาหาร และรสชาติอาหารส่วนมากจะมีรสจัดจ้าน เผ็ด เค็ม และเปรี้ยว มีเครื่องเคียง เครื่องแนมเป็นผักชนิดต่าง ๆ ที่หาได้ในท้องถิ่น</a:t>
            </a:r>
            <a:endParaRPr lang="th-TH" sz="1000" dirty="0">
              <a:ln w="0">
                <a:solidFill>
                  <a:srgbClr val="7030A0"/>
                </a:solidFill>
              </a:ln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1">
            <a:extLst>
              <a:ext uri="{FF2B5EF4-FFF2-40B4-BE49-F238E27FC236}">
                <a16:creationId xmlns:a16="http://schemas.microsoft.com/office/drawing/2014/main" id="{14492598-66B9-4493-992D-C9DD07C16BEB}"/>
              </a:ext>
            </a:extLst>
          </p:cNvPr>
          <p:cNvGrpSpPr/>
          <p:nvPr/>
        </p:nvGrpSpPr>
        <p:grpSpPr>
          <a:xfrm>
            <a:off x="6031781" y="4145967"/>
            <a:ext cx="5003912" cy="2687105"/>
            <a:chOff x="6723490" y="3948995"/>
            <a:chExt cx="5003912" cy="2687105"/>
          </a:xfrm>
        </p:grpSpPr>
        <p:pic>
          <p:nvPicPr>
            <p:cNvPr id="9" name="รูปภาพ 54">
              <a:extLst>
                <a:ext uri="{FF2B5EF4-FFF2-40B4-BE49-F238E27FC236}">
                  <a16:creationId xmlns:a16="http://schemas.microsoft.com/office/drawing/2014/main" id="{8CF85D9F-7A1F-4048-9C97-3CD8C38F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20" b="96939" l="888" r="985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3490" y="5034639"/>
              <a:ext cx="846424" cy="736239"/>
            </a:xfrm>
            <a:prstGeom prst="rect">
              <a:avLst/>
            </a:prstGeom>
          </p:spPr>
        </p:pic>
        <p:pic>
          <p:nvPicPr>
            <p:cNvPr id="10" name="รูปภาพ 50">
              <a:extLst>
                <a:ext uri="{FF2B5EF4-FFF2-40B4-BE49-F238E27FC236}">
                  <a16:creationId xmlns:a16="http://schemas.microsoft.com/office/drawing/2014/main" id="{6FE5DBE3-F0D3-4BDA-ABD8-7720EFF8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588" y="3948995"/>
              <a:ext cx="3599814" cy="2687105"/>
            </a:xfrm>
            <a:prstGeom prst="rect">
              <a:avLst/>
            </a:prstGeom>
          </p:spPr>
        </p:pic>
        <p:pic>
          <p:nvPicPr>
            <p:cNvPr id="11" name="รูปภาพ 52">
              <a:extLst>
                <a:ext uri="{FF2B5EF4-FFF2-40B4-BE49-F238E27FC236}">
                  <a16:creationId xmlns:a16="http://schemas.microsoft.com/office/drawing/2014/main" id="{F3963A5E-44DF-419C-A97F-8A9FB096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5" b="99051" l="3133" r="100000">
                          <a14:foregroundMark x1="4178" y1="57911" x2="4439" y2="41456"/>
                          <a14:foregroundMark x1="36554" y1="4430" x2="59791" y2="4430"/>
                          <a14:backgroundMark x1="7050" y1="18987" x2="3655" y2="22152"/>
                          <a14:backgroundMark x1="89817" y1="17405" x2="99217" y2="36076"/>
                          <a14:backgroundMark x1="94778" y1="74367" x2="98433" y2="569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4622" y="5607250"/>
              <a:ext cx="1007085" cy="830911"/>
            </a:xfrm>
            <a:prstGeom prst="rect">
              <a:avLst/>
            </a:prstGeom>
          </p:spPr>
        </p:pic>
        <p:pic>
          <p:nvPicPr>
            <p:cNvPr id="12" name="รูปภาพ 53">
              <a:extLst>
                <a:ext uri="{FF2B5EF4-FFF2-40B4-BE49-F238E27FC236}">
                  <a16:creationId xmlns:a16="http://schemas.microsoft.com/office/drawing/2014/main" id="{85C8DD8E-05CE-4056-AE97-C94DF334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59" b="96785" l="1323" r="962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7053" y="4462029"/>
              <a:ext cx="1391941" cy="1145221"/>
            </a:xfrm>
            <a:prstGeom prst="rect">
              <a:avLst/>
            </a:prstGeom>
          </p:spPr>
        </p:pic>
      </p:grpSp>
      <p:grpSp>
        <p:nvGrpSpPr>
          <p:cNvPr id="17" name="กลุ่ม 251">
            <a:extLst>
              <a:ext uri="{FF2B5EF4-FFF2-40B4-BE49-F238E27FC236}">
                <a16:creationId xmlns:a16="http://schemas.microsoft.com/office/drawing/2014/main" id="{3A31DC26-96F0-443A-96A6-4AC9C6211C4E}"/>
              </a:ext>
            </a:extLst>
          </p:cNvPr>
          <p:cNvGrpSpPr/>
          <p:nvPr/>
        </p:nvGrpSpPr>
        <p:grpSpPr>
          <a:xfrm>
            <a:off x="1377763" y="1474692"/>
            <a:ext cx="2562546" cy="2174045"/>
            <a:chOff x="4867948" y="2109642"/>
            <a:chExt cx="1141124" cy="1050033"/>
          </a:xfrm>
          <a:solidFill>
            <a:srgbClr val="D4978B">
              <a:lumMod val="60000"/>
              <a:lumOff val="40000"/>
            </a:srgbClr>
          </a:solidFill>
        </p:grpSpPr>
        <p:sp>
          <p:nvSpPr>
            <p:cNvPr id="20" name="Google Shape;2574;p57">
              <a:extLst>
                <a:ext uri="{FF2B5EF4-FFF2-40B4-BE49-F238E27FC236}">
                  <a16:creationId xmlns:a16="http://schemas.microsoft.com/office/drawing/2014/main" id="{0C2932A6-FE97-486B-9B9E-F3F74DD1A24F}"/>
                </a:ext>
              </a:extLst>
            </p:cNvPr>
            <p:cNvSpPr/>
            <p:nvPr/>
          </p:nvSpPr>
          <p:spPr>
            <a:xfrm>
              <a:off x="4867948" y="2109642"/>
              <a:ext cx="1141124" cy="930411"/>
            </a:xfrm>
            <a:custGeom>
              <a:avLst/>
              <a:gdLst/>
              <a:ahLst/>
              <a:cxnLst/>
              <a:rect l="l" t="t" r="r" b="b"/>
              <a:pathLst>
                <a:path w="48276" h="39668" extrusionOk="0">
                  <a:moveTo>
                    <a:pt x="21686" y="0"/>
                  </a:moveTo>
                  <a:cubicBezTo>
                    <a:pt x="13170" y="0"/>
                    <a:pt x="4644" y="4354"/>
                    <a:pt x="1457" y="12740"/>
                  </a:cubicBezTo>
                  <a:cubicBezTo>
                    <a:pt x="539" y="15147"/>
                    <a:pt x="222" y="17649"/>
                    <a:pt x="444" y="20088"/>
                  </a:cubicBezTo>
                  <a:cubicBezTo>
                    <a:pt x="0" y="23381"/>
                    <a:pt x="475" y="26801"/>
                    <a:pt x="2090" y="30127"/>
                  </a:cubicBezTo>
                  <a:cubicBezTo>
                    <a:pt x="4941" y="36017"/>
                    <a:pt x="11908" y="38962"/>
                    <a:pt x="18083" y="39564"/>
                  </a:cubicBezTo>
                  <a:cubicBezTo>
                    <a:pt x="18783" y="39633"/>
                    <a:pt x="19483" y="39667"/>
                    <a:pt x="20181" y="39667"/>
                  </a:cubicBezTo>
                  <a:cubicBezTo>
                    <a:pt x="34728" y="39667"/>
                    <a:pt x="48276" y="24908"/>
                    <a:pt x="40600" y="10524"/>
                  </a:cubicBezTo>
                  <a:cubicBezTo>
                    <a:pt x="36802" y="3433"/>
                    <a:pt x="29248" y="0"/>
                    <a:pt x="21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endParaRPr>
            </a:p>
          </p:txBody>
        </p:sp>
        <p:sp>
          <p:nvSpPr>
            <p:cNvPr id="21" name="Google Shape;2580;p57">
              <a:extLst>
                <a:ext uri="{FF2B5EF4-FFF2-40B4-BE49-F238E27FC236}">
                  <a16:creationId xmlns:a16="http://schemas.microsoft.com/office/drawing/2014/main" id="{EC4BD52C-A52E-4B60-B3AA-E81EBEBA27FB}"/>
                </a:ext>
              </a:extLst>
            </p:cNvPr>
            <p:cNvSpPr/>
            <p:nvPr/>
          </p:nvSpPr>
          <p:spPr>
            <a:xfrm>
              <a:off x="5180092" y="3013601"/>
              <a:ext cx="310447" cy="146074"/>
            </a:xfrm>
            <a:custGeom>
              <a:avLst/>
              <a:gdLst/>
              <a:ahLst/>
              <a:cxnLst/>
              <a:rect l="l" t="t" r="r" b="b"/>
              <a:pathLst>
                <a:path w="10325" h="4973" extrusionOk="0">
                  <a:moveTo>
                    <a:pt x="1" y="0"/>
                  </a:moveTo>
                  <a:lnTo>
                    <a:pt x="5163" y="4973"/>
                  </a:lnTo>
                  <a:lnTo>
                    <a:pt x="10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FC Palette" pitchFamily="34" charset="-34"/>
                <a:ea typeface="Surafont Sanukchang" pitchFamily="2" charset="-34"/>
                <a:cs typeface="FC Palette" pitchFamily="3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1F1B02-95A9-4C44-8B60-C6A3D2B845D0}"/>
              </a:ext>
            </a:extLst>
          </p:cNvPr>
          <p:cNvSpPr txBox="1"/>
          <p:nvPr/>
        </p:nvSpPr>
        <p:spPr>
          <a:xfrm>
            <a:off x="1336560" y="1893537"/>
            <a:ext cx="22722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rPr>
              <a:t>สรุปความคิด</a:t>
            </a:r>
          </a:p>
          <a:p>
            <a:pPr algn="ctr"/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rPr>
              <a:t>รวบยอด</a:t>
            </a:r>
          </a:p>
          <a:p>
            <a:endParaRPr lang="th-TH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2E9425-67AF-4B54-94AD-DEE0EA5C0C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8" y="3317017"/>
            <a:ext cx="2403689" cy="336516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86EDC72-F208-224A-938C-28ECD5DAC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4D123D4-6012-413D-BED4-1F3DEC534BAB}"/>
              </a:ext>
            </a:extLst>
          </p:cNvPr>
          <p:cNvSpPr/>
          <p:nvPr/>
        </p:nvSpPr>
        <p:spPr>
          <a:xfrm>
            <a:off x="3823651" y="3261713"/>
            <a:ext cx="4672308" cy="134326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ภาคตะวันออกเฉียงเหนือหรือภาคอีสาน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1400082" y="720738"/>
            <a:ext cx="7610783" cy="154338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อาหารที่กล่าวมาเป็นอาหารที่นำไปจัดเป็นสำรับของภาคใด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79" y="1645842"/>
            <a:ext cx="1828772" cy="1828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รูปภาพ 21">
            <a:extLst>
              <a:ext uri="{FF2B5EF4-FFF2-40B4-BE49-F238E27FC236}">
                <a16:creationId xmlns:a16="http://schemas.microsoft.com/office/drawing/2014/main" id="{5148BA76-79C8-445D-89B3-0BA197D1A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71" y="2481499"/>
            <a:ext cx="1824355" cy="3873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3FACF54-5E14-5243-B4EE-F05327635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0629" y="1028527"/>
            <a:ext cx="12426849" cy="4189444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สี่เหลี่ยมผืนผ้า 3">
            <a:extLst>
              <a:ext uri="{FF2B5EF4-FFF2-40B4-BE49-F238E27FC236}">
                <a16:creationId xmlns:a16="http://schemas.microsoft.com/office/drawing/2014/main" id="{5149BBE0-988B-43ED-AC4D-31A934D61F9E}"/>
              </a:ext>
            </a:extLst>
          </p:cNvPr>
          <p:cNvSpPr/>
          <p:nvPr/>
        </p:nvSpPr>
        <p:spPr>
          <a:xfrm>
            <a:off x="1741998" y="2298408"/>
            <a:ext cx="9053887" cy="1649682"/>
          </a:xfrm>
          <a:prstGeom prst="rect">
            <a:avLst/>
          </a:prstGeom>
          <a:noFill/>
          <a:ln w="57150">
            <a:solidFill>
              <a:srgbClr val="FF99CC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นักเรียนศึกษาและรวบรวมข้อมูลเกี่ยวกับอาหารสำรับ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  <a:endParaRPr kumimoji="0" lang="th-TH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D06C7B1-1C19-194F-ADB2-94FC4E188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4964242" y="226140"/>
            <a:ext cx="12426849" cy="2521504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" name="รูปภาพ 38"/>
          <p:cNvPicPr>
            <a:picLocks noChangeAspect="1"/>
          </p:cNvPicPr>
          <p:nvPr/>
        </p:nvPicPr>
        <p:blipFill rotWithShape="1">
          <a:blip r:embed="rId3"/>
          <a:srcRect l="29964" r="37050"/>
          <a:stretch/>
        </p:blipFill>
        <p:spPr>
          <a:xfrm>
            <a:off x="5332699" y="1840296"/>
            <a:ext cx="1274164" cy="140864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 rotWithShape="1">
          <a:blip r:embed="rId4"/>
          <a:srcRect l="59066" r="5328"/>
          <a:stretch/>
        </p:blipFill>
        <p:spPr>
          <a:xfrm>
            <a:off x="5420888" y="5473083"/>
            <a:ext cx="1176728" cy="1269072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6649254" y="1312715"/>
            <a:ext cx="5040372" cy="628232"/>
            <a:chOff x="3060020" y="1835012"/>
            <a:chExt cx="5040372" cy="628232"/>
          </a:xfrm>
        </p:grpSpPr>
        <p:sp>
          <p:nvSpPr>
            <p:cNvPr id="16" name="Rectangle 14"/>
            <p:cNvSpPr/>
            <p:nvPr/>
          </p:nvSpPr>
          <p:spPr>
            <a:xfrm>
              <a:off x="3521326" y="1835012"/>
              <a:ext cx="4579066" cy="628232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37"/>
            <p:cNvSpPr txBox="1"/>
            <p:nvPr/>
          </p:nvSpPr>
          <p:spPr>
            <a:xfrm>
              <a:off x="3669409" y="1898248"/>
              <a:ext cx="4372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ผักแว่น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รับประทานกับลาบ ก้อย น้ำพริก</a:t>
              </a:r>
            </a:p>
          </p:txBody>
        </p:sp>
        <p:sp>
          <p:nvSpPr>
            <p:cNvPr id="18" name="Right Arrow 20"/>
            <p:cNvSpPr/>
            <p:nvPr/>
          </p:nvSpPr>
          <p:spPr>
            <a:xfrm>
              <a:off x="3060020" y="2009190"/>
              <a:ext cx="284699" cy="310642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6649254" y="3492186"/>
            <a:ext cx="5040000" cy="612000"/>
            <a:chOff x="3064764" y="4173675"/>
            <a:chExt cx="5035629" cy="612000"/>
          </a:xfrm>
        </p:grpSpPr>
        <p:sp>
          <p:nvSpPr>
            <p:cNvPr id="20" name="Rectangle 25"/>
            <p:cNvSpPr/>
            <p:nvPr/>
          </p:nvSpPr>
          <p:spPr>
            <a:xfrm>
              <a:off x="3521327" y="4173675"/>
              <a:ext cx="4579066" cy="612000"/>
            </a:xfrm>
            <a:prstGeom prst="rect">
              <a:avLst/>
            </a:prstGeom>
            <a:solidFill>
              <a:srgbClr val="DBE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3623255" y="4236964"/>
              <a:ext cx="4335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ผักแขยง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ใช้ใส่ดับกลิ่นคาวของแกงปลา</a:t>
              </a:r>
            </a:p>
          </p:txBody>
        </p:sp>
        <p:sp>
          <p:nvSpPr>
            <p:cNvPr id="22" name="Right Arrow 46"/>
            <p:cNvSpPr/>
            <p:nvPr/>
          </p:nvSpPr>
          <p:spPr>
            <a:xfrm>
              <a:off x="3064764" y="4365786"/>
              <a:ext cx="284699" cy="310642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3" name="Group 6"/>
          <p:cNvGrpSpPr/>
          <p:nvPr/>
        </p:nvGrpSpPr>
        <p:grpSpPr>
          <a:xfrm>
            <a:off x="6701682" y="4616672"/>
            <a:ext cx="5054922" cy="612000"/>
            <a:chOff x="3062516" y="5306407"/>
            <a:chExt cx="5105905" cy="671576"/>
          </a:xfrm>
        </p:grpSpPr>
        <p:sp>
          <p:nvSpPr>
            <p:cNvPr id="24" name="Rectangle 27"/>
            <p:cNvSpPr/>
            <p:nvPr/>
          </p:nvSpPr>
          <p:spPr>
            <a:xfrm>
              <a:off x="3493925" y="5306407"/>
              <a:ext cx="4606468" cy="671576"/>
            </a:xfrm>
            <a:prstGeom prst="rect">
              <a:avLst/>
            </a:prstGeom>
            <a:solidFill>
              <a:srgbClr val="C7D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25" name="Rectangle 22"/>
            <p:cNvSpPr/>
            <p:nvPr/>
          </p:nvSpPr>
          <p:spPr>
            <a:xfrm>
              <a:off x="3625094" y="5392233"/>
              <a:ext cx="4543327" cy="574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rgbClr val="7030A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ผักชีน้ำหรือผักชีล้อม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รับประทานกับลาบ</a:t>
              </a:r>
            </a:p>
          </p:txBody>
        </p:sp>
        <p:sp>
          <p:nvSpPr>
            <p:cNvPr id="26" name="Left Arrow 30"/>
            <p:cNvSpPr/>
            <p:nvPr/>
          </p:nvSpPr>
          <p:spPr>
            <a:xfrm flipH="1">
              <a:off x="3062516" y="5478758"/>
              <a:ext cx="289191" cy="360041"/>
            </a:xfrm>
            <a:prstGeom prst="lef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7" name="Group 7"/>
          <p:cNvGrpSpPr/>
          <p:nvPr/>
        </p:nvGrpSpPr>
        <p:grpSpPr>
          <a:xfrm>
            <a:off x="6631163" y="2410566"/>
            <a:ext cx="5162164" cy="612000"/>
            <a:chOff x="3051949" y="3039349"/>
            <a:chExt cx="5170812" cy="612000"/>
          </a:xfrm>
        </p:grpSpPr>
        <p:sp>
          <p:nvSpPr>
            <p:cNvPr id="28" name="Rectangle 26"/>
            <p:cNvSpPr/>
            <p:nvPr/>
          </p:nvSpPr>
          <p:spPr>
            <a:xfrm>
              <a:off x="3533621" y="3039349"/>
              <a:ext cx="4579066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9" name="Group 4"/>
            <p:cNvGrpSpPr/>
            <p:nvPr/>
          </p:nvGrpSpPr>
          <p:grpSpPr>
            <a:xfrm>
              <a:off x="3051949" y="3101583"/>
              <a:ext cx="5170812" cy="523220"/>
              <a:chOff x="3051949" y="3101583"/>
              <a:chExt cx="5170812" cy="523220"/>
            </a:xfrm>
          </p:grpSpPr>
          <p:sp>
            <p:nvSpPr>
              <p:cNvPr id="30" name="Rectangle 8"/>
              <p:cNvSpPr/>
              <p:nvPr/>
            </p:nvSpPr>
            <p:spPr>
              <a:xfrm>
                <a:off x="3643696" y="3101583"/>
                <a:ext cx="45790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ผักเม็ก</a:t>
                </a:r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มีรสเปรี้ยว รับประทานกับลาบ ก้อย</a:t>
                </a:r>
              </a:p>
            </p:txBody>
          </p:sp>
          <p:sp>
            <p:nvSpPr>
              <p:cNvPr id="31" name="Left Arrow 21"/>
              <p:cNvSpPr/>
              <p:nvPr/>
            </p:nvSpPr>
            <p:spPr>
              <a:xfrm flipH="1">
                <a:off x="3051949" y="3171909"/>
                <a:ext cx="289191" cy="360040"/>
              </a:xfrm>
              <a:prstGeom prst="leftArrow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3" name="Group 6"/>
          <p:cNvGrpSpPr/>
          <p:nvPr/>
        </p:nvGrpSpPr>
        <p:grpSpPr>
          <a:xfrm>
            <a:off x="6701682" y="5712925"/>
            <a:ext cx="5082618" cy="612000"/>
            <a:chOff x="3062517" y="5306407"/>
            <a:chExt cx="5133881" cy="671576"/>
          </a:xfrm>
        </p:grpSpPr>
        <p:sp>
          <p:nvSpPr>
            <p:cNvPr id="34" name="Rectangle 27"/>
            <p:cNvSpPr/>
            <p:nvPr/>
          </p:nvSpPr>
          <p:spPr>
            <a:xfrm>
              <a:off x="3493925" y="5306407"/>
              <a:ext cx="4606468" cy="671576"/>
            </a:xfrm>
            <a:prstGeom prst="rect">
              <a:avLst/>
            </a:prstGeom>
            <a:solidFill>
              <a:srgbClr val="FDC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35" name="Rectangle 22"/>
            <p:cNvSpPr/>
            <p:nvPr/>
          </p:nvSpPr>
          <p:spPr>
            <a:xfrm>
              <a:off x="3447715" y="5381555"/>
              <a:ext cx="4748683" cy="574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ผักแพว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ใบมีกลิ่นหอม รับประทานกับลาบ ก้อย</a:t>
              </a:r>
            </a:p>
          </p:txBody>
        </p:sp>
        <p:sp>
          <p:nvSpPr>
            <p:cNvPr id="36" name="Left Arrow 30"/>
            <p:cNvSpPr/>
            <p:nvPr/>
          </p:nvSpPr>
          <p:spPr>
            <a:xfrm flipH="1">
              <a:off x="3062517" y="5478071"/>
              <a:ext cx="289191" cy="360040"/>
            </a:xfrm>
            <a:prstGeom prst="lef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/>
          <a:srcRect l="67621"/>
          <a:stretch/>
        </p:blipFill>
        <p:spPr>
          <a:xfrm>
            <a:off x="5420888" y="3135058"/>
            <a:ext cx="1250738" cy="1330411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6"/>
          <a:srcRect r="70750"/>
          <a:stretch/>
        </p:blipFill>
        <p:spPr>
          <a:xfrm>
            <a:off x="5519165" y="847977"/>
            <a:ext cx="1058320" cy="131947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7"/>
          <a:srcRect l="8266" r="55448"/>
          <a:stretch/>
        </p:blipFill>
        <p:spPr>
          <a:xfrm>
            <a:off x="5348248" y="4335751"/>
            <a:ext cx="1199214" cy="1309291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2969466" y="214859"/>
            <a:ext cx="6408154" cy="735079"/>
            <a:chOff x="4103338" y="2275320"/>
            <a:chExt cx="5411110" cy="735079"/>
          </a:xfrm>
        </p:grpSpPr>
        <p:sp>
          <p:nvSpPr>
            <p:cNvPr id="43" name="Rounded Rectangle 95"/>
            <p:cNvSpPr/>
            <p:nvPr/>
          </p:nvSpPr>
          <p:spPr>
            <a:xfrm>
              <a:off x="4103338" y="2289694"/>
              <a:ext cx="5411109" cy="692030"/>
            </a:xfrm>
            <a:prstGeom prst="roundRect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10"/>
            <p:cNvSpPr txBox="1">
              <a:spLocks/>
            </p:cNvSpPr>
            <p:nvPr/>
          </p:nvSpPr>
          <p:spPr bwMode="auto">
            <a:xfrm>
              <a:off x="4268763" y="2275320"/>
              <a:ext cx="5245685" cy="73507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b="1" dirty="0">
                  <a:ln w="0">
                    <a:solidFill>
                      <a:srgbClr val="7030A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การจัดสำรับอาหารภาคตะวันออกเฉียงเหนือ</a:t>
              </a:r>
              <a:endParaRPr lang="th-TH" sz="700" b="1" dirty="0">
                <a:ln w="0"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51" name="รูปภาพ 5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2520" y1="22996" x2="60157" y2="17511"/>
                        <a14:foregroundMark x1="29449" y1="46835" x2="83622" y2="25527"/>
                        <a14:foregroundMark x1="29764" y1="38397" x2="71181" y2="21097"/>
                        <a14:foregroundMark x1="35433" y1="59283" x2="81417" y2="39030"/>
                        <a14:foregroundMark x1="50551" y1="62025" x2="80315" y2="45359"/>
                        <a14:foregroundMark x1="53701" y1="78903" x2="87874" y2="57595"/>
                        <a14:foregroundMark x1="78268" y1="68143" x2="87874" y2="62658"/>
                        <a14:foregroundMark x1="86614" y1="53376" x2="83465" y2="47679"/>
                        <a14:foregroundMark x1="83307" y1="36076" x2="85354" y2="27848"/>
                        <a14:foregroundMark x1="82362" y1="21730" x2="77638" y2="19409"/>
                        <a14:foregroundMark x1="29921" y1="44515" x2="28819" y2="50844"/>
                        <a14:foregroundMark x1="46457" y1="66667" x2="47402" y2="70253"/>
                        <a14:foregroundMark x1="63937" y1="78270" x2="58268" y2="79114"/>
                        <a14:foregroundMark x1="10236" y1="59072" x2="18110" y2="81013"/>
                        <a14:foregroundMark x1="20787" y1="65612" x2="14331" y2="56962"/>
                        <a14:foregroundMark x1="5827" y1="65190" x2="10079" y2="56751"/>
                        <a14:foregroundMark x1="5984" y1="71941" x2="5984" y2="64979"/>
                        <a14:foregroundMark x1="5354" y1="66667" x2="5827" y2="628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02" y="3306397"/>
            <a:ext cx="3599814" cy="2687105"/>
          </a:xfrm>
          <a:prstGeom prst="rect">
            <a:avLst/>
          </a:prstGeom>
        </p:spPr>
      </p:pic>
      <p:sp>
        <p:nvSpPr>
          <p:cNvPr id="48" name="TextBox 37"/>
          <p:cNvSpPr txBox="1"/>
          <p:nvPr/>
        </p:nvSpPr>
        <p:spPr>
          <a:xfrm>
            <a:off x="1048712" y="2488097"/>
            <a:ext cx="456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ผักที่ขึ้นเองตามธรรมชาติ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3824470" y="1768067"/>
            <a:ext cx="1656594" cy="4392000"/>
            <a:chOff x="3824470" y="1768067"/>
            <a:chExt cx="1656594" cy="4392000"/>
          </a:xfrm>
        </p:grpSpPr>
        <p:cxnSp>
          <p:nvCxnSpPr>
            <p:cNvPr id="7" name="ตัวเชื่อมต่อตรง 6"/>
            <p:cNvCxnSpPr/>
            <p:nvPr/>
          </p:nvCxnSpPr>
          <p:spPr>
            <a:xfrm>
              <a:off x="3824470" y="4467871"/>
              <a:ext cx="97262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/>
            <p:cNvCxnSpPr/>
            <p:nvPr/>
          </p:nvCxnSpPr>
          <p:spPr>
            <a:xfrm rot="16200000">
              <a:off x="2600484" y="3964067"/>
              <a:ext cx="4392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/>
            <p:cNvCxnSpPr/>
            <p:nvPr/>
          </p:nvCxnSpPr>
          <p:spPr>
            <a:xfrm>
              <a:off x="4796484" y="178484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/>
            <p:cNvCxnSpPr/>
            <p:nvPr/>
          </p:nvCxnSpPr>
          <p:spPr>
            <a:xfrm>
              <a:off x="4797064" y="282878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/>
            <p:cNvCxnSpPr/>
            <p:nvPr/>
          </p:nvCxnSpPr>
          <p:spPr>
            <a:xfrm>
              <a:off x="4795904" y="391844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/>
            <p:cNvCxnSpPr/>
            <p:nvPr/>
          </p:nvCxnSpPr>
          <p:spPr>
            <a:xfrm>
              <a:off x="4796484" y="496238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/>
            <p:cNvCxnSpPr/>
            <p:nvPr/>
          </p:nvCxnSpPr>
          <p:spPr>
            <a:xfrm>
              <a:off x="4797064" y="6160067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9AE097A1-C150-1E4A-A012-B4940AAC8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9">
            <a:extLst>
              <a:ext uri="{FF2B5EF4-FFF2-40B4-BE49-F238E27FC236}">
                <a16:creationId xmlns:a16="http://schemas.microsoft.com/office/drawing/2014/main" id="{C6866D7A-8F75-490E-8709-6E1CEAF5A28A}"/>
              </a:ext>
            </a:extLst>
          </p:cNvPr>
          <p:cNvSpPr/>
          <p:nvPr/>
        </p:nvSpPr>
        <p:spPr>
          <a:xfrm>
            <a:off x="2615812" y="1447136"/>
            <a:ext cx="7851404" cy="2800767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นักเรียนร่วมกันยกตัวอย่างอาหาร</a:t>
            </a:r>
          </a:p>
          <a:p>
            <a:pPr algn="ctr"/>
            <a:r>
              <a:rPr lang="th-TH" sz="44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ภาคตะวันออกเฉียงเหนือที่รู้จักหรือเคยรับประทานมาให้ได้มากที่สุด เขียนบันทึกข้อมูลที่ได้เป็นแผนภาพความคิด</a:t>
            </a:r>
          </a:p>
        </p:txBody>
      </p:sp>
      <p:pic>
        <p:nvPicPr>
          <p:cNvPr id="9" name="รูปภาพ 5">
            <a:extLst>
              <a:ext uri="{FF2B5EF4-FFF2-40B4-BE49-F238E27FC236}">
                <a16:creationId xmlns:a16="http://schemas.microsoft.com/office/drawing/2014/main" id="{E3B1194D-7A2D-49DA-86EB-2A82AC85C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94" y="3831328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231641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406327" y="2040422"/>
            <a:ext cx="12426849" cy="1614196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>
                <a:alpha val="47843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861628-24D6-4C3A-970A-7AB1B471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918" y="3061657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7CA5229-B488-8F46-A4AC-8C683CA85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2212" y="1796101"/>
            <a:ext cx="12426849" cy="3340875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42" name="AutoShape 25">
            <a:extLst>
              <a:ext uri="{FF2B5EF4-FFF2-40B4-BE49-F238E27FC236}">
                <a16:creationId xmlns:a16="http://schemas.microsoft.com/office/drawing/2014/main" id="{D202736A-9B79-4023-B6C5-98254051D8E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19413" y="1537754"/>
            <a:ext cx="10006" cy="56972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02247EC-6A42-44BE-A22C-9DF25F5C1869}"/>
              </a:ext>
            </a:extLst>
          </p:cNvPr>
          <p:cNvSpPr/>
          <p:nvPr/>
        </p:nvSpPr>
        <p:spPr>
          <a:xfrm>
            <a:off x="587829" y="525341"/>
            <a:ext cx="3573624" cy="836927"/>
          </a:xfrm>
          <a:prstGeom prst="flowChartTerminator">
            <a:avLst/>
          </a:prstGeom>
          <a:solidFill>
            <a:srgbClr val="ECB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8E021B-C217-44CF-ACD8-9C09C03A62DE}"/>
              </a:ext>
            </a:extLst>
          </p:cNvPr>
          <p:cNvSpPr txBox="1"/>
          <p:nvPr/>
        </p:nvSpPr>
        <p:spPr>
          <a:xfrm>
            <a:off x="278673" y="639701"/>
            <a:ext cx="4034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cxnSp>
        <p:nvCxnSpPr>
          <p:cNvPr id="16" name="AutoShape 25">
            <a:extLst>
              <a:ext uri="{FF2B5EF4-FFF2-40B4-BE49-F238E27FC236}">
                <a16:creationId xmlns:a16="http://schemas.microsoft.com/office/drawing/2014/main" id="{95D13B28-B1FD-48E0-80B2-8E6525932D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9419" y="3926855"/>
            <a:ext cx="0" cy="1143000"/>
          </a:xfrm>
          <a:prstGeom prst="straightConnector1">
            <a:avLst/>
          </a:prstGeom>
          <a:noFill/>
          <a:ln w="9525">
            <a:solidFill>
              <a:srgbClr val="7030A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2">
            <a:extLst>
              <a:ext uri="{FF2B5EF4-FFF2-40B4-BE49-F238E27FC236}">
                <a16:creationId xmlns:a16="http://schemas.microsoft.com/office/drawing/2014/main" id="{B902AEDF-B837-4A90-988C-D3591E31B85F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7346494" y="3943839"/>
            <a:ext cx="588963" cy="776287"/>
            <a:chOff x="4785" y="9480"/>
            <a:chExt cx="855" cy="1010"/>
          </a:xfrm>
        </p:grpSpPr>
        <p:cxnSp>
          <p:nvCxnSpPr>
            <p:cNvPr id="25" name="AutoShape 3">
              <a:extLst>
                <a:ext uri="{FF2B5EF4-FFF2-40B4-BE49-F238E27FC236}">
                  <a16:creationId xmlns:a16="http://schemas.microsoft.com/office/drawing/2014/main" id="{1086CD33-27E3-4344-A543-0D8E8FCB19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4">
              <a:extLst>
                <a:ext uri="{FF2B5EF4-FFF2-40B4-BE49-F238E27FC236}">
                  <a16:creationId xmlns:a16="http://schemas.microsoft.com/office/drawing/2014/main" id="{3E7FBFB3-0F4D-4AA0-8D05-666DC8C723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FF33CC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4C9A55E6-8815-4A2B-A15F-9C77A0AB0FC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375762" y="1948780"/>
            <a:ext cx="588963" cy="776288"/>
            <a:chOff x="4785" y="9480"/>
            <a:chExt cx="855" cy="1010"/>
          </a:xfrm>
        </p:grpSpPr>
        <p:cxnSp>
          <p:nvCxnSpPr>
            <p:cNvPr id="28" name="AutoShape 6">
              <a:extLst>
                <a:ext uri="{FF2B5EF4-FFF2-40B4-BE49-F238E27FC236}">
                  <a16:creationId xmlns:a16="http://schemas.microsoft.com/office/drawing/2014/main" id="{23F3531D-9789-4EF5-B06D-23F4604CE4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7">
              <a:extLst>
                <a:ext uri="{FF2B5EF4-FFF2-40B4-BE49-F238E27FC236}">
                  <a16:creationId xmlns:a16="http://schemas.microsoft.com/office/drawing/2014/main" id="{7103ED62-CEC7-4DEB-8C6F-FF44278176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00B0F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Rectangle 8">
            <a:extLst>
              <a:ext uri="{FF2B5EF4-FFF2-40B4-BE49-F238E27FC236}">
                <a16:creationId xmlns:a16="http://schemas.microsoft.com/office/drawing/2014/main" id="{7ECC78F4-5285-40D9-B3F4-6E02FAC8D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105" y="1537546"/>
            <a:ext cx="1501756" cy="6178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ลาบเป็ด</a:t>
            </a:r>
            <a:endParaRPr kumimoji="0" lang="en-US" alt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Group 21">
            <a:extLst>
              <a:ext uri="{FF2B5EF4-FFF2-40B4-BE49-F238E27FC236}">
                <a16:creationId xmlns:a16="http://schemas.microsoft.com/office/drawing/2014/main" id="{5330C79A-1414-4D39-9017-DDE5C75FEEE3}"/>
              </a:ext>
            </a:extLst>
          </p:cNvPr>
          <p:cNvGrpSpPr>
            <a:grpSpLocks/>
          </p:cNvGrpSpPr>
          <p:nvPr/>
        </p:nvGrpSpPr>
        <p:grpSpPr bwMode="auto">
          <a:xfrm>
            <a:off x="4621476" y="1948780"/>
            <a:ext cx="611187" cy="774700"/>
            <a:chOff x="4785" y="9480"/>
            <a:chExt cx="855" cy="1010"/>
          </a:xfrm>
        </p:grpSpPr>
        <p:cxnSp>
          <p:nvCxnSpPr>
            <p:cNvPr id="32" name="AutoShape 22">
              <a:extLst>
                <a:ext uri="{FF2B5EF4-FFF2-40B4-BE49-F238E27FC236}">
                  <a16:creationId xmlns:a16="http://schemas.microsoft.com/office/drawing/2014/main" id="{A715EB6B-B1A7-4991-B2D1-93E9135F3F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23">
              <a:extLst>
                <a:ext uri="{FF2B5EF4-FFF2-40B4-BE49-F238E27FC236}">
                  <a16:creationId xmlns:a16="http://schemas.microsoft.com/office/drawing/2014/main" id="{9EF150C4-1613-46BB-9FE2-2707DC62A1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92D05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" name="Rectangle 24">
            <a:extLst>
              <a:ext uri="{FF2B5EF4-FFF2-40B4-BE49-F238E27FC236}">
                <a16:creationId xmlns:a16="http://schemas.microsoft.com/office/drawing/2014/main" id="{A016DF50-E4A6-4072-8D70-88B7FCC9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618" y="970042"/>
            <a:ext cx="2065475" cy="492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ลาบไก่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FD87212B-E4A7-4095-B9CB-D766D7F7D16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23391" y="3926855"/>
            <a:ext cx="588963" cy="776287"/>
            <a:chOff x="4785" y="9480"/>
            <a:chExt cx="855" cy="1010"/>
          </a:xfrm>
        </p:grpSpPr>
        <p:cxnSp>
          <p:nvCxnSpPr>
            <p:cNvPr id="36" name="AutoShape 3">
              <a:extLst>
                <a:ext uri="{FF2B5EF4-FFF2-40B4-BE49-F238E27FC236}">
                  <a16:creationId xmlns:a16="http://schemas.microsoft.com/office/drawing/2014/main" id="{E79B9BC1-F4F9-4BDD-B3A7-6203AEFCA9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ln w="9525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AutoShape 4">
              <a:extLst>
                <a:ext uri="{FF2B5EF4-FFF2-40B4-BE49-F238E27FC236}">
                  <a16:creationId xmlns:a16="http://schemas.microsoft.com/office/drawing/2014/main" id="{C1345121-58F3-4331-98D7-85BD23B941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ln w="9525"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8" name="Rectangle 24">
            <a:extLst>
              <a:ext uri="{FF2B5EF4-FFF2-40B4-BE49-F238E27FC236}">
                <a16:creationId xmlns:a16="http://schemas.microsoft.com/office/drawing/2014/main" id="{6F7BE640-C3C4-4BB0-B149-B2001AB0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990" y="1607446"/>
            <a:ext cx="1960106" cy="5479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ซุบหน่อไม้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55EEEB08-EB1D-4C43-BF1C-13ED1098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204" y="4426963"/>
            <a:ext cx="2167678" cy="5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ห่อหมกฮวก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F5302BA7-1A7D-4C03-869A-10E9C15A6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842" y="5136976"/>
            <a:ext cx="2209254" cy="540000"/>
          </a:xfrm>
          <a:prstGeom prst="rect">
            <a:avLst/>
          </a:prstGeom>
          <a:solidFill>
            <a:srgbClr val="ECB4FE"/>
          </a:solidFill>
          <a:ln>
            <a:solidFill>
              <a:srgbClr val="ECB4FE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แกงอ่อม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96FFCFFD-8FDA-4D47-9CEB-193DAFA8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725" y="4356261"/>
            <a:ext cx="1501756" cy="610702"/>
          </a:xfrm>
          <a:prstGeom prst="rect">
            <a:avLst/>
          </a:prstGeom>
          <a:solidFill>
            <a:srgbClr val="F5A3DE"/>
          </a:solidFill>
          <a:ln w="9525">
            <a:solidFill>
              <a:srgbClr val="F5A3DE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</a:t>
            </a:r>
            <a:endParaRPr kumimoji="0" lang="en-US" alt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7F9C844-F8EE-437C-974E-F1C005AE9FFC}"/>
              </a:ext>
            </a:extLst>
          </p:cNvPr>
          <p:cNvSpPr/>
          <p:nvPr/>
        </p:nvSpPr>
        <p:spPr>
          <a:xfrm>
            <a:off x="4549068" y="2075986"/>
            <a:ext cx="3496803" cy="2307019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PSK" panose="020B0500040200020003" charset="0"/>
                <a:cs typeface="TH SarabunPSK" panose="020B0500040200020003" charset="0"/>
              </a:rPr>
              <a:t>อาหาร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3200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ภาคตะวันออกเฉียงเหนือ</a:t>
            </a:r>
            <a:endParaRPr kumimoji="0" lang="th-TH" altLang="en-US" sz="3200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PSK" panose="020B0500040200020003" charset="0"/>
              <a:cs typeface="TH SarabunPSK" panose="020B0500040200020003" charset="0"/>
            </a:endParaRP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58F5084D-CA1D-6F41-95F2-2E473BE6A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67043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80598C7-5626-403B-BEF7-06A728D9F299}"/>
              </a:ext>
            </a:extLst>
          </p:cNvPr>
          <p:cNvSpPr/>
          <p:nvPr/>
        </p:nvSpPr>
        <p:spPr>
          <a:xfrm>
            <a:off x="1139434" y="1967061"/>
            <a:ext cx="10138165" cy="2923877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นักเรียนยกตัวอย่างอาหารสำรับภาคตะวันออกเฉียงเหนือมา ๑ อย่าง</a:t>
            </a:r>
            <a:b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แล้ววิเคราะห์ลักษณะเด่นของประเภทอาหารสำรับและองค์ประกอบ</a:t>
            </a:r>
            <a:b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ต่าง ๆ ของอาหารสำรับ แล้วสรุปประโยชน์ที่เกิดขึ้นต่อร่างกาย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เขียนเป็นแผนภาพความคิด</a:t>
            </a:r>
            <a:endParaRPr kumimoji="0" lang="th-TH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54670" y="5187563"/>
            <a:ext cx="12426849" cy="167043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8027A55-2DF5-1B4D-ABD3-85D09496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C26C7E72-6AD7-4DFE-9095-A160F2FB46FA}"/>
              </a:ext>
            </a:extLst>
          </p:cNvPr>
          <p:cNvSpPr/>
          <p:nvPr/>
        </p:nvSpPr>
        <p:spPr>
          <a:xfrm>
            <a:off x="390583" y="517576"/>
            <a:ext cx="3418972" cy="615886"/>
          </a:xfrm>
          <a:prstGeom prst="round1Rect">
            <a:avLst/>
          </a:prstGeom>
          <a:solidFill>
            <a:srgbClr val="ECB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สี่เหลี่ยมผืนผ้ามุมมน 29">
            <a:extLst>
              <a:ext uri="{FF2B5EF4-FFF2-40B4-BE49-F238E27FC236}">
                <a16:creationId xmlns:a16="http://schemas.microsoft.com/office/drawing/2014/main" id="{68BA4082-848C-4146-93B9-4ACC27A2557E}"/>
              </a:ext>
            </a:extLst>
          </p:cNvPr>
          <p:cNvSpPr/>
          <p:nvPr/>
        </p:nvSpPr>
        <p:spPr>
          <a:xfrm>
            <a:off x="4054071" y="1027877"/>
            <a:ext cx="6606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EA4F6BF4-8E76-44BC-8247-D06AB5ADDC17}"/>
              </a:ext>
            </a:extLst>
          </p:cNvPr>
          <p:cNvSpPr/>
          <p:nvPr/>
        </p:nvSpPr>
        <p:spPr>
          <a:xfrm>
            <a:off x="4701491" y="499862"/>
            <a:ext cx="5389160" cy="59491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อาหารสำรับภาคตะวันออกเฉียงเหนือ</a:t>
            </a:r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FE2E29B4-1120-4897-BA14-B883C3A85797}"/>
              </a:ext>
            </a:extLst>
          </p:cNvPr>
          <p:cNvSpPr/>
          <p:nvPr/>
        </p:nvSpPr>
        <p:spPr>
          <a:xfrm>
            <a:off x="4053987" y="2563901"/>
            <a:ext cx="6606084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อาหารที่ต้องจัดชุดเข้ากับข้าวซึ่งเป็นอาหารหลัก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85F9C776-BECB-4FE9-A540-4DB2AAB8ADE5}"/>
              </a:ext>
            </a:extLst>
          </p:cNvPr>
          <p:cNvSpPr/>
          <p:nvPr/>
        </p:nvSpPr>
        <p:spPr>
          <a:xfrm>
            <a:off x="5073911" y="2051600"/>
            <a:ext cx="4687409" cy="50676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ลักษณะเด่นของประเภทอาหารสำรับ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2AA0A5BB-5007-4870-8390-274F25A4AF43}"/>
              </a:ext>
            </a:extLst>
          </p:cNvPr>
          <p:cNvSpPr/>
          <p:nvPr/>
        </p:nvSpPr>
        <p:spPr>
          <a:xfrm>
            <a:off x="3799189" y="4019467"/>
            <a:ext cx="7236855" cy="7337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ข้าวเหนียว ผักต่าง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ๆ เช่น ถั่วฝักยาว กะหล่ำปลี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0451F9B-ACF1-4835-B0EA-5CAE898383EC}"/>
              </a:ext>
            </a:extLst>
          </p:cNvPr>
          <p:cNvSpPr/>
          <p:nvPr/>
        </p:nvSpPr>
        <p:spPr>
          <a:xfrm>
            <a:off x="5106083" y="3576375"/>
            <a:ext cx="4770715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องค์ประกอบต่าง ๆ ของอาหารสำรับ</a:t>
            </a:r>
          </a:p>
        </p:txBody>
      </p:sp>
      <p:sp>
        <p:nvSpPr>
          <p:cNvPr id="11" name="Down Arrow 20">
            <a:extLst>
              <a:ext uri="{FF2B5EF4-FFF2-40B4-BE49-F238E27FC236}">
                <a16:creationId xmlns:a16="http://schemas.microsoft.com/office/drawing/2014/main" id="{E95D293F-3149-40F5-8327-AF820957E5E6}"/>
              </a:ext>
            </a:extLst>
          </p:cNvPr>
          <p:cNvSpPr/>
          <p:nvPr/>
        </p:nvSpPr>
        <p:spPr>
          <a:xfrm>
            <a:off x="7396071" y="1715078"/>
            <a:ext cx="290353" cy="326860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68579BEB-78B1-464D-B40C-07DDE69A3E9C}"/>
              </a:ext>
            </a:extLst>
          </p:cNvPr>
          <p:cNvSpPr/>
          <p:nvPr/>
        </p:nvSpPr>
        <p:spPr>
          <a:xfrm>
            <a:off x="7417617" y="3248439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สี่เหลี่ยมผืนผ้ามุมมน 29">
            <a:extLst>
              <a:ext uri="{FF2B5EF4-FFF2-40B4-BE49-F238E27FC236}">
                <a16:creationId xmlns:a16="http://schemas.microsoft.com/office/drawing/2014/main" id="{EBE5A0C7-37E1-4342-BEB7-526B17D7060F}"/>
              </a:ext>
            </a:extLst>
          </p:cNvPr>
          <p:cNvSpPr/>
          <p:nvPr/>
        </p:nvSpPr>
        <p:spPr>
          <a:xfrm>
            <a:off x="3918166" y="5641484"/>
            <a:ext cx="6998901" cy="649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ได้รับโปรตีน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จากเนื้อสัตว์และ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วิตามินจากผักต่าง ๆ 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A150F78-CF91-4A8F-A362-830A113ED6AA}"/>
              </a:ext>
            </a:extLst>
          </p:cNvPr>
          <p:cNvSpPr/>
          <p:nvPr/>
        </p:nvSpPr>
        <p:spPr>
          <a:xfrm>
            <a:off x="5949344" y="5125054"/>
            <a:ext cx="3084195" cy="5164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ประโยชน์ต่อร่างกาย</a:t>
            </a:r>
          </a:p>
        </p:txBody>
      </p:sp>
      <p:sp>
        <p:nvSpPr>
          <p:cNvPr id="15" name="Down Arrow 21">
            <a:extLst>
              <a:ext uri="{FF2B5EF4-FFF2-40B4-BE49-F238E27FC236}">
                <a16:creationId xmlns:a16="http://schemas.microsoft.com/office/drawing/2014/main" id="{82E1FAF5-988C-4EEA-AC63-5FEB3E175C56}"/>
              </a:ext>
            </a:extLst>
          </p:cNvPr>
          <p:cNvSpPr/>
          <p:nvPr/>
        </p:nvSpPr>
        <p:spPr>
          <a:xfrm>
            <a:off x="7417617" y="4792418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รูปภาพ 27">
            <a:extLst>
              <a:ext uri="{FF2B5EF4-FFF2-40B4-BE49-F238E27FC236}">
                <a16:creationId xmlns:a16="http://schemas.microsoft.com/office/drawing/2014/main" id="{E1A41133-C869-4706-A2C1-1D8257B50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05">
                        <a14:foregroundMark x1="36786" y1="46377" x2="73452" y2="23833"/>
                        <a14:foregroundMark x1="79643" y1="23671" x2="50952" y2="71176"/>
                        <a14:foregroundMark x1="80833" y1="45733" x2="62738" y2="78583"/>
                        <a14:foregroundMark x1="78810" y1="67633" x2="87857" y2="52818"/>
                        <a14:foregroundMark x1="30952" y1="42995" x2="42857" y2="36393"/>
                        <a14:foregroundMark x1="75595" y1="25282" x2="74643" y2="23833"/>
                        <a14:foregroundMark x1="10595" y1="61353" x2="19048" y2="82126"/>
                        <a14:foregroundMark x1="21786" y1="58776" x2="13214" y2="58776"/>
                        <a14:foregroundMark x1="11667" y1="58132" x2="17381" y2="55072"/>
                        <a14:foregroundMark x1="18929" y1="54911" x2="22500" y2="56844"/>
                        <a14:foregroundMark x1="10595" y1="69887" x2="9643" y2="64573"/>
                        <a14:foregroundMark x1="31190" y1="51852" x2="41190" y2="57810"/>
                        <a14:foregroundMark x1="57619" y1="15298" x2="57500" y2="14493"/>
                      </a14:backgroundRemoval>
                    </a14:imgEffect>
                  </a14:imgLayer>
                </a14:imgProps>
              </a:ext>
            </a:extLst>
          </a:blip>
          <a:srcRect l="8712"/>
          <a:stretch/>
        </p:blipFill>
        <p:spPr>
          <a:xfrm flipH="1">
            <a:off x="390583" y="1405843"/>
            <a:ext cx="3556254" cy="2880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E908CE3-E263-F148-948B-C9ED7B0DF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1209</Words>
  <Application>Microsoft Office PowerPoint</Application>
  <PresentationFormat>Widescreen</PresentationFormat>
  <Paragraphs>127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FC Palette</vt:lpstr>
      <vt:lpstr>TH Sarabun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45</cp:revision>
  <dcterms:created xsi:type="dcterms:W3CDTF">2021-08-19T10:06:34Z</dcterms:created>
  <dcterms:modified xsi:type="dcterms:W3CDTF">2025-05-02T09:42:03Z</dcterms:modified>
</cp:coreProperties>
</file>