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ผู้เขียนและวันที่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ผู้เขียนและวันที่</a:t>
            </a:r>
          </a:p>
        </p:txBody>
      </p:sp>
      <p:sp>
        <p:nvSpPr>
          <p:cNvPr id="12" name="ชื่องานนำเสนอ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ชื่องานนำเสนอ</a:t>
            </a:r>
          </a:p>
        </p:txBody>
      </p:sp>
      <p:sp>
        <p:nvSpPr>
          <p:cNvPr id="13" name="ข้อความระดับหนึ่ง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คำบรรยายงานนำเสนอ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เลขสไลด์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รายงา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ข้อความระดับหนึ่ง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รายงาน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ข้อเท็จจร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ข้อมูลข้อเท็จจริง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17244">
              <a:lnSpc>
                <a:spcPct val="100000"/>
              </a:lnSpc>
              <a:spcBef>
                <a:spcPts val="0"/>
              </a:spcBef>
              <a:buSzTx/>
              <a:buNone/>
              <a:defRPr spc="-43" sz="4356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ข้อมูลข้อเท็จจริง</a:t>
            </a:r>
          </a:p>
        </p:txBody>
      </p:sp>
      <p:sp>
        <p:nvSpPr>
          <p:cNvPr id="107" name="ข้อความระดับหนึ่ง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ข้อความ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แหล่งที่มา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17244">
              <a:lnSpc>
                <a:spcPct val="100000"/>
              </a:lnSpc>
              <a:spcBef>
                <a:spcPts val="0"/>
              </a:spcBef>
              <a:buSzTx/>
              <a:buNone/>
              <a:defRPr spc="-43" sz="4356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แหล่งที่มา</a:t>
            </a:r>
          </a:p>
        </p:txBody>
      </p:sp>
      <p:sp>
        <p:nvSpPr>
          <p:cNvPr id="116" name="ข้อความระดับหนึ่ง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“การอ้างอิงที่โดดเด่น”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เลขสไลด์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รูปภาพ - 3 รูปขึ้นไ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เลขสไลด์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เลขสไลด์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เลขสไลด์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ชื่อเรื่องและ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ชื่องานนำเสนอ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ชื่องานนำเสนอ</a:t>
            </a:r>
          </a:p>
        </p:txBody>
      </p:sp>
      <p:sp>
        <p:nvSpPr>
          <p:cNvPr id="23" name="ข้อความระดับหนึ่ง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คำบรรยายงานนำเสนอ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ผู้เขียนและวันที่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ผู้เขียนและวันที่</a:t>
            </a:r>
          </a:p>
        </p:txBody>
      </p:sp>
      <p:sp>
        <p:nvSpPr>
          <p:cNvPr id="25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ชื่อเรื่องและรูปภาพอื่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ชื่อสไลด์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ชื่อสไลด์</a:t>
            </a:r>
          </a:p>
        </p:txBody>
      </p:sp>
      <p:sp>
        <p:nvSpPr>
          <p:cNvPr id="33" name="ภาพ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ข้อความระดับหนึ่ง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คำบรรยายสไลด์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ชื่อเรื่องและสัญลักษณ์หัวข้อย่อ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ชื่อสไลด์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ชื่อสไลด์</a:t>
            </a:r>
          </a:p>
        </p:txBody>
      </p:sp>
      <p:sp>
        <p:nvSpPr>
          <p:cNvPr id="43" name="ข้อความระดับหนึ่ง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ข้อความสัญลักษณ์สไลด์หัวข้อย่อย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คำบรรยายสไลด์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17244">
              <a:lnSpc>
                <a:spcPct val="100000"/>
              </a:lnSpc>
              <a:spcBef>
                <a:spcPts val="0"/>
              </a:spcBef>
              <a:buSzTx/>
              <a:buNone/>
              <a:defRPr spc="-43" sz="4356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คำบรรยายสไลด์</a:t>
            </a:r>
          </a:p>
        </p:txBody>
      </p:sp>
      <p:sp>
        <p:nvSpPr>
          <p:cNvPr id="45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สัญลักษณ์หัวข้อย่อ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ข้อความระดับหนึ่ง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ข้อความสัญลักษณ์สไลด์หัวข้อย่อย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เลขสไลด์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ชื่อเรื่อง สัญลักษณ์หัวข้อย่อยและ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ชื่อสไลด์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ชื่อสไลด์</a:t>
            </a:r>
          </a:p>
        </p:txBody>
      </p:sp>
      <p:sp>
        <p:nvSpPr>
          <p:cNvPr id="61" name="ภาพ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คำบรรยายสไลด์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17244">
              <a:lnSpc>
                <a:spcPct val="100000"/>
              </a:lnSpc>
              <a:spcBef>
                <a:spcPts val="0"/>
              </a:spcBef>
              <a:buSzTx/>
              <a:buNone/>
              <a:defRPr spc="-43" sz="4356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คำบรรยายสไลด์</a:t>
            </a:r>
          </a:p>
        </p:txBody>
      </p:sp>
      <p:sp>
        <p:nvSpPr>
          <p:cNvPr id="63" name="ข้อความระดับหนึ่ง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ข้อความสัญลักษณ์สไลด์หัวข้อย่อย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เลขสไลด์"/>
          <p:cNvSpPr txBox="1"/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ชื่อส่วน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ชื่อส่วน</a:t>
            </a:r>
          </a:p>
        </p:txBody>
      </p:sp>
      <p:sp>
        <p:nvSpPr>
          <p:cNvPr id="72" name="เลขสไลด์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ชื่อสไลด์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ชื่อสไลด์</a:t>
            </a:r>
          </a:p>
        </p:txBody>
      </p:sp>
      <p:sp>
        <p:nvSpPr>
          <p:cNvPr id="80" name="คำบรรยายสไลด์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17244">
              <a:lnSpc>
                <a:spcPct val="100000"/>
              </a:lnSpc>
              <a:spcBef>
                <a:spcPts val="0"/>
              </a:spcBef>
              <a:buSzTx/>
              <a:buNone/>
              <a:defRPr spc="-43" sz="4356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คำบรรยายสไลด์</a:t>
            </a:r>
          </a:p>
        </p:txBody>
      </p:sp>
      <p:sp>
        <p:nvSpPr>
          <p:cNvPr id="81" name="เลขสไลด์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กำหนดกา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ชื่อกำหนดการ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ชื่อกำหนดการ</a:t>
            </a:r>
          </a:p>
        </p:txBody>
      </p:sp>
      <p:sp>
        <p:nvSpPr>
          <p:cNvPr id="89" name="ข้อความระดับหนึ่ง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หัวข้อกำหนดการ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คำบรรยายกำหนดการ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17244">
              <a:lnSpc>
                <a:spcPct val="100000"/>
              </a:lnSpc>
              <a:spcBef>
                <a:spcPts val="0"/>
              </a:spcBef>
              <a:buSzTx/>
              <a:buNone/>
              <a:defRPr spc="-43" sz="4356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คำบรรยายกำหนดการ</a:t>
            </a:r>
          </a:p>
        </p:txBody>
      </p:sp>
      <p:sp>
        <p:nvSpPr>
          <p:cNvPr id="91" name="เลขสไลด์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สไลด์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ชื่อสไลด์</a:t>
            </a:r>
          </a:p>
        </p:txBody>
      </p:sp>
      <p:sp>
        <p:nvSpPr>
          <p:cNvPr id="3" name="ข้อความระดับหนึ่ง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ข้อความสัญลักษณ์สไลด์หัวข้อย่อย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เลขสไลด์"/>
          <p:cNvSpPr txBox="1"/>
          <p:nvPr>
            <p:ph type="sldNum" sz="quarter" idx="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93E3FD"/>
            </a:gs>
            <a:gs pos="100000">
              <a:srgbClr val="3A87FE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てるてるぼうず…"/>
          <p:cNvSpPr txBox="1"/>
          <p:nvPr>
            <p:ph type="ctrTitle"/>
          </p:nvPr>
        </p:nvSpPr>
        <p:spPr>
          <a:xfrm>
            <a:off x="-3091600" y="5480680"/>
            <a:ext cx="21945601" cy="4267201"/>
          </a:xfrm>
          <a:prstGeom prst="rect">
            <a:avLst/>
          </a:prstGeom>
        </p:spPr>
        <p:txBody>
          <a:bodyPr/>
          <a:lstStyle/>
          <a:p>
            <a:pPr defTabSz="2218944">
              <a:defRPr spc="-116" sz="11648"/>
            </a:pPr>
            <a:r>
              <a:t>てるてるぼうず</a:t>
            </a:r>
          </a:p>
          <a:p>
            <a:pPr defTabSz="2218944">
              <a:defRPr spc="-116" sz="11648"/>
            </a:pPr>
            <a:r>
              <a:t>(teruteru bouzu)</a:t>
            </a:r>
          </a:p>
        </p:txBody>
      </p:sp>
      <p:pic>
        <p:nvPicPr>
          <p:cNvPr id="152" name="IMG_0473.png" descr="IMG_047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12016" y="-582148"/>
            <a:ext cx="7620001" cy="76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0474.png" descr="IMG_047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6158" y="-14937"/>
            <a:ext cx="4339634" cy="4339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0474.png" descr="IMG_047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12893" y="169304"/>
            <a:ext cx="4339634" cy="4339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0474.png" descr="IMG_047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45552" y="169304"/>
            <a:ext cx="4339634" cy="4339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G_0474.png" descr="IMG_047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34933" y="471816"/>
            <a:ext cx="4339634" cy="4339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0471.png" descr="IMG_04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318803" y="6829403"/>
            <a:ext cx="6580115" cy="65801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ตุ๊กตาไล่ฝน หรือ เทรุ เทรุ โบซุ ( Teru teru bozu) เป็นหนึ่งในตุ๊กตาวัฒนธรรมพื้นบ้านของญี่ปุ่น  คำว่า เทรุ (teru) แปลว่า ส่องประกาย (ซึ่งหมายถึงแสงพระอาทิตย์)  ส่วนคำว่า โบซุ (bozu) แปลว่า พระภิกษุ (แต่มีความหมายอีกอย่างหนึ่งว่า “หัวโล้น” เช่นกัน)  ลักษณะ"/>
          <p:cNvSpPr txBox="1"/>
          <p:nvPr>
            <p:ph type="ctrTitle"/>
          </p:nvPr>
        </p:nvSpPr>
        <p:spPr>
          <a:xfrm>
            <a:off x="1001769" y="959861"/>
            <a:ext cx="22380462" cy="8256582"/>
          </a:xfrm>
          <a:prstGeom prst="rect">
            <a:avLst/>
          </a:prstGeom>
        </p:spPr>
        <p:txBody>
          <a:bodyPr/>
          <a:lstStyle/>
          <a:p>
            <a:pPr algn="l" defTabSz="429768">
              <a:lnSpc>
                <a:spcPct val="100000"/>
              </a:lnSpc>
              <a:defRPr spc="0" sz="1316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29768">
              <a:lnSpc>
                <a:spcPct val="100000"/>
              </a:lnSpc>
              <a:defRPr spc="0" sz="4136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solidFill>
                  <a:srgbClr val="FF0000"/>
                </a:solidFill>
              </a:rPr>
              <a:t>ตุ๊กตาไล่ฝน</a:t>
            </a:r>
            <a:r>
              <a:t> หรือ </a:t>
            </a:r>
            <a:r>
              <a:rPr b="1">
                <a:solidFill>
                  <a:srgbClr val="FF0000"/>
                </a:solidFill>
              </a:rPr>
              <a:t>เทรุ เทรุ โบซุ ( Teru teru bozu)</a:t>
            </a:r>
            <a:r>
              <a:t> เป็นหนึ่งในตุ๊กตาวัฒนธรรมพื้นบ้านของญี่ปุ่น  คำว่า เทรุ (teru) แปลว่า ส่องประกาย (ซึ่งหมายถึงแสงพระอาทิตย์)  ส่วนคำว่า โบซุ (bozu) แปลว่า พระภิกษุ (แต่มีความหมายอีกอย่างหนึ่งว่า “หัวโล้น” เช่นกัน)  ลักษณะของตุ๊กตาไล่ฝน(เทรุเทรุ โบซุ) มีขนาดเล็กประมาณ 5 -8 นิ้ว สร้างขึ้นด้วยกรรมวิธีง่ายๆ  โดยส่วนใหญ่แล้วนิยมใช้ผ้าหรือกระดาษสีขาวมาตัดเป็นรูปสี่เหลี่ยมผืนผ้า แล้วหาวัสดุทรงกลมหรือใยฝ้ายมาทำเป็นส่วนศีรษะ ม้วนขึ้นเป็นก้อนกลมบรรจุไว้ตรงกลาง จากนั้นก็จะรวบผ้าเข้าหากันแล้วผูกด้วยเส้นเชือกหรือเส้นด้าย  ต่อมาจึงค่อยวาดรายละเอียดในส่วนศีรษะ เช่น ดวงตา  จมูก และ ปาก  ก่อนที่จะนำไปห้อยแขวนไว้กับชายหลังคาบ้านหรือริมขอบหน้าต่าง  หลังจากนั้น จึงจะตั้งจิตอธิษฐานขอพรให้วันรุ่งขึ้นมีท้องฟ้าที่ปลอดโปร่งแจ่มใส คติความเชื่อแบบนี้ จึงเป็นที่นิยมมากของชาวไร่ชาวนาที่ต้องไปหว่านข้าวไถนาในยามที่ท้องฟ้า อากาศสดใส  ในขณะที่เด็กๆก็จะชอบอกชอบใจ เพราะหากเช้าวันพรุ่งนี้ไม่มีฝนตก  จะทำให้พวกเด็กๆสามารถเดินทางไปทัศนศึกษา แข่งขันกีฬา รวมไปถึงการได้ไปท่องเที่ยวกับครอบครัวได้อย่างมีความสุข</a:t>
            </a:r>
          </a:p>
        </p:txBody>
      </p:sp>
      <p:pic>
        <p:nvPicPr>
          <p:cNvPr id="186" name="IMG_0468.jpeg" descr="IMG_04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97828" y="8896701"/>
            <a:ext cx="5776369" cy="38536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ประวัติที่มาของ ตุ๊กตาไล่ฝน (เทรุเทรุโบซุ)…"/>
          <p:cNvSpPr txBox="1"/>
          <p:nvPr>
            <p:ph type="ctrTitle"/>
          </p:nvPr>
        </p:nvSpPr>
        <p:spPr>
          <a:xfrm>
            <a:off x="1209746" y="1047573"/>
            <a:ext cx="21964508" cy="7651557"/>
          </a:xfrm>
          <a:prstGeom prst="rect">
            <a:avLst/>
          </a:prstGeom>
        </p:spPr>
        <p:txBody>
          <a:bodyPr/>
          <a:lstStyle/>
          <a:p>
            <a:pPr defTabSz="448055">
              <a:lnSpc>
                <a:spcPct val="100000"/>
              </a:lnSpc>
              <a:defRPr b="1" spc="0" sz="4900">
                <a:solidFill>
                  <a:srgbClr val="FF864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ประวัติที่มาของ ตุ๊กตาไล่ฝน (เทรุเทรุโบซุ) </a:t>
            </a:r>
          </a:p>
          <a:p>
            <a:pPr defTabSz="448055">
              <a:lnSpc>
                <a:spcPct val="100000"/>
              </a:lnSpc>
              <a:defRPr b="1" spc="0" sz="4900">
                <a:solidFill>
                  <a:srgbClr val="FF8648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48055">
              <a:lnSpc>
                <a:spcPct val="100000"/>
              </a:lnSpc>
              <a:defRPr spc="0" sz="490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solidFill>
                  <a:srgbClr val="FF8648"/>
                </a:solidFill>
              </a:rPr>
              <a:t>ก</a:t>
            </a:r>
            <a:r>
              <a:t>ล่าวกันว่าสร้างขึ้นในสมัยเอโดะ (Edo period)หรือประมาณ 400 ปีก่อน  สันนิษฐานว่าความเชื่อเรื่องตุ๊กตาไล่ฝน ได้รับอิทธิพลแบบอย่างมาจาก ตุ๊กตาเซ่าฉิงเหนียง (掃晴娘)ของประเทศจีน มีความหมายว่า “หญิงสาวผู้ขจัดเมฆฝน” ในหนังสือสมัยโบราณชื่อ บันทึกแห่งนครหลวง (帝京景物略) มีข้อความอยู่ตอนหนึ่ง เขียนไว้ว่า  …ฝนตกมานานจนมากเกินไปแล้ว ชาวบ้านจึงเอากระดาษสีขาวมาทำเป็นส่วนศีรษะ ตัดกระดาษสีแดงและเขียวมาทำเป็นเสื้อผ้า แล้วผูกแขวนไว้ใต้หลังคา เรียกกันว่า “เซ่าฉิงเหนียง”</a:t>
            </a:r>
          </a:p>
        </p:txBody>
      </p:sp>
      <p:pic>
        <p:nvPicPr>
          <p:cNvPr id="189" name="IMG_0487.jpeg" descr="IMG_048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1641" y="9008318"/>
            <a:ext cx="7728490" cy="4347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ตำนานอีกเรื่องหนึ่งนั้นมาจากนิทานเรื่อง “หญิงสาวผู้อัศจรรย์”( 神奇女孩) เล่ากันว่า ครั้งหนึ่งนั้น พญามังกรทะเลตะวันออกได้บันดาลให้เกิดฝนตกลงมาอย่างหนักจนเกิดเป็นอุทกภัย ครั้งใหญ่ สร้างความเดือดร้อนให้ชาวบ้านชาวเมืองอย่างหนัก แต่แล้วได้มีหญิงสาวผู้วิเศษได้อาส"/>
          <p:cNvSpPr txBox="1"/>
          <p:nvPr>
            <p:ph type="ctrTitle"/>
          </p:nvPr>
        </p:nvSpPr>
        <p:spPr>
          <a:xfrm>
            <a:off x="1521712" y="-1767240"/>
            <a:ext cx="21945601" cy="7627389"/>
          </a:xfrm>
          <a:prstGeom prst="rect">
            <a:avLst/>
          </a:prstGeom>
        </p:spPr>
        <p:txBody>
          <a:bodyPr/>
          <a:lstStyle>
            <a:lvl1pPr algn="l" defTabSz="365760">
              <a:lnSpc>
                <a:spcPct val="100000"/>
              </a:lnSpc>
              <a:defRPr spc="0" sz="400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ตำนานอีกเรื่องหนึ่งนั้นมาจากนิทานเรื่อง “หญิงสาวผู้อัศจรรย์”( 神奇女孩) เล่ากันว่า ครั้งหนึ่งนั้น พญามังกรทะเลตะวันออกได้บันดาลให้เกิดฝนตกลงมาอย่างหนักจนเกิดเป็นอุทกภัย ครั้งใหญ่ สร้างความเดือดร้อนให้ชาวบ้านชาวเมืองอย่างหนัก แต่แล้วได้มีหญิงสาวผู้วิเศษได้อาสาปีนขึ้นไปบนยอดหลังคาเพื่อเปิดท้องฟ้า วิงวอนต่อพญามังกรให้ฝนหยุดตก  ก่อนขึ้นสู่สวรรค์ นางได้กำชับชาวบ้านไว้ว่า หากวันใดมีฝนตกหนัก ให้ตัดกระดาษเป็นรูปตัวของนางแขวนไว้กับหลังคาบ้าน  ดังนั้น เมื่อถึงช่วงฤดูฝนในเดือนหกตามปฏิทินจันทรคติ ชาวบ้านก็จะตัดกระดาษเป็นรูปหญิงสาวสีขาว เรียกกันว่า ตุ๊กตาเซ่าหวิน(扫云)แปลว่า ขจัดเมฆฝน หรือ หนี่ว์เอ๋อเซ่าฉิง (女儿扫晴) หมายถึง หญิงสาวผู้ขจัดเมฆฝนให้ฟ้าแจ่มใส และแล้วเมื่อคติความเชื่อเรื่องการทำตุ๊กตากระดาษแพร่หลายมาถึงญี่ปุ่น ด้วยความเชื่อที่ว่า หากแขวนมันไว้จะช่วยทำให้ฝนหยุดตกหรือช่วยทำให้ท้องฟ้าปลอดโปร่งแจ่มใส ได้พัฒนาจนค่อยๆกลายมาเป็น “ตุ๊กตาไล่ฝน” (เทรุเทรุ โบซุ)ในที่สุด</a:t>
            </a:r>
          </a:p>
        </p:txBody>
      </p:sp>
      <p:pic>
        <p:nvPicPr>
          <p:cNvPr id="192" name="IMG_0486.jpeg" descr="IMG_048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10101" y="8979083"/>
            <a:ext cx="7687813" cy="4324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G_0485.jpeg" descr="IMG_048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8786" y="1605776"/>
            <a:ext cx="20072191" cy="105044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G_0487.jpeg" descr="IMG_048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579" y="3800726"/>
            <a:ext cx="10870308" cy="6114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0486.jpeg" descr="IMG_048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23413" y="3907851"/>
            <a:ext cx="10489417" cy="59002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ในในบทเพลงกล่อมเด็กที่มีชื่อเสียงโด่งดังของญี่ปุ่น ชื่อว่า เทรุเทรุ โบซุ (Teru teru bozu) หรือ ตุ๊กตาไล่ฝน ประพันธ์โดย เคียวซัน อาซาฮาระ (Kyoson Asahara) เรียบเรียงเป็นบทเพลงโดย ชินเปอิ นากายาม่า ( Shinpei Nakayama) มีเนื้อความว่า…"/>
          <p:cNvSpPr txBox="1"/>
          <p:nvPr>
            <p:ph type="ctrTitle"/>
          </p:nvPr>
        </p:nvSpPr>
        <p:spPr>
          <a:xfrm>
            <a:off x="2068945" y="1580914"/>
            <a:ext cx="20559346" cy="10704447"/>
          </a:xfrm>
          <a:prstGeom prst="rect">
            <a:avLst/>
          </a:prstGeom>
        </p:spPr>
        <p:txBody>
          <a:bodyPr/>
          <a:lstStyle/>
          <a:p>
            <a:pPr algn="l" defTabSz="219455">
              <a:lnSpc>
                <a:spcPct val="100000"/>
              </a:lnSpc>
              <a:defRPr spc="0" sz="3984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ในในบทเพลงกล่อมเด็กที่มีชื่อเสียงโด่งดังของญี่ปุ่น ชื่อว่า เทรุเทรุ โบซุ (Teru teru bozu) หรือ ตุ๊กตาไล่ฝน ประพันธ์โดย เคียวซัน อาซาฮาระ (Kyoson Asahara) เรียบเรียงเป็นบทเพลงโดย ชินเปอิ นากายาม่า ( Shinpei Nakayama) มีเนื้อความว่า</a:t>
            </a:r>
          </a:p>
          <a:p>
            <a:pPr algn="l" defTabSz="219455">
              <a:lnSpc>
                <a:spcPct val="100000"/>
              </a:lnSpc>
              <a:defRPr spc="0" sz="3984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 …เจ้าตุ๊กตาไล่ฝนเอย</a:t>
            </a:r>
          </a:p>
          <a:p>
            <a:pPr algn="l" defTabSz="219455">
              <a:lnSpc>
                <a:spcPct val="100000"/>
              </a:lnSpc>
              <a:defRPr spc="0" sz="3984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ช่วยทำให้วันพรุ่งนี้เป็นวันที่มีอากาศแจ่มใสทีนะ</a:t>
            </a:r>
          </a:p>
          <a:p>
            <a:pPr algn="l" defTabSz="219455">
              <a:lnSpc>
                <a:spcPct val="100000"/>
              </a:lnSpc>
              <a:defRPr spc="0" sz="3984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เหมือนดั่งท้องฟ้าในยามฝัน</a:t>
            </a:r>
          </a:p>
          <a:p>
            <a:pPr algn="l" defTabSz="219455">
              <a:lnSpc>
                <a:spcPct val="100000"/>
              </a:lnSpc>
              <a:defRPr spc="0" sz="3984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หากฟ้าแจ่มใส ฉันจะให้กระดิ่งทองแก่เจ้า</a:t>
            </a:r>
          </a:p>
          <a:p>
            <a:pPr algn="l" defTabSz="219455">
              <a:lnSpc>
                <a:spcPct val="100000"/>
              </a:lnSpc>
              <a:defRPr spc="0" sz="3984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…เจ้าตุ๊กตาไล่ฝนเอย</a:t>
            </a:r>
          </a:p>
          <a:p>
            <a:pPr algn="l" defTabSz="219455">
              <a:lnSpc>
                <a:spcPct val="100000"/>
              </a:lnSpc>
              <a:defRPr spc="0" sz="3984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ช่วยทำให้วันพรุ่งนี้เป็นวันที่มีอากาศแจ่มใสทีนะ</a:t>
            </a:r>
          </a:p>
          <a:p>
            <a:pPr algn="l" defTabSz="219455">
              <a:lnSpc>
                <a:spcPct val="100000"/>
              </a:lnSpc>
              <a:defRPr spc="0" sz="3984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หากเจ้าทำให้ความหวังของฉันเป็นจริง</a:t>
            </a:r>
          </a:p>
          <a:p>
            <a:pPr algn="l" defTabSz="219455">
              <a:lnSpc>
                <a:spcPct val="100000"/>
              </a:lnSpc>
              <a:defRPr spc="0" sz="3984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ฉันจะจิบดื่มสาเกอันหวานชื่น</a:t>
            </a:r>
          </a:p>
          <a:p>
            <a:pPr algn="l" defTabSz="219455">
              <a:lnSpc>
                <a:spcPct val="100000"/>
              </a:lnSpc>
              <a:defRPr spc="0" sz="3984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…เจ้าตุ๊กตาไล่ฝนเอย</a:t>
            </a:r>
          </a:p>
          <a:p>
            <a:pPr algn="l" defTabSz="219455">
              <a:lnSpc>
                <a:spcPct val="100000"/>
              </a:lnSpc>
              <a:defRPr spc="0" sz="3984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ช่วยทำให้วันพรุ่งนี้เป็นวันที่มีอากาศแจ่มใสทีนะ</a:t>
            </a:r>
          </a:p>
          <a:p>
            <a:pPr algn="l" defTabSz="219455">
              <a:lnSpc>
                <a:spcPct val="100000"/>
              </a:lnSpc>
              <a:defRPr spc="0" sz="3984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แต่หากมีเมฆร้องไห้และฝนโปรยปราย</a:t>
            </a:r>
          </a:p>
          <a:p>
            <a:pPr algn="l" defTabSz="219455">
              <a:lnSpc>
                <a:spcPct val="100000"/>
              </a:lnSpc>
              <a:defRPr spc="0" sz="3984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ฉันจะตัดศีรษะของเจ้าเสีย”…</a:t>
            </a:r>
          </a:p>
        </p:txBody>
      </p:sp>
      <p:pic>
        <p:nvPicPr>
          <p:cNvPr id="200" name="IMG_0476.png" descr="IMG_047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35406" y="4041862"/>
            <a:ext cx="8128001" cy="812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3E3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ru teru bouzu  มีความหมายแยกกันเป็นสองคำดังนี้ Teru 「照る」 หมายถึง แสงแดดหรืออากาศแจ่มใส และ Bouzu 「坊主」 แปลว่าคนหัวโล้น ซึ่งก็คือนักบวชที่ต้องโกนผมนั่นแหละ เป็นตุ๊กตาตัวเล็กๆ ทำจากผ้าสีขาว หัวกลมโต วาดหน้าตาไว้อย่างง่ายๆ นิยมแขวนไว้นอกหน้าต่างหรือหน้าประ"/>
          <p:cNvSpPr txBox="1"/>
          <p:nvPr>
            <p:ph type="ctrTitle"/>
          </p:nvPr>
        </p:nvSpPr>
        <p:spPr>
          <a:xfrm>
            <a:off x="1483898" y="1198830"/>
            <a:ext cx="21945601" cy="7122160"/>
          </a:xfrm>
          <a:prstGeom prst="rect">
            <a:avLst/>
          </a:prstGeom>
        </p:spPr>
        <p:txBody>
          <a:bodyPr/>
          <a:lstStyle/>
          <a:p>
            <a:pPr algn="l" defTabSz="352043">
              <a:lnSpc>
                <a:spcPct val="100000"/>
              </a:lnSpc>
              <a:defRPr spc="0" sz="1232">
                <a:solidFill>
                  <a:srgbClr val="1C1C1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4619"/>
              <a:t>Teru teru bouzu  มีความหมายแยกกันเป็นสองคำดังนี้ Teru 「照る」　หมายถึง แสงแดดหรืออากาศแจ่มใส และ Bouzu 「坊主」 แปลว่าคนหัวโล้น ซึ่งก็คือนักบวชที่ต้องโกนผมนั่นแหละ</a:t>
            </a:r>
            <a:r>
              <a:rPr sz="3927"/>
              <a:t> </a:t>
            </a:r>
            <a:r>
              <a:rPr sz="4619"/>
              <a:t>เป็นตุ๊กตาตัวเล็กๆ ทำจากผ้าสีขาว หัวกลมโต วาดหน้าตาไว้อย่างง่ายๆ นิยมแขวนไว้นอกหน้าต่างหรือหน้าประตูบ้าน เด็กๆ ญี่ปุ่นนิยมแขวนไว้ในวันก่อนที่จะมีวันสำคัญๆ เช่น วันออกทัศนศึกษา วันงานกีฬาสี ฯลฯ และถ้าหากว่าวันต่อมาฝนไม่ตกจริงๆ ล่ะก็ จะต้องแขวนกระดิ่งหรือเทสาเกให้กับตุ๊กตาไล่ฝน เพื่อเป็นการขอบคุณด้วย และในทางกลับกัน ถ้าเกิดอยากให้ฝนตกล่ะก็ ให้แขวนตุ๊กตาไล่ฝนกลับหัวจะช่วยได้เหมือนกัน วิธีนี้ส่วนมากชาวนาญี่ปุ่นจะทำกันเพื่อให้ฝนตกต้องตามฤดูกาล</a:t>
            </a:r>
          </a:p>
        </p:txBody>
      </p:sp>
      <p:pic>
        <p:nvPicPr>
          <p:cNvPr id="160" name="IMG_0468.jpeg" descr="IMG_04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60895" y="8026979"/>
            <a:ext cx="7652255" cy="5105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G_0469.jpeg" descr="IMG_046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3337" y="392613"/>
            <a:ext cx="19396163" cy="12930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3E3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และถ้าหากว่าวันต่อมาฝนไม่ตกจริงๆ ล่ะก็ จะต้องแขวนกระดิ่งหรือเทสาเกให้กับตุ๊กตาไล่ฝน เพื่อเป็นการขอบคุณด้วย  แต่ถ้าฝนตกไม่หยุดจจะตัดคอตุ๊กตา…"/>
          <p:cNvSpPr txBox="1"/>
          <p:nvPr>
            <p:ph type="ctrTitle"/>
          </p:nvPr>
        </p:nvSpPr>
        <p:spPr>
          <a:xfrm>
            <a:off x="1219200" y="1425714"/>
            <a:ext cx="21851065" cy="6762927"/>
          </a:xfrm>
          <a:prstGeom prst="rect">
            <a:avLst/>
          </a:prstGeom>
        </p:spPr>
        <p:txBody>
          <a:bodyPr/>
          <a:lstStyle/>
          <a:p>
            <a:pPr algn="l" defTabSz="365760">
              <a:lnSpc>
                <a:spcPct val="100000"/>
              </a:lnSpc>
              <a:defRPr spc="0" sz="1280">
                <a:solidFill>
                  <a:srgbClr val="1C1C1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4800"/>
              <a:t>และถ้าหากว่าวันต่อมาฝนไม่ตกจริงๆ ล่ะก็ จะต้องแขวนกระดิ่งหรือเทสาเกให้กับตุ๊กตาไล่ฝน เพื่อเป็นการขอบคุณด้วย  แต่ถ้าฝนตกไม่หยุดจจะตัดคอตุ๊กตา </a:t>
            </a:r>
            <a:endParaRPr sz="4800"/>
          </a:p>
          <a:p>
            <a:pPr algn="l" defTabSz="365760">
              <a:lnSpc>
                <a:spcPct val="100000"/>
              </a:lnSpc>
              <a:defRPr spc="0" sz="1280">
                <a:solidFill>
                  <a:srgbClr val="1C1C1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4800"/>
              <a:t>และในทางกลับกัน ถ้าเกิดอยากให้ฝนตกล่ะก็ ให้แขวนตุ๊กตาไล่ฝนกลับหัวจะช่วยได้เหมือนกัน วิธีนี้ส่วนมากชาวนาญี่ปุ่นจะทำกันเพื่อให้ฝนตกต้องตามฤดูกาล     นอกเหนือจากคนทั่วๆ ไปแล้ว ตามวัดหรือศาลเจ้าก็นิยมแขวนตุ๊กตาไล่ฝนก่อนวันที่จะมีพิธีกรรมสำคัญๆ เพื่อจะได้ทำพิธีอย่างราบรื่น นอกจากนี้ยังพกติดตัวเป็นเครื่องรางได้ด้วย ด้วยความเชื่อว่ามันจะนำความสดใส ปลอดโปร่งมาให้เจ้าของ</a:t>
            </a:r>
            <a:endParaRPr sz="4800"/>
          </a:p>
        </p:txBody>
      </p:sp>
      <p:pic>
        <p:nvPicPr>
          <p:cNvPr id="165" name="IMG_0479.jpeg" descr="IMG_047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67828" y="8389904"/>
            <a:ext cx="6248344" cy="4526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G_0483.jpeg" descr="IMG_048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3579" y="1375973"/>
            <a:ext cx="10964053" cy="10964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ที่มา ตำนานตุ๊กตาไล่ฝน ความโหดร้ายน่ากลัวที่ซุกซ่อนอยู่…"/>
          <p:cNvSpPr txBox="1"/>
          <p:nvPr>
            <p:ph type="ctrTitle"/>
          </p:nvPr>
        </p:nvSpPr>
        <p:spPr>
          <a:xfrm>
            <a:off x="1370456" y="896317"/>
            <a:ext cx="21643088" cy="7727185"/>
          </a:xfrm>
          <a:prstGeom prst="rect">
            <a:avLst/>
          </a:prstGeom>
        </p:spPr>
        <p:txBody>
          <a:bodyPr/>
          <a:lstStyle/>
          <a:p>
            <a:pPr defTabSz="388620">
              <a:lnSpc>
                <a:spcPct val="100000"/>
              </a:lnSpc>
              <a:defRPr b="1" spc="0" sz="5780">
                <a:solidFill>
                  <a:srgbClr val="FF401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ที่มา ตำนานตุ๊กตาไล่ฝน ความโหดร้ายน่ากลัวที่ซุกซ่อนอยู่</a:t>
            </a:r>
          </a:p>
          <a:p>
            <a:pPr defTabSz="388620">
              <a:lnSpc>
                <a:spcPct val="100000"/>
              </a:lnSpc>
              <a:defRPr b="1" spc="0" sz="5780">
                <a:solidFill>
                  <a:srgbClr val="FF4015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388620">
              <a:lnSpc>
                <a:spcPct val="100000"/>
              </a:lnSpc>
              <a:defRPr b="1" spc="0" sz="5780">
                <a:solidFill>
                  <a:srgbClr val="FF4015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388620">
              <a:lnSpc>
                <a:spcPct val="100000"/>
              </a:lnSpc>
              <a:defRPr spc="0" sz="4590">
                <a:solidFill>
                  <a:srgbClr val="4B4B4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หากว่ามองข้ามความน่ารักกระจุ๋มกระจิ๋มไปแล้ว ดูดีๆ มันก็มีความคล้ายกับรูปร่างของคนถูกแขวนคออยู่เหมือนกัน  ตำนานของมันมีความน่ากลัวอย่างนั้นจริงๆ เรื่องเล่ามีอยู่ว่า ญี่ปุ่นในสมัยโบราณนั้นมีพระสงฆ์อยู่รูปหนึ่ง เป็นที่รู้จักว่าท่านสามารถทำพิธีปัดเป่า บันดาลให้ฝนหยุดตกได้ ไดเมียวจึงนิมนต์ท่านมาทำพิธีหยุดฝนให้ แต่ปรากฏว่าท่านไม่สามารถทำได้ ฝนยังคงตกอย่างต่อเนื่อง จึงถูกลงโทษด้วยการตัดคอ นำผ้าสีขาวไปห่อศีรษะแล้วเอาไปแขวนไว้ แต่บางตำนานก็ว่าไม่ได้ตัด แต่แค่จับพระห่อผ้าสีขาวแล้วแขวนคอเลย</a:t>
            </a:r>
          </a:p>
        </p:txBody>
      </p:sp>
      <p:pic>
        <p:nvPicPr>
          <p:cNvPr id="170" name="IMG_0489.jpeg" descr="IMG_048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56349" y="8205644"/>
            <a:ext cx="4508284" cy="4508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และแล้วผลก็ปรากฎในวันต่อมา นั่นคือท้องฟ้าแจ่มใสขึ้นมาในทันที จากนั้นชาวบ้านเลยเชื่อกันว่า ถ้าทำตุ๊กตาไล่ฝนหัวกลมเหมือนดั่งพระภิกษุ แล้วนำไปแขวนไว้ จะทำให้ฟ้าของวันรุ่งขึ้นนั้นสดใสปลอดโปร่ง"/>
          <p:cNvSpPr txBox="1"/>
          <p:nvPr>
            <p:ph type="ctrTitle"/>
          </p:nvPr>
        </p:nvSpPr>
        <p:spPr>
          <a:xfrm>
            <a:off x="2126736" y="555991"/>
            <a:ext cx="21529647" cy="5023482"/>
          </a:xfrm>
          <a:prstGeom prst="rect">
            <a:avLst/>
          </a:prstGeom>
        </p:spPr>
        <p:txBody>
          <a:bodyPr/>
          <a:lstStyle>
            <a:lvl1pPr algn="l" defTabSz="457200">
              <a:lnSpc>
                <a:spcPct val="100000"/>
              </a:lnSpc>
              <a:defRPr spc="0" sz="5500">
                <a:solidFill>
                  <a:srgbClr val="4B4B4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และแล้วผลก็ปรากฎในวันต่อมา นั่นคือท้องฟ้าแจ่มใสขึ้นมาในทันที จากนั้นชาวบ้านเลยเชื่อกันว่า ถ้าทำตุ๊กตาไล่ฝนหัวกลมเหมือนดั่งพระภิกษุ แล้วนำไปแขวนไว้ จะทำให้ฟ้าของวันรุ่งขึ้นนั้นสดใสปลอดโปร่ง</a:t>
            </a:r>
          </a:p>
        </p:txBody>
      </p:sp>
      <p:pic>
        <p:nvPicPr>
          <p:cNvPr id="173" name="IMG_0475.png" descr="IMG_047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45687" y="7774754"/>
            <a:ext cx="5029740" cy="5029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G_0480.png" descr="IMG_048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9487" y="6641829"/>
            <a:ext cx="6388051" cy="6388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A7C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G_0482.jpeg" descr="IMG_048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1696" y="1849413"/>
            <a:ext cx="7017239" cy="10017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G_0481.jpeg" descr="IMG_048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88515" y="3041188"/>
            <a:ext cx="10681238" cy="71430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0470.png" descr="IMG_04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600" y="1195112"/>
            <a:ext cx="7620001" cy="76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0478.png" descr="IMG_047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62255" y="642838"/>
            <a:ext cx="7731931" cy="7731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0471.png" descr="IMG_04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99715" y="6489076"/>
            <a:ext cx="6580115" cy="6580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0473.png" descr="IMG_047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524707" y="8516853"/>
            <a:ext cx="5322799" cy="5322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0480.png" descr="IMG_048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92211" y="889370"/>
            <a:ext cx="4960572" cy="49605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