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4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ผู้เขียนและวันที่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ผู้เขียนและวันที่</a:t>
            </a:r>
          </a:p>
        </p:txBody>
      </p:sp>
      <p:sp>
        <p:nvSpPr>
          <p:cNvPr id="12" name="ชื่องานนำเสนอ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ชื่องานนำเสนอ</a:t>
            </a:r>
          </a:p>
        </p:txBody>
      </p:sp>
      <p:sp>
        <p:nvSpPr>
          <p:cNvPr id="13" name="ข้อความระดับหนึ่ง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คำบรรยายงานนำเสนอ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ายงา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ข้อความระดับหนึ่ง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รายงาน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ข้อเท็จจร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ข้อมูลข้อเท็จจริง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z="4356" spc="-43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ข้อมูลข้อเท็จจริง</a:t>
            </a:r>
          </a:p>
        </p:txBody>
      </p:sp>
      <p:sp>
        <p:nvSpPr>
          <p:cNvPr id="107" name="ข้อความระดับหนึ่ง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ข้อความ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แหล่งที่มา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z="4356" spc="-43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แหล่งที่มา</a:t>
            </a:r>
          </a:p>
        </p:txBody>
      </p:sp>
      <p:sp>
        <p:nvSpPr>
          <p:cNvPr id="116" name="ข้อความระดับหนึ่ง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“การอ้างอิงที่โดดเด่น”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 - 3 รูป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ชื่องานนำเสนอ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ชื่องานนำเสนอ</a:t>
            </a:r>
          </a:p>
        </p:txBody>
      </p:sp>
      <p:sp>
        <p:nvSpPr>
          <p:cNvPr id="23" name="ข้อความระดับหนึ่ง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คำบรรยายงานนำเสนอ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ผู้เขียนและวันที่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ผู้เขียนและวันที่</a:t>
            </a:r>
          </a:p>
        </p:txBody>
      </p:sp>
      <p:sp>
        <p:nvSpPr>
          <p:cNvPr id="2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รูปภาพอื่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ชื่อสไลด์</a:t>
            </a:r>
          </a:p>
        </p:txBody>
      </p:sp>
      <p:sp>
        <p:nvSpPr>
          <p:cNvPr id="33" name="ภาพ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ข้อความระดับหนึ่ง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คำบรรยายสไลด์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ชื่อสไลด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ชื่อสไลด์</a:t>
            </a:r>
          </a:p>
        </p:txBody>
      </p:sp>
      <p:sp>
        <p:nvSpPr>
          <p:cNvPr id="43" name="ข้อความระดับหนึ่ง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คำบรรยายสไลด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z="4356" spc="-43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คำบรรยายสไลด์</a:t>
            </a:r>
          </a:p>
        </p:txBody>
      </p:sp>
      <p:sp>
        <p:nvSpPr>
          <p:cNvPr id="4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ข้อความระดับหนึ่ง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 สัญลักษณ์หัวข้อย่อย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ชื่อสไลด์</a:t>
            </a:r>
          </a:p>
        </p:txBody>
      </p:sp>
      <p:sp>
        <p:nvSpPr>
          <p:cNvPr id="61" name="ภาพ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คำบรรยายสไลด์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z="4356" spc="-43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คำบรรยายสไลด์</a:t>
            </a:r>
          </a:p>
        </p:txBody>
      </p:sp>
      <p:sp>
        <p:nvSpPr>
          <p:cNvPr id="63" name="ข้อความระดับหนึ่ง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ชื่อส่วน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ชื่อส่วน</a:t>
            </a:r>
          </a:p>
        </p:txBody>
      </p:sp>
      <p:sp>
        <p:nvSpPr>
          <p:cNvPr id="72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ชื่อสไลด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ชื่อสไลด์</a:t>
            </a:r>
          </a:p>
        </p:txBody>
      </p:sp>
      <p:sp>
        <p:nvSpPr>
          <p:cNvPr id="80" name="คำบรรยายสไลด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z="4356" spc="-43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คำบรรยายสไลด์</a:t>
            </a:r>
          </a:p>
        </p:txBody>
      </p:sp>
      <p:sp>
        <p:nvSpPr>
          <p:cNvPr id="81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กำหนดกา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ชื่อกำหนดการ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ชื่อกำหนดการ</a:t>
            </a:r>
          </a:p>
        </p:txBody>
      </p:sp>
      <p:sp>
        <p:nvSpPr>
          <p:cNvPr id="89" name="ข้อความระดับหนึ่ง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หัวข้อกำหนดการ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คำบรรยายกำหนดการ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z="4356" spc="-43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คำบรรยายกำหนดการ</a:t>
            </a:r>
          </a:p>
        </p:txBody>
      </p:sp>
      <p:sp>
        <p:nvSpPr>
          <p:cNvPr id="91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ชื่อสไลด์</a:t>
            </a:r>
          </a:p>
        </p:txBody>
      </p:sp>
      <p:sp>
        <p:nvSpPr>
          <p:cNvPr id="3" name="ข้อความระดับหนึ่ง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0409.png" descr="IMG_04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60" y="675620"/>
            <a:ext cx="22760312" cy="11835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-217956"/>
                <a:satOff val="14368"/>
                <a:lumOff val="17764"/>
              </a:schemeClr>
            </a:gs>
            <a:gs pos="100000">
              <a:schemeClr val="accent1">
                <a:hueOff val="500245"/>
                <a:satOff val="-10748"/>
                <a:lumOff val="-7672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0428.jpeg" descr="IMG_04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639" y="1185785"/>
            <a:ext cx="8698529" cy="5784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0430.jpeg" descr="IMG_043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524" y="7712398"/>
            <a:ext cx="5912102" cy="575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0431.jpeg" descr="IMG_043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150" y="1187273"/>
            <a:ext cx="9777612" cy="6111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เทศกาลวันเด็กผู้ชาย"/>
          <p:cNvSpPr txBox="1">
            <a:spLocks noGrp="1"/>
          </p:cNvSpPr>
          <p:nvPr>
            <p:ph type="ctrTitle"/>
          </p:nvPr>
        </p:nvSpPr>
        <p:spPr>
          <a:xfrm>
            <a:off x="2996459" y="896317"/>
            <a:ext cx="18977200" cy="2433221"/>
          </a:xfrm>
          <a:prstGeom prst="rect">
            <a:avLst/>
          </a:prstGeom>
        </p:spPr>
        <p:txBody>
          <a:bodyPr/>
          <a:lstStyle/>
          <a:p>
            <a:r>
              <a:t>เทศกาลวันเด็กผู้ชาย</a:t>
            </a:r>
          </a:p>
        </p:txBody>
      </p:sp>
      <p:pic>
        <p:nvPicPr>
          <p:cNvPr id="154" name="IMG_0410.jpeg" descr="IMG_04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181" y="4459481"/>
            <a:ext cx="8956769" cy="5971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0411.jpeg" descr="IMG_04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8098" y="3814736"/>
            <a:ext cx="8836489" cy="6631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วันเด็กของญี่ปุ่นจะจัดขึ้นในวันที่ 5 พฤษภาคมของทุกปีและถือว่าเป็นวันหยุดประจำชาติของญี่ปุ่นตั้งแต่ปี 1948 เป็นต้นมา เทศกาลนี้จัดขึ้นเพื่อเฉลิมฉลองการเติบโตของเด็กๆโดยเฉพาะเด็กผู้ชายและยังเป็นวันที่เชิดชูคุณพ่อคุณแม่ ที่เลี้ยงดูลูกๆของตนจนเติบโต ในสมัยก่อ"/>
          <p:cNvSpPr txBox="1">
            <a:spLocks noGrp="1"/>
          </p:cNvSpPr>
          <p:nvPr>
            <p:ph type="ctrTitle"/>
          </p:nvPr>
        </p:nvSpPr>
        <p:spPr>
          <a:xfrm>
            <a:off x="859966" y="-792761"/>
            <a:ext cx="22664068" cy="7636734"/>
          </a:xfrm>
          <a:prstGeom prst="rect">
            <a:avLst/>
          </a:prstGeom>
        </p:spPr>
        <p:txBody>
          <a:bodyPr>
            <a:normAutofit/>
          </a:bodyPr>
          <a:lstStyle>
            <a:lvl1pPr defTabSz="1243583">
              <a:defRPr sz="6528" spc="-65"/>
            </a:lvl1pPr>
          </a:lstStyle>
          <a:p>
            <a:r>
              <a:rPr sz="6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วันเด็กของญี่ปุ่นจะจัดขึ้นในวันที่</a:t>
            </a:r>
            <a:r>
              <a:rPr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5 </a:t>
            </a:r>
            <a:r>
              <a:rPr sz="6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พฤษภาคมของทุกปีและถือว่าเป็นวันหยุดประจำชาติของญี่ปุ่นตั้งแต่ปี</a:t>
            </a:r>
            <a:r>
              <a:rPr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1948 </a:t>
            </a:r>
            <a:r>
              <a:rPr sz="6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เป็นต้นมา</a:t>
            </a:r>
            <a:r>
              <a:rPr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ทศกาลนี้จัดขึ้นเพื่อเฉลิมฉลองการเติบโตของเด็กๆโดยเฉพาะเด็กผู้ชายและยังเป็นวันที่เชิดชูคุณพ่อคุณแม่ </a:t>
            </a:r>
            <a:r>
              <a:rPr sz="6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ที่เลี้ยงดูลูกๆของตนจนเติบโต</a:t>
            </a:r>
            <a:r>
              <a:rPr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sz="6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ในสมัยก่อนที่จะกำหนดให้วันนี้เป็นวันหยุดแห่งชาติ</a:t>
            </a:r>
            <a:r>
              <a:rPr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sz="6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ชาวญี่ปุ่นเรียกวันนี้ว่า</a:t>
            </a:r>
            <a:r>
              <a:rPr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“Tango no </a:t>
            </a:r>
            <a:r>
              <a:rPr sz="6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Sekku</a:t>
            </a:r>
            <a:r>
              <a:rPr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r>
              <a:rPr sz="6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ซึ่งเป็นวันสำคัญของปีที่ฉลองกันมาอย่างยาวนานตั้งแต่สมัยนารา</a:t>
            </a:r>
            <a:r>
              <a:rPr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sz="6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โดยในตอนนั้นเป็นวันสำหรับเด็กผู้ชายและเชิดชูผู้เป็นพ่อ</a:t>
            </a:r>
            <a:endParaRPr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8" name="IMG_0414.png" descr="IMG_04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850" y="8654485"/>
            <a:ext cx="6477001" cy="495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ในวันเด็กนี้ ชาวญี่ปุ่นนิยมประดับ Koinobori หรือธงปลาคาร์ฟไว้นอกบ้าน โดยปล่อยให้ปลาคาร์ฟปลิวพริ้วไปตามกระแสลมคล้ายกำลังว่ายน้ำอยู่ ด้วยมีความเชื่อว่าปลาคาร์ฟจะนำโชคและความสุขมาให้แก่เด็กๆที่กำลังเติบโต เพราะปลาคาร์ฟสามารถว่ายทวนน้ำและกระโดดขึ้นน้ำตกได้เ"/>
          <p:cNvSpPr txBox="1">
            <a:spLocks noGrp="1"/>
          </p:cNvSpPr>
          <p:nvPr>
            <p:ph type="ctrTitle"/>
          </p:nvPr>
        </p:nvSpPr>
        <p:spPr>
          <a:xfrm>
            <a:off x="1049035" y="1116052"/>
            <a:ext cx="22115765" cy="5741948"/>
          </a:xfrm>
          <a:prstGeom prst="rect">
            <a:avLst/>
          </a:prstGeom>
        </p:spPr>
        <p:txBody>
          <a:bodyPr/>
          <a:lstStyle>
            <a:lvl1pPr defTabSz="1219200">
              <a:defRPr sz="6450" spc="-64"/>
            </a:lvl1pPr>
          </a:lstStyle>
          <a:p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ในวันเด็กนี้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ชาวญี่ปุ่นนิยมประดับ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Koinobori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หรือธงปลาคาร์ฟไว้นอกบ้าน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โดยปล่อยให้ปลาคาร์ฟปลิวพริ้วไปตามกระแสลมคล้ายกำลังว่ายน้ำอยู่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ด้วยมีความเชื่อว่าปลาคาร์ฟจะนำโชคและความสุขมาให้แก่เด็กๆที่กำลังเติบโต เพราะปลาคาร์ฟสามารถว่ายทวนน้ำและกระโดดขึ้นน้ำตกได้เป็นสัญลักษณ์ของพลังและความกระตือรือล้น</a:t>
            </a:r>
          </a:p>
        </p:txBody>
      </p:sp>
      <p:sp>
        <p:nvSpPr>
          <p:cNvPr id="161" name="การประดับธงปลาคราฟ"/>
          <p:cNvSpPr txBox="1">
            <a:spLocks noGrp="1"/>
          </p:cNvSpPr>
          <p:nvPr>
            <p:ph type="subTitle" sz="quarter" idx="1"/>
          </p:nvPr>
        </p:nvSpPr>
        <p:spPr>
          <a:xfrm>
            <a:off x="1219200" y="1139193"/>
            <a:ext cx="21945600" cy="2250594"/>
          </a:xfrm>
          <a:prstGeom prst="rect">
            <a:avLst/>
          </a:prstGeom>
        </p:spPr>
        <p:txBody>
          <a:bodyPr/>
          <a:lstStyle>
            <a:lvl1pPr>
              <a:defRPr sz="8600" spc="-85"/>
            </a:lvl1pPr>
          </a:lstStyle>
          <a:p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การประดับธงปลาคราฟ</a:t>
            </a:r>
            <a:endParaRPr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2" name="IMG_0410.jpeg" descr="IMG_04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70" y="8027290"/>
            <a:ext cx="6007275" cy="4004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0414.png" descr="IMG_04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256" y="7506376"/>
            <a:ext cx="5499409" cy="4205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ประดับด้วย Kobuto หรือหมวกซามูไร…"/>
          <p:cNvSpPr txBox="1">
            <a:spLocks noGrp="1"/>
          </p:cNvSpPr>
          <p:nvPr>
            <p:ph type="ctrTitle"/>
          </p:nvPr>
        </p:nvSpPr>
        <p:spPr>
          <a:xfrm>
            <a:off x="1079017" y="1542846"/>
            <a:ext cx="22225965" cy="6681652"/>
          </a:xfrm>
          <a:prstGeom prst="rect">
            <a:avLst/>
          </a:prstGeom>
        </p:spPr>
        <p:txBody>
          <a:bodyPr/>
          <a:lstStyle/>
          <a:p>
            <a:pPr algn="l" defTabSz="1292351">
              <a:defRPr sz="6783" spc="-67"/>
            </a:pP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ประดับด้วย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Kobuto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หรือหมวกซามูไร</a:t>
            </a:r>
            <a:endParaRPr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 defTabSz="1292351">
              <a:defRPr sz="6783" spc="-67"/>
            </a:pP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นอกจาก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koinoboriแล้ว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หมวกซามูไรหรือ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Kabuto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ก็เป็นอีกสิ่งหนึ่งที่ถูกประดับในวันเด็กนี้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ก่อนวันงานจะมีกิจกรรมให้เด็กๆประดิษฐ์และตกแต่งหมวกซามูไรของตนเอง Kabuto</a:t>
            </a:r>
          </a:p>
          <a:p>
            <a:pPr algn="l" defTabSz="1292351">
              <a:defRPr sz="6783" spc="-67"/>
            </a:pP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สื่อถึงการปกป้อง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ชาวญี่ปุ่นเชื่อว่า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Kabuto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จะช่วยปกป้องเด็กๆจากภัยอันตรายและช่วยให้เติบโตอย่างปลอดภัย</a:t>
            </a:r>
            <a:endParaRPr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6" name="การประดับหมวกKabuto หรือหมวกซามูไร"/>
          <p:cNvSpPr txBox="1">
            <a:spLocks noGrp="1"/>
          </p:cNvSpPr>
          <p:nvPr>
            <p:ph type="subTitle" sz="quarter" idx="1"/>
          </p:nvPr>
        </p:nvSpPr>
        <p:spPr>
          <a:xfrm>
            <a:off x="-368990" y="950123"/>
            <a:ext cx="21416204" cy="2836711"/>
          </a:xfrm>
          <a:prstGeom prst="rect">
            <a:avLst/>
          </a:prstGeom>
        </p:spPr>
        <p:txBody>
          <a:bodyPr/>
          <a:lstStyle>
            <a:lvl1pPr>
              <a:defRPr sz="8100" spc="-81"/>
            </a:lvl1pPr>
          </a:lstStyle>
          <a:p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การประดับหมวกKabuto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หรือหมวกซามูไร</a:t>
            </a:r>
            <a:endParaRPr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7" name="IMG_0425.gif" descr="IMG_04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67" y="9215111"/>
            <a:ext cx="4016733" cy="401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0416.png" descr="IMG_04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073" y="390832"/>
            <a:ext cx="3716952" cy="3554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0427.png" descr="IMG_04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2164" y="9701839"/>
            <a:ext cx="7494887" cy="3934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FCAFF"/>
            </a:gs>
            <a:gs pos="100000">
              <a:srgbClr val="D357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อาหารพิเศษประจำวันเด็กคือ Kashiwa mochi ซึ่งเป็นเค้กข้าว ไส้ถั่วแดงห่อด้วยใบต้นโอ๊ค  ถึงแม้ว่าเราจะไม่สามารถรับประทานใบโอ๊คได้ แต่ใบไม้ชนิดนี้ก็เป็นสัญลักษณ์ที่แสดงถึง…"/>
          <p:cNvSpPr txBox="1">
            <a:spLocks noGrp="1"/>
          </p:cNvSpPr>
          <p:nvPr>
            <p:ph type="ctrTitle"/>
          </p:nvPr>
        </p:nvSpPr>
        <p:spPr>
          <a:xfrm>
            <a:off x="2540529" y="-684913"/>
            <a:ext cx="20624271" cy="6676846"/>
          </a:xfrm>
          <a:prstGeom prst="rect">
            <a:avLst/>
          </a:prstGeom>
        </p:spPr>
        <p:txBody>
          <a:bodyPr/>
          <a:lstStyle/>
          <a:p>
            <a:pPr defTabSz="1292351">
              <a:defRPr sz="6783" spc="-67"/>
            </a:pPr>
            <a:endParaRPr dirty="0"/>
          </a:p>
          <a:p>
            <a:pPr algn="l" defTabSz="1292351">
              <a:defRPr sz="6783" spc="-67"/>
            </a:pP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อาหารพิเศษประจำวันเด็กคือ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Kashiwa mochi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ซึ่งเป็นเค้กข้าว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ไส้ถั่วแดงห่อด้วยใบต้นโอ๊ค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ถึงแม้ว่าเราจะไม่สามารถรับประทานใบโอ๊คได้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แต่ใบไม้ชนิดนี้ก็เป็นสัญลักษณ์ที่แสดงถึงบรรพบุรุษ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เพราะใบโอ๊คแก่จะไม่ร่วงจากต้นจนกว่าใบใหม่จะผลิโตจนหมด</a:t>
            </a:r>
            <a:endParaRPr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2" name="อาหารที่รับประทานในวันนี้"/>
          <p:cNvSpPr txBox="1">
            <a:spLocks noGrp="1"/>
          </p:cNvSpPr>
          <p:nvPr>
            <p:ph type="subTitle" sz="quarter" idx="1"/>
          </p:nvPr>
        </p:nvSpPr>
        <p:spPr>
          <a:xfrm>
            <a:off x="1219200" y="798867"/>
            <a:ext cx="21548553" cy="3044688"/>
          </a:xfrm>
          <a:prstGeom prst="rect">
            <a:avLst/>
          </a:prstGeom>
        </p:spPr>
        <p:txBody>
          <a:bodyPr/>
          <a:lstStyle>
            <a:lvl1pPr defTabSz="1682495">
              <a:lnSpc>
                <a:spcPct val="80000"/>
              </a:lnSpc>
              <a:defRPr sz="8832" spc="-88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อาหารที่รับประทานในวันนี้</a:t>
            </a:r>
            <a:endParaRPr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73" name="IMG_0420.png" descr="IMG_0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238" y="8140310"/>
            <a:ext cx="6398990" cy="4321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0419.jpeg" descr="IMG_041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46" y="720872"/>
            <a:ext cx="19014155" cy="12782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8B"/>
            </a:gs>
            <a:gs pos="100000">
              <a:srgbClr val="F2F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จากที่กล่าวไปแล้วนั้นว่าวันนี้เป็นวันหยุดประจำชาติ กิจกรรมทั่วไปก็คือเด็กๆจะเล่นอยู่ที่บ้านกับครอบครัว ทำ Koinobori หรือ Kabuto ด้วยตนเองจากกระดาษ และอาบน้ำด้วยดอกโชบุ เป็นต้น  ถึงแม้ว่าวันนี้จะเป็นวันสำหรับเด็กๆ แต่คุณก็ยังสามารถร่วมสนุกกับกิจกรรมและอาห"/>
          <p:cNvSpPr txBox="1">
            <a:spLocks noGrp="1"/>
          </p:cNvSpPr>
          <p:nvPr>
            <p:ph type="ctrTitle"/>
          </p:nvPr>
        </p:nvSpPr>
        <p:spPr>
          <a:xfrm>
            <a:off x="2594427" y="0"/>
            <a:ext cx="20144965" cy="8313919"/>
          </a:xfrm>
          <a:prstGeom prst="rect">
            <a:avLst/>
          </a:prstGeom>
        </p:spPr>
        <p:txBody>
          <a:bodyPr/>
          <a:lstStyle>
            <a:lvl1pPr algn="l" defTabSz="1170431">
              <a:defRPr sz="6144" spc="-61"/>
            </a:lvl1pPr>
          </a:lstStyle>
          <a:p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จากที่กล่าวไปแล้วนั้นว่าวันนี้เป็นวันหยุดประจำชาติ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กิจกรรมทั่วไปก็คือเด็กๆจะเล่นอยู่ที่บ้านกับครอบครัว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Koinobori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Kabuto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ด้วยตนเองจากกระดาษ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และอาบน้ำด้วยดอกโชบุ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ถึงแม้ว่าวันนี้จะเป็นวันสำหรับเด็กๆ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แต่คุณก็ยังสามารถร่วมสนุกกับกิจกรรมและอาหารได้เพราะนี่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ก็ถือว่าเป็นส่วนหนึ่งของวัฒนธรรมญี่ปุ่นเช่นกัน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หรือคุณอาจจะลองทำ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koinobori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kabuto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ด้วยตนเองก็ได้นะคะ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หรืออาจจะลองรับประทาน</a:t>
            </a:r>
            <a:r>
              <a:rPr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Kashiwa mocha </a:t>
            </a:r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ก็น่าสนุกไม่แพ้กัน</a:t>
            </a:r>
            <a:endParaRPr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8" name="กิจกรรมที่ทำกันในวันนี้"/>
          <p:cNvSpPr txBox="1">
            <a:spLocks noGrp="1"/>
          </p:cNvSpPr>
          <p:nvPr>
            <p:ph type="subTitle" sz="quarter" idx="1"/>
          </p:nvPr>
        </p:nvSpPr>
        <p:spPr>
          <a:xfrm>
            <a:off x="2098375" y="761053"/>
            <a:ext cx="20641017" cy="1683383"/>
          </a:xfrm>
          <a:prstGeom prst="rect">
            <a:avLst/>
          </a:prstGeom>
        </p:spPr>
        <p:txBody>
          <a:bodyPr/>
          <a:lstStyle>
            <a:lvl1pPr defTabSz="1804416">
              <a:lnSpc>
                <a:spcPct val="80000"/>
              </a:lnSpc>
              <a:defRPr sz="9472" spc="-94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rPr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กิจกรรมที่ทำกันในวันนี้</a:t>
            </a:r>
            <a:endParaRPr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79" name="IMG_0427.png" descr="IMG_04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2" y="323959"/>
            <a:ext cx="5921927" cy="3109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422.png" descr="IMG_04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9369739"/>
            <a:ext cx="2529840" cy="366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411.jpeg" descr="IMG_041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5946" y="9779623"/>
            <a:ext cx="4336806" cy="3254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0427.png" descr="IMG_04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07" y="4634759"/>
            <a:ext cx="6364727" cy="334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0421.png" descr="IMG_04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639" y="108111"/>
            <a:ext cx="15322722" cy="4010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0422.png" descr="IMG_04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0361" y="8680998"/>
            <a:ext cx="3158309" cy="4574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0414.png" descr="IMG_04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530" y="4797454"/>
            <a:ext cx="4490939" cy="3434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0424.png" descr="IMG_042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52514" y="2292408"/>
            <a:ext cx="4272790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0420.png" descr="IMG_04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3976" y="9125815"/>
            <a:ext cx="5456048" cy="3685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416.png" descr="IMG_041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641" y="9044459"/>
            <a:ext cx="4023059" cy="3847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425.gif" descr="IMG_042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56948" y="4031905"/>
            <a:ext cx="4064001" cy="406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กำหนดเอง</PresentationFormat>
  <Paragraphs>13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20" baseType="lpstr">
      <vt:lpstr>Avenir Next Demi Bold</vt:lpstr>
      <vt:lpstr>Avenir Next Medium</vt:lpstr>
      <vt:lpstr>Avenir Next Regular</vt:lpstr>
      <vt:lpstr>Canela Bold</vt:lpstr>
      <vt:lpstr>Canela Deck Regular</vt:lpstr>
      <vt:lpstr>Canela Regular</vt:lpstr>
      <vt:lpstr>Canela Text Regular</vt:lpstr>
      <vt:lpstr>Helvetica Neue</vt:lpstr>
      <vt:lpstr>TH Sarabun New</vt:lpstr>
      <vt:lpstr>23_ClassicWhite</vt:lpstr>
      <vt:lpstr>งานนำเสนอ PowerPoint</vt:lpstr>
      <vt:lpstr>เทศกาลวันเด็กผู้ชาย</vt:lpstr>
      <vt:lpstr>วันเด็กของญี่ปุ่นจะจัดขึ้นในวันที่ 5 พฤษภาคมของทุกปีและถือว่าเป็นวันหยุดประจำชาติของญี่ปุ่นตั้งแต่ปี 1948 เป็นต้นมา เทศกาลนี้จัดขึ้นเพื่อเฉลิมฉลองการเติบโตของเด็กๆโดยเฉพาะเด็กผู้ชายและยังเป็นวันที่เชิดชูคุณพ่อคุณแม่ ที่เลี้ยงดูลูกๆของตนจนเติบโต ในสมัยก่อนที่จะกำหนดให้วันนี้เป็นวันหยุดแห่งชาติ ชาวญี่ปุ่นเรียกวันนี้ว่า “Tango no Sekku” ซึ่งเป็นวันสำคัญของปีที่ฉลองกันมาอย่างยาวนานตั้งแต่สมัยนารา โดยในตอนนั้นเป็นวันสำหรับเด็กผู้ชายและเชิดชูผู้เป็นพ่อ</vt:lpstr>
      <vt:lpstr>ในวันเด็กนี้ ชาวญี่ปุ่นนิยมประดับ Koinobori หรือธงปลาคาร์ฟไว้นอกบ้าน โดยปล่อยให้ปลาคาร์ฟปลิวพริ้วไปตามกระแสลมคล้ายกำลังว่ายน้ำอยู่ ด้วยมีความเชื่อว่าปลาคาร์ฟจะนำโชคและความสุขมาให้แก่เด็กๆที่กำลังเติบโต เพราะปลาคาร์ฟสามารถว่ายทวนน้ำและกระโดดขึ้นน้ำตกได้เป็นสัญลักษณ์ของพลังและความกระตือรือล้น</vt:lpstr>
      <vt:lpstr>ประดับด้วย Kobuto หรือหมวกซามูไร นอกจาก koinoboriแล้ว หมวกซามูไรหรือ Kabuto ก็เป็นอีกสิ่งหนึ่งที่ถูกประดับในวันเด็กนี้ ก่อนวันงานจะมีกิจกรรมให้เด็กๆประดิษฐ์และตกแต่งหมวกซามูไรของตนเอง Kabuto สื่อถึงการปกป้อง ชาวญี่ปุ่นเชื่อว่า Kabuto จะช่วยปกป้องเด็กๆจากภัยอันตรายและช่วยให้เติบโตอย่างปลอดภัย</vt:lpstr>
      <vt:lpstr> อาหารพิเศษประจำวันเด็กคือ Kashiwa mochi ซึ่งเป็นเค้กข้าว ไส้ถั่วแดงห่อด้วยใบต้นโอ๊ค  ถึงแม้ว่าเราจะไม่สามารถรับประทานใบโอ๊คได้ แต่ใบไม้ชนิดนี้ก็เป็นสัญลักษณ์ที่แสดงถึงบรรพบุรุษ เพราะใบโอ๊คแก่จะไม่ร่วงจากต้นจนกว่าใบใหม่จะผลิโตจนหมด</vt:lpstr>
      <vt:lpstr>งานนำเสนอ PowerPoint</vt:lpstr>
      <vt:lpstr>จากที่กล่าวไปแล้วนั้นว่าวันนี้เป็นวันหยุดประจำชาติ กิจกรรมทั่วไปก็คือเด็กๆจะเล่นอยู่ที่บ้านกับครอบครัว ทำ Koinobori หรือ Kabuto ด้วยตนเองจากกระดาษ และอาบน้ำด้วยดอกโชบุ เป็นต้น  ถึงแม้ว่าวันนี้จะเป็นวันสำหรับเด็กๆ แต่คุณก็ยังสามารถร่วมสนุกกับกิจกรรมและอาหารได้เพราะนี่ ก็ถือว่าเป็นส่วนหนึ่งของวัฒนธรรมญี่ปุ่นเช่นกัน หรือคุณอาจจะลองทำ koinobori และ kabuto ด้วยตนเองก็ได้นะคะ หรืออาจจะลองรับประทาน Kashiwa mocha ก็น่าสนุกไม่แพ้กัน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siriwanoris@gmail.com</cp:lastModifiedBy>
  <cp:revision>1</cp:revision>
  <dcterms:modified xsi:type="dcterms:W3CDTF">2024-05-21T02:07:37Z</dcterms:modified>
</cp:coreProperties>
</file>